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98" r:id="rId3"/>
    <p:sldId id="299" r:id="rId4"/>
    <p:sldId id="300" r:id="rId5"/>
    <p:sldId id="301" r:id="rId6"/>
    <p:sldId id="302" r:id="rId7"/>
    <p:sldId id="260" r:id="rId8"/>
    <p:sldId id="291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297" r:id="rId27"/>
    <p:sldId id="290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77" d="100"/>
          <a:sy n="77" d="100"/>
        </p:scale>
        <p:origin x="-168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2015.07.21.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6176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68113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49536-1230-4F52-A0AC-BD9A3C478714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42784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27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85146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1435100" y="274638"/>
            <a:ext cx="7499350" cy="59737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682A-4404-4716-A6DD-5AF6E4420933}" type="datetimeFigureOut">
              <a:rPr lang="hu-HU"/>
              <a:pPr>
                <a:defRPr/>
              </a:pPr>
              <a:t>2015.07.21.</a:t>
            </a:fld>
            <a:endParaRPr lang="hu-HU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D2B4-4227-461C-9328-764BF9A268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379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57B5-F55B-44EF-ADCC-F43786BEF05F}" type="datetime1">
              <a:rPr lang="hu-HU" smtClean="0"/>
              <a:pPr>
                <a:defRPr/>
              </a:pPr>
              <a:t>2015.07.21.</a:t>
            </a:fld>
            <a:endParaRPr lang="hu-HU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4CB0-FFF9-405E-89DC-6F8EB974E6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2015.07.21.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2015.07.21.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16824" cy="4536504"/>
          </a:xfrm>
        </p:spPr>
        <p:txBody>
          <a:bodyPr/>
          <a:lstStyle/>
          <a:p>
            <a:r>
              <a:rPr lang="hu-HU" sz="2800" dirty="0"/>
              <a:t>A </a:t>
            </a:r>
            <a:r>
              <a:rPr lang="hu-HU" sz="2800" dirty="0" smtClean="0"/>
              <a:t>Nyírség vízháztartása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1800" dirty="0" smtClean="0"/>
              <a:t>speciális területi fórum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A  Nyírségi  Régió  Felszín  alatti vízmérlegének  elemei  vízföldtani modellek  eredményei  alapján 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000" cap="none" dirty="0" smtClean="0"/>
              <a:t>Dr. Szanyi János</a:t>
            </a:r>
            <a:endParaRPr lang="hu-HU" sz="2000" cap="none" dirty="0"/>
          </a:p>
        </p:txBody>
      </p:sp>
      <p:pic>
        <p:nvPicPr>
          <p:cNvPr id="3" name="Picture 10" descr="ovf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7" descr="http://www.ativizig.hu/kep/ativizig_0094x0080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88" y="5418608"/>
            <a:ext cx="657225" cy="55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909146"/>
            <a:ext cx="7453336" cy="609600"/>
          </a:xfrm>
        </p:spPr>
        <p:txBody>
          <a:bodyPr>
            <a:noAutofit/>
          </a:bodyPr>
          <a:lstStyle/>
          <a:p>
            <a:r>
              <a:rPr lang="hu-HU" altLang="hu-HU" sz="1800" b="0" cap="none" dirty="0" smtClean="0">
                <a:solidFill>
                  <a:schemeClr val="tx1"/>
                </a:solidFill>
                <a:latin typeface="+mj-lt"/>
              </a:rPr>
              <a:t>Ny–K </a:t>
            </a:r>
            <a:r>
              <a:rPr lang="hu-HU" altLang="hu-HU" sz="1800" b="0" cap="none" dirty="0" err="1" smtClean="0">
                <a:solidFill>
                  <a:schemeClr val="tx1"/>
                </a:solidFill>
                <a:latin typeface="+mj-lt"/>
              </a:rPr>
              <a:t>-i</a:t>
            </a:r>
            <a:r>
              <a:rPr lang="hu-HU" altLang="hu-HU" sz="1800" b="0" cap="none" dirty="0" smtClean="0">
                <a:solidFill>
                  <a:schemeClr val="tx1"/>
                </a:solidFill>
                <a:latin typeface="+mj-lt"/>
              </a:rPr>
              <a:t> irányú hidrogeológiai szelvény Debrecen város É-i szélén, </a:t>
            </a:r>
            <a:br>
              <a:rPr lang="hu-HU" altLang="hu-HU" sz="1800" b="0" cap="none" dirty="0" smtClean="0">
                <a:solidFill>
                  <a:schemeClr val="tx1"/>
                </a:solidFill>
                <a:latin typeface="+mj-lt"/>
              </a:rPr>
            </a:br>
            <a:r>
              <a:rPr lang="hu-HU" altLang="hu-HU" sz="1800" b="0" cap="none" dirty="0" err="1" smtClean="0">
                <a:solidFill>
                  <a:schemeClr val="tx1"/>
                </a:solidFill>
                <a:latin typeface="+mj-lt"/>
              </a:rPr>
              <a:t>permeabilitás</a:t>
            </a:r>
            <a:r>
              <a:rPr lang="hu-HU" altLang="hu-HU" sz="1800" b="0" cap="none" dirty="0" smtClean="0">
                <a:solidFill>
                  <a:schemeClr val="tx1"/>
                </a:solidFill>
                <a:latin typeface="+mj-lt"/>
              </a:rPr>
              <a:t> adatok alapján; kék nyíl a vertikális elmozdulás helyét</a:t>
            </a:r>
            <a:br>
              <a:rPr lang="hu-HU" altLang="hu-HU" sz="1800" b="0" cap="none" dirty="0" smtClean="0">
                <a:solidFill>
                  <a:schemeClr val="tx1"/>
                </a:solidFill>
                <a:latin typeface="+mj-lt"/>
              </a:rPr>
            </a:br>
            <a:r>
              <a:rPr lang="hu-HU" altLang="hu-HU" sz="1800" b="0" cap="none" dirty="0" smtClean="0">
                <a:solidFill>
                  <a:schemeClr val="tx1"/>
                </a:solidFill>
                <a:latin typeface="+mj-lt"/>
              </a:rPr>
              <a:t>jelöli (az </a:t>
            </a:r>
            <a:r>
              <a:rPr lang="hu-HU" altLang="hu-HU" sz="1800" b="0" cap="none" dirty="0" err="1" smtClean="0">
                <a:solidFill>
                  <a:schemeClr val="tx1"/>
                </a:solidFill>
                <a:latin typeface="+mj-lt"/>
              </a:rPr>
              <a:t>összletek</a:t>
            </a:r>
            <a:r>
              <a:rPr lang="hu-HU" altLang="hu-HU" sz="1800" b="0" cap="none" dirty="0" smtClean="0">
                <a:solidFill>
                  <a:schemeClr val="tx1"/>
                </a:solidFill>
                <a:latin typeface="+mj-lt"/>
              </a:rPr>
              <a:t> vastagsága dm-es bontásban) </a:t>
            </a:r>
          </a:p>
        </p:txBody>
      </p:sp>
      <p:pic>
        <p:nvPicPr>
          <p:cNvPr id="10244" name="Picture 4" descr="Dkny248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340768"/>
            <a:ext cx="6340475" cy="4424362"/>
          </a:xfrm>
          <a:noFill/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492500" y="29972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2867025" y="75311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3082925" y="77470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3298825" y="79629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3514725" y="81788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730625" y="83947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3946525" y="86106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4162425" y="88265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4378325" y="90424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48456" y="244475"/>
            <a:ext cx="805973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3D földtani</a:t>
            </a:r>
            <a:r>
              <a:rPr kumimoji="0" lang="hu-HU" altLang="hu-HU" sz="2400" b="1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modell</a:t>
            </a:r>
            <a:endParaRPr kumimoji="0" lang="hu-HU" altLang="hu-HU" sz="2400" b="1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A kőzetváz </a:t>
            </a:r>
            <a:r>
              <a:rPr lang="hu-HU" altLang="hu-HU" dirty="0" err="1" smtClean="0">
                <a:latin typeface="+mj-lt"/>
              </a:rPr>
              <a:t>permeabilitás</a:t>
            </a:r>
            <a:r>
              <a:rPr lang="hu-HU" altLang="hu-HU" dirty="0" smtClean="0">
                <a:latin typeface="+mj-lt"/>
              </a:rPr>
              <a:t> eloszlásának 3D modellje, a 100 </a:t>
            </a:r>
            <a:r>
              <a:rPr lang="hu-HU" altLang="hu-HU" cap="none" dirty="0" err="1" smtClean="0">
                <a:latin typeface="+mj-lt"/>
              </a:rPr>
              <a:t>m</a:t>
            </a:r>
            <a:r>
              <a:rPr lang="hu-HU" altLang="hu-HU" dirty="0" err="1" smtClean="0">
                <a:latin typeface="+mj-lt"/>
              </a:rPr>
              <a:t>d-nál</a:t>
            </a:r>
            <a:r>
              <a:rPr lang="hu-HU" altLang="hu-HU" dirty="0" smtClean="0">
                <a:latin typeface="+mj-lt"/>
              </a:rPr>
              <a:t> (50%-nál) kisebb </a:t>
            </a:r>
            <a:r>
              <a:rPr lang="hu-HU" altLang="hu-HU" dirty="0" err="1" smtClean="0">
                <a:latin typeface="+mj-lt"/>
              </a:rPr>
              <a:t>permeabilitású</a:t>
            </a:r>
            <a:r>
              <a:rPr lang="hu-HU" altLang="hu-HU" dirty="0" smtClean="0">
                <a:latin typeface="+mj-lt"/>
              </a:rPr>
              <a:t> cellák elhagyásával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676400" y="1752600"/>
          <a:ext cx="6324600" cy="441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Kép" r:id="rId3" imgW="5340487" imgH="3726838" progId="Word.Picture.8">
                  <p:embed/>
                </p:oleObj>
              </mc:Choice>
              <mc:Fallback>
                <p:oleObj name="Kép" r:id="rId3" imgW="5340487" imgH="372683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52600"/>
                        <a:ext cx="6324600" cy="441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045" y="304800"/>
            <a:ext cx="5829123" cy="459904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Ivóvízadó képződmények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364514"/>
            <a:ext cx="3409407" cy="488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3" y="1364514"/>
            <a:ext cx="3362845" cy="488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/>
        </p:nvSpPr>
        <p:spPr>
          <a:xfrm>
            <a:off x="1133434" y="6248400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dirty="0" smtClean="0"/>
              <a:t>Alsó-pleisztocén fekütérképe</a:t>
            </a:r>
            <a:br>
              <a:rPr lang="hu-HU" altLang="hu-HU" dirty="0" smtClean="0"/>
            </a:br>
            <a:r>
              <a:rPr lang="hu-HU" altLang="hu-HU" dirty="0" smtClean="0"/>
              <a:t>		   (</a:t>
            </a:r>
            <a:r>
              <a:rPr lang="hu-HU" altLang="hu-HU" dirty="0" err="1" smtClean="0"/>
              <a:t>mBf</a:t>
            </a:r>
            <a:r>
              <a:rPr lang="hu-HU" altLang="hu-HU" dirty="0" smtClean="0"/>
              <a:t>) 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4893896" y="6248400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dirty="0" smtClean="0"/>
              <a:t>Középső-pleisztocén fekütérképe</a:t>
            </a:r>
            <a:br>
              <a:rPr lang="hu-HU" altLang="hu-HU" dirty="0" smtClean="0"/>
            </a:br>
            <a:r>
              <a:rPr lang="hu-HU" altLang="hu-HU" dirty="0" smtClean="0"/>
              <a:t>			(</a:t>
            </a:r>
            <a:r>
              <a:rPr lang="hu-HU" altLang="hu-HU" dirty="0" err="1" smtClean="0"/>
              <a:t>mBf</a:t>
            </a:r>
            <a:r>
              <a:rPr lang="hu-HU" alt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4800"/>
            <a:ext cx="8153400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Az alsó-pleisztocén feküjének 3D képe a tektonikai vonalak figyelembevételével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917" y="1124744"/>
            <a:ext cx="5564883" cy="536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09800"/>
            <a:ext cx="5207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981200"/>
            <a:ext cx="2492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2400"/>
            <a:ext cx="7918648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Földtani szelvények nyomvonala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320800"/>
            <a:ext cx="387268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5828184" y="1447800"/>
            <a:ext cx="0" cy="3606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6" name="Line 14"/>
          <p:cNvSpPr>
            <a:spLocks noChangeShapeType="1"/>
          </p:cNvSpPr>
          <p:nvPr/>
        </p:nvSpPr>
        <p:spPr bwMode="auto">
          <a:xfrm>
            <a:off x="3389784" y="3606800"/>
            <a:ext cx="2847673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K-Ny i irányú szelvény az EOV X=285000 vonal mentén</a:t>
            </a:r>
          </a:p>
        </p:txBody>
      </p:sp>
      <p:graphicFrame>
        <p:nvGraphicFramePr>
          <p:cNvPr id="15363" name="Object 1029"/>
          <p:cNvGraphicFramePr>
            <a:graphicFrameLocks noChangeAspect="1"/>
          </p:cNvGraphicFramePr>
          <p:nvPr/>
        </p:nvGraphicFramePr>
        <p:xfrm>
          <a:off x="304800" y="1279525"/>
          <a:ext cx="8610600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3" imgW="8685000" imgH="5625000" progId="Excel.Sheet.8">
                  <p:embed/>
                </p:oleObj>
              </mc:Choice>
              <mc:Fallback>
                <p:oleObj name="Chart" r:id="rId3" imgW="8685000" imgH="5625000" progId="Excel.Shee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79525"/>
                        <a:ext cx="8610600" cy="557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 É-D i irányú szelvény az EOV Y=880000 vonal mentén</a:t>
            </a:r>
          </a:p>
        </p:txBody>
      </p:sp>
      <p:graphicFrame>
        <p:nvGraphicFramePr>
          <p:cNvPr id="17411" name="Object 1028"/>
          <p:cNvGraphicFramePr>
            <a:graphicFrameLocks noChangeAspect="1"/>
          </p:cNvGraphicFramePr>
          <p:nvPr/>
        </p:nvGraphicFramePr>
        <p:xfrm>
          <a:off x="304800" y="1600200"/>
          <a:ext cx="8686800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hart" r:id="rId3" imgW="10113840" imgH="5017680" progId="Excel.Sheet.8">
                  <p:embed/>
                </p:oleObj>
              </mc:Choice>
              <mc:Fallback>
                <p:oleObj name="Chart" r:id="rId3" imgW="10113840" imgH="501768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8686800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568951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Az alsó-pleisztocén vízadóra telepített kutak és a talajvíz </a:t>
            </a:r>
            <a:r>
              <a:rPr lang="hu-HU" altLang="hu-HU" dirty="0" err="1" smtClean="0">
                <a:latin typeface="+mj-lt"/>
              </a:rPr>
              <a:t>figyelőkutak</a:t>
            </a:r>
            <a:r>
              <a:rPr lang="hu-HU" altLang="hu-HU" dirty="0" smtClean="0">
                <a:latin typeface="+mj-lt"/>
              </a:rPr>
              <a:t> helyszínrajza az </a:t>
            </a:r>
            <a:r>
              <a:rPr lang="hu-HU" altLang="hu-HU" dirty="0" err="1" smtClean="0">
                <a:latin typeface="+mj-lt"/>
              </a:rPr>
              <a:t>izohipszák</a:t>
            </a:r>
            <a:r>
              <a:rPr lang="hu-HU" altLang="hu-HU" dirty="0" smtClean="0">
                <a:latin typeface="+mj-lt"/>
              </a:rPr>
              <a:t> feltüntetésével</a:t>
            </a:r>
          </a:p>
        </p:txBody>
      </p:sp>
      <p:graphicFrame>
        <p:nvGraphicFramePr>
          <p:cNvPr id="18436" name="Object 9"/>
          <p:cNvGraphicFramePr>
            <a:graphicFrameLocks noChangeAspect="1"/>
          </p:cNvGraphicFramePr>
          <p:nvPr/>
        </p:nvGraphicFramePr>
        <p:xfrm>
          <a:off x="1981200" y="1676400"/>
          <a:ext cx="5749925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Kép" r:id="rId3" imgW="5748528" imgH="4590288" progId="Word.Picture.8">
                  <p:embed/>
                </p:oleObj>
              </mc:Choice>
              <mc:Fallback>
                <p:oleObj name="Kép" r:id="rId3" imgW="5748528" imgH="4590288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76400"/>
                        <a:ext cx="5749925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Line 996"/>
          <p:cNvSpPr>
            <a:spLocks noChangeShapeType="1"/>
          </p:cNvSpPr>
          <p:nvPr/>
        </p:nvSpPr>
        <p:spPr bwMode="auto">
          <a:xfrm>
            <a:off x="3924300" y="3357563"/>
            <a:ext cx="215900" cy="5048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8438" name="Line 998"/>
          <p:cNvSpPr>
            <a:spLocks noChangeShapeType="1"/>
          </p:cNvSpPr>
          <p:nvPr/>
        </p:nvSpPr>
        <p:spPr bwMode="auto">
          <a:xfrm flipH="1">
            <a:off x="4716463" y="3141663"/>
            <a:ext cx="142875" cy="57467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8439" name="Line 999"/>
          <p:cNvSpPr>
            <a:spLocks noChangeShapeType="1"/>
          </p:cNvSpPr>
          <p:nvPr/>
        </p:nvSpPr>
        <p:spPr bwMode="auto">
          <a:xfrm flipH="1">
            <a:off x="5508625" y="2133600"/>
            <a:ext cx="217488" cy="576263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162611" cy="936104"/>
          </a:xfrm>
        </p:spPr>
        <p:txBody>
          <a:bodyPr>
            <a:noAutofit/>
          </a:bodyPr>
          <a:lstStyle/>
          <a:p>
            <a:r>
              <a:rPr lang="hu-HU" altLang="hu-HU" dirty="0" err="1" smtClean="0">
                <a:latin typeface="+mj-lt"/>
              </a:rPr>
              <a:t>Piezometrikus</a:t>
            </a:r>
            <a:r>
              <a:rPr lang="hu-HU" altLang="hu-HU" dirty="0" smtClean="0">
                <a:latin typeface="+mj-lt"/>
              </a:rPr>
              <a:t> szintek változása a Debreceni </a:t>
            </a:r>
            <a:r>
              <a:rPr lang="hu-HU" altLang="hu-HU" dirty="0" err="1" smtClean="0">
                <a:latin typeface="+mj-lt"/>
              </a:rPr>
              <a:t>II-es</a:t>
            </a:r>
            <a:r>
              <a:rPr lang="hu-HU" altLang="hu-HU" dirty="0" smtClean="0">
                <a:latin typeface="+mj-lt"/>
              </a:rPr>
              <a:t> vízmű környezetében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altLang="hu-HU"/>
          </a:p>
        </p:txBody>
      </p:sp>
      <p:graphicFrame>
        <p:nvGraphicFramePr>
          <p:cNvPr id="19461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988984" y="1484784"/>
          <a:ext cx="7519168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Munkalap" r:id="rId3" imgW="9248851" imgH="5762549" progId="Excel.Sheet.8">
                  <p:embed/>
                </p:oleObj>
              </mc:Choice>
              <mc:Fallback>
                <p:oleObj name="Munkalap" r:id="rId3" imgW="9248851" imgH="5762549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984" y="1484784"/>
                        <a:ext cx="7519168" cy="468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89" y="44624"/>
            <a:ext cx="8228467" cy="936104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Üzemi és nyugalmi vízszintek változása 1988-, 1998- és 2002-ben A </a:t>
            </a:r>
            <a:r>
              <a:rPr lang="hu-HU" altLang="hu-HU" dirty="0" err="1" smtClean="0">
                <a:latin typeface="+mj-lt"/>
              </a:rPr>
              <a:t>II-es</a:t>
            </a:r>
            <a:r>
              <a:rPr lang="hu-HU" altLang="hu-HU" dirty="0" smtClean="0">
                <a:latin typeface="+mj-lt"/>
              </a:rPr>
              <a:t> vízmű környezetében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altLang="hu-HU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altLang="hu-HU"/>
          </a:p>
        </p:txBody>
      </p:sp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2195736" y="1412776"/>
          <a:ext cx="5147787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Kép" r:id="rId3" imgW="5750165" imgH="6088644" progId="Word.Picture.8">
                  <p:embed/>
                </p:oleObj>
              </mc:Choice>
              <mc:Fallback>
                <p:oleObj name="Kép" r:id="rId3" imgW="5750165" imgH="6088644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412776"/>
                        <a:ext cx="5147787" cy="544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2483768" y="6381328"/>
            <a:ext cx="468052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39750" y="549275"/>
            <a:ext cx="8208963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altLang="hu-HU"/>
          </a:p>
        </p:txBody>
      </p:sp>
      <p:pic>
        <p:nvPicPr>
          <p:cNvPr id="4099" name="Picture 6" descr="Nyírsé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66950" y="1365250"/>
            <a:ext cx="5156200" cy="5143500"/>
          </a:xfrm>
          <a:noFill/>
        </p:spPr>
      </p:pic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4211637" y="6478588"/>
            <a:ext cx="110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altLang="hu-HU" sz="1400">
                <a:latin typeface="Tahoma" pitchFamily="34" charset="0"/>
              </a:rPr>
              <a:t>EOV Y (km)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906587" y="3597275"/>
            <a:ext cx="3968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hu-HU" altLang="hu-HU" sz="1400">
                <a:latin typeface="Tahoma" pitchFamily="34" charset="0"/>
              </a:rPr>
              <a:t>EOV X (km)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2122487" y="6478588"/>
            <a:ext cx="474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altLang="hu-HU" sz="1400">
                <a:latin typeface="Tahoma" pitchFamily="34" charset="0"/>
              </a:rPr>
              <a:t>825</a:t>
            </a: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7164387" y="6478588"/>
            <a:ext cx="474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altLang="hu-HU" sz="1400">
                <a:latin typeface="Tahoma" pitchFamily="34" charset="0"/>
              </a:rPr>
              <a:t>900</a:t>
            </a: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1835150" y="6334125"/>
            <a:ext cx="474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altLang="hu-HU" sz="1400">
                <a:latin typeface="Tahoma" pitchFamily="34" charset="0"/>
              </a:rPr>
              <a:t>230</a:t>
            </a: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1835150" y="1222375"/>
            <a:ext cx="474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altLang="hu-HU" sz="1400" dirty="0">
                <a:latin typeface="Tahoma" pitchFamily="34" charset="0"/>
              </a:rPr>
              <a:t>305</a:t>
            </a:r>
          </a:p>
        </p:txBody>
      </p:sp>
      <p:sp>
        <p:nvSpPr>
          <p:cNvPr id="4106" name="AutoShape 15"/>
          <p:cNvSpPr>
            <a:spLocks noChangeArrowheads="1"/>
          </p:cNvSpPr>
          <p:nvPr/>
        </p:nvSpPr>
        <p:spPr bwMode="auto">
          <a:xfrm>
            <a:off x="6515100" y="5038725"/>
            <a:ext cx="144462" cy="714375"/>
          </a:xfrm>
          <a:prstGeom prst="upArrow">
            <a:avLst>
              <a:gd name="adj1" fmla="val 50000"/>
              <a:gd name="adj2" fmla="val 12362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6443662" y="5326063"/>
            <a:ext cx="3429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altLang="hu-HU" sz="2000" b="1">
                <a:latin typeface="Tahoma" pitchFamily="34" charset="0"/>
              </a:rPr>
              <a:t> </a:t>
            </a:r>
            <a:r>
              <a:rPr lang="hu-HU" altLang="hu-HU" sz="2200" b="1">
                <a:latin typeface="Tahoma" pitchFamily="34" charset="0"/>
              </a:rPr>
              <a:t>É</a:t>
            </a:r>
            <a:endParaRPr lang="hu-HU" altLang="hu-HU"/>
          </a:p>
        </p:txBody>
      </p:sp>
      <p:sp>
        <p:nvSpPr>
          <p:cNvPr id="4108" name="Text Box 17"/>
          <p:cNvSpPr txBox="1">
            <a:spLocks noChangeArrowheads="1"/>
          </p:cNvSpPr>
          <p:nvPr/>
        </p:nvSpPr>
        <p:spPr bwMode="auto">
          <a:xfrm>
            <a:off x="423274" y="152400"/>
            <a:ext cx="4893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altLang="hu-HU" sz="2400" b="1" cap="all" dirty="0">
                <a:solidFill>
                  <a:schemeClr val="bg1"/>
                </a:solidFill>
                <a:latin typeface="+mj-lt"/>
              </a:rPr>
              <a:t>Dél-Nyírség helyszínrajza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64488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A </a:t>
            </a:r>
            <a:r>
              <a:rPr lang="hu-HU" altLang="hu-HU" dirty="0" err="1" smtClean="0">
                <a:latin typeface="+mj-lt"/>
              </a:rPr>
              <a:t>II-es</a:t>
            </a:r>
            <a:r>
              <a:rPr lang="hu-HU" altLang="hu-HU" dirty="0" smtClean="0">
                <a:latin typeface="+mj-lt"/>
              </a:rPr>
              <a:t> vízmű térségében lévő kutak vízszintjének</a:t>
            </a:r>
            <a:br>
              <a:rPr lang="hu-HU" altLang="hu-HU" dirty="0" smtClean="0">
                <a:latin typeface="+mj-lt"/>
              </a:rPr>
            </a:br>
            <a:r>
              <a:rPr lang="hu-HU" altLang="hu-HU" dirty="0" smtClean="0">
                <a:latin typeface="+mj-lt"/>
              </a:rPr>
              <a:t>idősora  </a:t>
            </a:r>
            <a:r>
              <a:rPr lang="hu-HU" altLang="hu-HU" cap="none" dirty="0" smtClean="0">
                <a:latin typeface="+mj-lt"/>
              </a:rPr>
              <a:t>(zárójelben a kutak szűrőzött szakaszai)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331913" y="1916113"/>
          <a:ext cx="67691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hart" r:id="rId3" imgW="5762549" imgH="3486302" progId="Excel.Sheet.8">
                  <p:embed/>
                </p:oleObj>
              </mc:Choice>
              <mc:Fallback>
                <p:oleObj name="Chart" r:id="rId3" imgW="5762549" imgH="3486302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16113"/>
                        <a:ext cx="6769100" cy="409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4475"/>
            <a:ext cx="7772400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Pallagi </a:t>
            </a:r>
            <a:r>
              <a:rPr lang="hu-HU" altLang="hu-HU" dirty="0" err="1" smtClean="0">
                <a:latin typeface="+mj-lt"/>
              </a:rPr>
              <a:t>figyelőkutak</a:t>
            </a:r>
            <a:r>
              <a:rPr lang="hu-HU" altLang="hu-HU" dirty="0" smtClean="0">
                <a:latin typeface="+mj-lt"/>
              </a:rPr>
              <a:t> vízállás-idősora </a:t>
            </a:r>
            <a:r>
              <a:rPr lang="hu-HU" altLang="hu-HU" cap="none" dirty="0" smtClean="0">
                <a:latin typeface="+mj-lt"/>
              </a:rPr>
              <a:t>(Debrecentől É-ra kb. 5 km-re)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253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755650" y="1854200"/>
          <a:ext cx="7777163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Munkalap" r:id="rId3" imgW="6505651" imgH="3457651" progId="Excel.Sheet.8">
                  <p:embed/>
                </p:oleObj>
              </mc:Choice>
              <mc:Fallback>
                <p:oleObj name="Munkalap" r:id="rId3" imgW="6505651" imgH="3457651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54200"/>
                        <a:ext cx="7777163" cy="413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04800"/>
            <a:ext cx="8712968" cy="609600"/>
          </a:xfrm>
        </p:spPr>
        <p:txBody>
          <a:bodyPr>
            <a:noAutofit/>
          </a:bodyPr>
          <a:lstStyle/>
          <a:p>
            <a:r>
              <a:rPr lang="hu-HU" altLang="hu-HU" dirty="0" err="1" smtClean="0">
                <a:latin typeface="+mj-lt"/>
              </a:rPr>
              <a:t>II-es</a:t>
            </a:r>
            <a:r>
              <a:rPr lang="hu-HU" altLang="hu-HU" dirty="0" smtClean="0">
                <a:latin typeface="+mj-lt"/>
              </a:rPr>
              <a:t> vízmű termelése és 3 figyelőkút vízszintje közötti keresztkorrelációs kapcsolat </a:t>
            </a:r>
            <a:br>
              <a:rPr lang="hu-HU" altLang="hu-HU" dirty="0" smtClean="0">
                <a:latin typeface="+mj-lt"/>
              </a:rPr>
            </a:br>
            <a:r>
              <a:rPr lang="hu-HU" altLang="hu-HU" i="1" cap="none" dirty="0" smtClean="0">
                <a:latin typeface="+mj-lt"/>
              </a:rPr>
              <a:t>(Marton és Szanyi 2000 alapján)</a:t>
            </a:r>
          </a:p>
        </p:txBody>
      </p:sp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990600" y="2743200"/>
          <a:ext cx="7443788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kumentum" r:id="rId3" imgW="5740908" imgH="1635252" progId="Word.Document.8">
                  <p:embed/>
                </p:oleObj>
              </mc:Choice>
              <mc:Fallback>
                <p:oleObj name="Dokumentum" r:id="rId3" imgW="5740908" imgH="1635252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7443788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10600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A  talajvíztükör  abszolút  magassága  síkban és térben 1998-ban (</a:t>
            </a:r>
            <a:r>
              <a:rPr lang="hu-HU" altLang="hu-HU" cap="none" dirty="0" err="1" smtClean="0">
                <a:latin typeface="+mj-lt"/>
              </a:rPr>
              <a:t>mBf</a:t>
            </a:r>
            <a:r>
              <a:rPr lang="hu-HU" altLang="hu-HU" dirty="0" smtClean="0">
                <a:latin typeface="+mj-lt"/>
              </a:rPr>
              <a:t>) </a:t>
            </a:r>
            <a:r>
              <a:rPr lang="hu-HU" altLang="hu-HU" i="1" cap="none" dirty="0" smtClean="0">
                <a:latin typeface="+mj-lt"/>
              </a:rPr>
              <a:t>(Marton és Szanyi 2000)</a:t>
            </a:r>
          </a:p>
        </p:txBody>
      </p:sp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339752" y="1545753"/>
          <a:ext cx="4876756" cy="5312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okumentum" r:id="rId3" imgW="5766816" imgH="6280404" progId="Word.Document.8">
                  <p:embed/>
                </p:oleObj>
              </mc:Choice>
              <mc:Fallback>
                <p:oleObj name="Dokumentum" r:id="rId3" imgW="5766816" imgH="628040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545753"/>
                        <a:ext cx="4876756" cy="5312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04800"/>
            <a:ext cx="8352928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A talajvíz  relatív  szintje (</a:t>
            </a:r>
            <a:r>
              <a:rPr lang="hu-HU" altLang="hu-HU" cap="none" dirty="0" smtClean="0">
                <a:latin typeface="+mj-lt"/>
              </a:rPr>
              <a:t>m</a:t>
            </a:r>
            <a:r>
              <a:rPr lang="hu-HU" altLang="hu-HU" dirty="0" smtClean="0">
                <a:latin typeface="+mj-lt"/>
              </a:rPr>
              <a:t>) a  </a:t>
            </a:r>
            <a:r>
              <a:rPr lang="hu-HU" altLang="hu-HU" dirty="0" err="1" smtClean="0">
                <a:latin typeface="+mj-lt"/>
              </a:rPr>
              <a:t>II-es</a:t>
            </a:r>
            <a:r>
              <a:rPr lang="hu-HU" altLang="hu-HU" dirty="0" smtClean="0">
                <a:latin typeface="+mj-lt"/>
              </a:rPr>
              <a:t> vízmű környezetében  </a:t>
            </a:r>
            <a:r>
              <a:rPr lang="hu-HU" altLang="hu-HU" cap="none" dirty="0" smtClean="0">
                <a:latin typeface="+mj-lt"/>
              </a:rPr>
              <a:t>(fekete négyzet) </a:t>
            </a:r>
            <a:r>
              <a:rPr lang="hu-HU" altLang="hu-HU" dirty="0" smtClean="0">
                <a:latin typeface="+mj-lt"/>
              </a:rPr>
              <a:t>2001. évi  adatok  alapján</a:t>
            </a:r>
          </a:p>
        </p:txBody>
      </p:sp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2771800" y="1297431"/>
          <a:ext cx="3888432" cy="5335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kumentum" r:id="rId3" imgW="3869436" imgH="5308092" progId="Word.Document.8">
                  <p:embed/>
                </p:oleObj>
              </mc:Choice>
              <mc:Fallback>
                <p:oleObj name="Dokumentum" r:id="rId3" imgW="3869436" imgH="5308092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297431"/>
                        <a:ext cx="3888432" cy="5335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44475"/>
            <a:ext cx="8892480" cy="609600"/>
          </a:xfrm>
        </p:spPr>
        <p:txBody>
          <a:bodyPr>
            <a:noAutofit/>
          </a:bodyPr>
          <a:lstStyle/>
          <a:p>
            <a:r>
              <a:rPr lang="hu-HU" altLang="hu-HU" baseline="30000" dirty="0" smtClean="0">
                <a:latin typeface="+mj-lt"/>
              </a:rPr>
              <a:t>14</a:t>
            </a:r>
            <a:r>
              <a:rPr lang="hu-HU" altLang="hu-HU" dirty="0" smtClean="0">
                <a:latin typeface="+mj-lt"/>
              </a:rPr>
              <a:t>C vízkorok (év) az alsó-pleisztocén </a:t>
            </a:r>
            <a:r>
              <a:rPr lang="hu-HU" altLang="hu-HU" dirty="0" err="1" smtClean="0">
                <a:latin typeface="+mj-lt"/>
              </a:rPr>
              <a:t>összletben</a:t>
            </a:r>
            <a:r>
              <a:rPr lang="hu-HU" altLang="hu-HU" dirty="0" smtClean="0">
                <a:latin typeface="+mj-lt"/>
              </a:rPr>
              <a:t> </a:t>
            </a:r>
            <a:r>
              <a:rPr lang="hu-HU" altLang="hu-HU" cap="none" dirty="0" smtClean="0">
                <a:latin typeface="+mj-lt"/>
              </a:rPr>
              <a:t>a vízművek (fekete pont) és a mintázott kutak (piros kereszt) feltüntetésével </a:t>
            </a:r>
            <a:r>
              <a:rPr lang="hu-HU" altLang="hu-HU" i="1" cap="none" dirty="0" smtClean="0">
                <a:latin typeface="+mj-lt"/>
              </a:rPr>
              <a:t>(Marton 2000 alapján)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altLang="hu-HU"/>
          </a:p>
        </p:txBody>
      </p:sp>
      <p:pic>
        <p:nvPicPr>
          <p:cNvPr id="2662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3549" y="1412777"/>
            <a:ext cx="7372867" cy="495646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323527" y="260648"/>
            <a:ext cx="78488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2400" b="1" cap="all" dirty="0" smtClean="0">
                <a:solidFill>
                  <a:schemeClr val="bg1"/>
                </a:solidFill>
                <a:latin typeface="+mj-lt"/>
              </a:rPr>
              <a:t>Felszín  alatti  vizek  áramlása  </a:t>
            </a:r>
            <a:r>
              <a:rPr lang="hu-HU" sz="2400" b="1" i="1" dirty="0" smtClean="0">
                <a:solidFill>
                  <a:schemeClr val="bg1"/>
                </a:solidFill>
                <a:latin typeface="+mj-lt"/>
              </a:rPr>
              <a:t>(Tóth 2009)</a:t>
            </a:r>
            <a:endParaRPr lang="en-GB" sz="24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650" name="Picture 2" descr="http://elte.prompt.hu/sites/default/files/tananyagok/hidrogeologia/images/image3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1" y="1627299"/>
            <a:ext cx="8136904" cy="50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028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 smtClean="0">
                <a:solidFill>
                  <a:schemeClr val="bg1"/>
                </a:solidFill>
              </a:rPr>
              <a:t>következtetések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7504" y="1988840"/>
            <a:ext cx="86356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A Nyírség egységes hidrodinamikai rendszer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A nagy </a:t>
            </a:r>
            <a:r>
              <a:rPr lang="hu-HU" sz="2000" smtClean="0"/>
              <a:t>volumenű termeléseknek </a:t>
            </a:r>
            <a:r>
              <a:rPr lang="hu-HU" sz="2000" dirty="0" smtClean="0"/>
              <a:t>regionális hatása van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A várhatóan csökkenő beszivárgó csapadékmennyiség vízkészletekre</a:t>
            </a:r>
            <a:br>
              <a:rPr lang="hu-HU" sz="2000" dirty="0" smtClean="0"/>
            </a:br>
            <a:r>
              <a:rPr lang="hu-HU" sz="2000" dirty="0" smtClean="0"/>
              <a:t>gyakorolt hatását numerikus szimulációval vizsgálni kell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Monitoring hálózat bővítése lehetőleg automatikusan regisztráló vízszint</a:t>
            </a:r>
            <a:br>
              <a:rPr lang="hu-HU" sz="2000" dirty="0" smtClean="0"/>
            </a:br>
            <a:r>
              <a:rPr lang="hu-HU" sz="2000" dirty="0" smtClean="0"/>
              <a:t>mérőkkel kiemelten fontos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A vízvisszatartás segíthet a klímaváltozás hatásának csökkentésében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Meg kell fontolni a tisztított szennyvizekkel történő talajvízdúsítást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A vízügyi szektor széttagoltságát meg kell szüntetni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8906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ovf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609600"/>
          </a:xfrm>
        </p:spPr>
        <p:txBody>
          <a:bodyPr/>
          <a:lstStyle/>
          <a:p>
            <a:r>
              <a:rPr lang="hu-HU" altLang="hu-HU" sz="2000" dirty="0" smtClean="0">
                <a:solidFill>
                  <a:srgbClr val="3333CC"/>
                </a:solidFill>
                <a:latin typeface="Tahoma" pitchFamily="34" charset="0"/>
              </a:rPr>
              <a:t> </a:t>
            </a:r>
            <a:r>
              <a:rPr lang="hu-HU" altLang="hu-HU" dirty="0" smtClean="0">
                <a:latin typeface="+mj-lt"/>
              </a:rPr>
              <a:t>A Nyírség határai</a:t>
            </a:r>
          </a:p>
        </p:txBody>
      </p:sp>
      <p:sp>
        <p:nvSpPr>
          <p:cNvPr id="5124" name="Rectangle 1028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25" name="Rectangle 1030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26" name="Rectangle 1031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5127" name="Picture 1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416968"/>
            <a:ext cx="37639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8" name="Text Box 1038"/>
          <p:cNvSpPr txBox="1">
            <a:spLocks noChangeArrowheads="1"/>
          </p:cNvSpPr>
          <p:nvPr/>
        </p:nvSpPr>
        <p:spPr bwMode="auto">
          <a:xfrm>
            <a:off x="4360863" y="2248818"/>
            <a:ext cx="46249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altLang="hu-HU" b="1" dirty="0"/>
              <a:t>Nyugat</a:t>
            </a:r>
            <a:r>
              <a:rPr lang="hu-HU" altLang="hu-HU" dirty="0"/>
              <a:t>: tájföldrajzi besorolástól eltérően</a:t>
            </a:r>
            <a:br>
              <a:rPr lang="hu-HU" altLang="hu-HU" dirty="0"/>
            </a:br>
            <a:r>
              <a:rPr lang="hu-HU" altLang="hu-HU" dirty="0"/>
              <a:t>  a Hajdúhát É-i részének Ny-i pereme</a:t>
            </a:r>
          </a:p>
          <a:p>
            <a:pPr>
              <a:buFont typeface="Wingdings" pitchFamily="2" charset="2"/>
              <a:buNone/>
            </a:pPr>
            <a:endParaRPr lang="hu-HU" altLang="hu-HU" dirty="0"/>
          </a:p>
          <a:p>
            <a:pPr>
              <a:buFont typeface="Wingdings" pitchFamily="2" charset="2"/>
              <a:buChar char="§"/>
            </a:pPr>
            <a:r>
              <a:rPr lang="hu-HU" altLang="hu-HU" b="1" dirty="0" err="1"/>
              <a:t>Észak-Nyugat</a:t>
            </a:r>
            <a:r>
              <a:rPr lang="hu-HU" altLang="hu-HU" dirty="0"/>
              <a:t>: Tisza-völgye (Rétközt is</a:t>
            </a:r>
            <a:br>
              <a:rPr lang="hu-HU" altLang="hu-HU" dirty="0"/>
            </a:br>
            <a:r>
              <a:rPr lang="hu-HU" altLang="hu-HU" dirty="0"/>
              <a:t>  a Nyírséghez soroljuk)</a:t>
            </a:r>
          </a:p>
          <a:p>
            <a:pPr>
              <a:buFont typeface="Wingdings" pitchFamily="2" charset="2"/>
              <a:buNone/>
            </a:pPr>
            <a:endParaRPr lang="hu-HU" altLang="hu-HU" dirty="0"/>
          </a:p>
          <a:p>
            <a:pPr>
              <a:buFont typeface="Wingdings" pitchFamily="2" charset="2"/>
              <a:buChar char="§"/>
            </a:pPr>
            <a:r>
              <a:rPr lang="hu-HU" altLang="hu-HU" b="1" dirty="0"/>
              <a:t>Kelet</a:t>
            </a:r>
            <a:r>
              <a:rPr lang="hu-HU" altLang="hu-HU" dirty="0"/>
              <a:t>: Tisza-Kraszna vonal</a:t>
            </a:r>
          </a:p>
          <a:p>
            <a:pPr>
              <a:buFont typeface="Wingdings" pitchFamily="2" charset="2"/>
              <a:buNone/>
            </a:pPr>
            <a:endParaRPr lang="hu-HU" altLang="hu-HU" dirty="0"/>
          </a:p>
          <a:p>
            <a:pPr>
              <a:buFont typeface="Wingdings" pitchFamily="2" charset="2"/>
              <a:buChar char="§"/>
            </a:pPr>
            <a:r>
              <a:rPr lang="hu-HU" altLang="hu-HU" b="1" dirty="0" err="1"/>
              <a:t>Dél-Kelet</a:t>
            </a:r>
            <a:r>
              <a:rPr lang="hu-HU" altLang="hu-HU" dirty="0"/>
              <a:t>: Érvölgy ill. országhatár</a:t>
            </a:r>
          </a:p>
          <a:p>
            <a:pPr>
              <a:buFont typeface="Wingdings" pitchFamily="2" charset="2"/>
              <a:buNone/>
            </a:pPr>
            <a:endParaRPr lang="hu-HU" altLang="hu-HU" dirty="0"/>
          </a:p>
          <a:p>
            <a:pPr>
              <a:buFont typeface="Wingdings" pitchFamily="2" charset="2"/>
              <a:buChar char="§"/>
            </a:pPr>
            <a:r>
              <a:rPr lang="hu-HU" altLang="hu-HU" b="1" dirty="0"/>
              <a:t>Dél</a:t>
            </a:r>
            <a:r>
              <a:rPr lang="hu-HU" altLang="hu-HU" dirty="0"/>
              <a:t>:  </a:t>
            </a:r>
            <a:r>
              <a:rPr lang="hu-HU" altLang="hu-HU" dirty="0" err="1"/>
              <a:t>Derecske-Konyár-Pocsaj</a:t>
            </a:r>
            <a:r>
              <a:rPr lang="hu-HU" altLang="hu-HU" dirty="0"/>
              <a:t> települések</a:t>
            </a:r>
            <a:br>
              <a:rPr lang="hu-HU" altLang="hu-HU" dirty="0"/>
            </a:br>
            <a:r>
              <a:rPr lang="hu-HU" altLang="hu-HU" dirty="0"/>
              <a:t>   vonala, itt érintkezik a </a:t>
            </a:r>
            <a:r>
              <a:rPr lang="hu-HU" altLang="hu-HU" dirty="0" err="1"/>
              <a:t>Körösvidékkel</a:t>
            </a:r>
            <a:endParaRPr lang="hu-HU" alt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964488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A  Nyírség  negyedkori  üledékeinek  Vastagság térképe  és  negyedkorban  aktív  törései </a:t>
            </a:r>
            <a:br>
              <a:rPr lang="hu-HU" altLang="hu-HU" dirty="0" smtClean="0">
                <a:latin typeface="+mj-lt"/>
              </a:rPr>
            </a:br>
            <a:r>
              <a:rPr lang="hu-HU" altLang="hu-HU" dirty="0" smtClean="0">
                <a:latin typeface="+mj-lt"/>
              </a:rPr>
              <a:t>			</a:t>
            </a:r>
            <a:r>
              <a:rPr lang="hu-HU" altLang="hu-HU" sz="2000" i="1" cap="none" dirty="0" smtClean="0">
                <a:latin typeface="+mj-lt"/>
              </a:rPr>
              <a:t>(</a:t>
            </a:r>
            <a:r>
              <a:rPr lang="hu-HU" altLang="hu-HU" sz="2000" i="1" cap="none" dirty="0" err="1" smtClean="0">
                <a:latin typeface="+mj-lt"/>
              </a:rPr>
              <a:t>Szeidovitz</a:t>
            </a:r>
            <a:r>
              <a:rPr lang="hu-HU" altLang="hu-HU" sz="2000" i="1" cap="none" dirty="0" smtClean="0">
                <a:latin typeface="+mj-lt"/>
              </a:rPr>
              <a:t> et </a:t>
            </a:r>
            <a:r>
              <a:rPr lang="hu-HU" altLang="hu-HU" sz="2000" i="1" cap="none" dirty="0" err="1" smtClean="0">
                <a:latin typeface="+mj-lt"/>
              </a:rPr>
              <a:t>al</a:t>
            </a:r>
            <a:r>
              <a:rPr lang="hu-HU" altLang="hu-HU" sz="2000" i="1" cap="none" dirty="0" smtClean="0">
                <a:latin typeface="+mj-lt"/>
              </a:rPr>
              <a:t>. 2002 alapján)</a:t>
            </a:r>
          </a:p>
        </p:txBody>
      </p:sp>
      <p:pic>
        <p:nvPicPr>
          <p:cNvPr id="6148" name="Picture 4" descr="3_abr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457325"/>
            <a:ext cx="4987925" cy="5400675"/>
          </a:xfr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92500" y="4437063"/>
            <a:ext cx="342900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r>
              <a:rPr lang="hu-HU" altLang="hu-HU" sz="1000" b="1">
                <a:solidFill>
                  <a:srgbClr val="0000FF"/>
                </a:solidFill>
                <a:latin typeface="Tahoma" pitchFamily="34" charset="0"/>
              </a:rPr>
              <a:t>Tócó-völgy</a:t>
            </a:r>
            <a:endParaRPr lang="hu-HU" altLang="hu-HU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3492500" y="4508500"/>
            <a:ext cx="42863" cy="568325"/>
          </a:xfrm>
          <a:custGeom>
            <a:avLst/>
            <a:gdLst>
              <a:gd name="T0" fmla="*/ 0 w 69"/>
              <a:gd name="T1" fmla="*/ 0 h 894"/>
              <a:gd name="T2" fmla="*/ 42863 w 69"/>
              <a:gd name="T3" fmla="*/ 568325 h 8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" h="894">
                <a:moveTo>
                  <a:pt x="0" y="0"/>
                </a:moveTo>
                <a:lnTo>
                  <a:pt x="69" y="894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64163" y="4868863"/>
            <a:ext cx="1727200" cy="1143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altLang="hu-HU" sz="1400">
                <a:latin typeface="Tahoma" pitchFamily="34" charset="0"/>
              </a:rPr>
              <a:t>Jelmagyarázat:</a:t>
            </a:r>
          </a:p>
          <a:p>
            <a:endParaRPr lang="hu-HU" altLang="hu-HU" sz="1400">
              <a:latin typeface="Tahoma" pitchFamily="34" charset="0"/>
            </a:endParaRPr>
          </a:p>
          <a:p>
            <a:r>
              <a:rPr lang="hu-HU" altLang="hu-HU" sz="1400">
                <a:latin typeface="Tahoma" pitchFamily="34" charset="0"/>
              </a:rPr>
              <a:t>	</a:t>
            </a:r>
          </a:p>
          <a:p>
            <a:r>
              <a:rPr lang="hu-HU" altLang="hu-HU" sz="1400">
                <a:latin typeface="Tahoma" pitchFamily="34" charset="0"/>
              </a:rPr>
              <a:t>             törésvonal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5867400" y="5300663"/>
            <a:ext cx="215900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516688" y="1484313"/>
            <a:ext cx="114300" cy="571500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372225" y="1700213"/>
            <a:ext cx="3429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altLang="hu-HU" sz="2000" b="1">
                <a:latin typeface="Tahoma" pitchFamily="34" charset="0"/>
              </a:rPr>
              <a:t> </a:t>
            </a:r>
            <a:r>
              <a:rPr lang="hu-HU" altLang="hu-HU" sz="2200" b="1">
                <a:latin typeface="Tahoma" pitchFamily="34" charset="0"/>
              </a:rPr>
              <a:t>É</a:t>
            </a:r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3810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A tektonikai vonalak helye A Földtani modellben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1268760"/>
            <a:ext cx="4267199" cy="544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230" y="304800"/>
            <a:ext cx="7772400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Földtani szerkezet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12776"/>
            <a:ext cx="3445574" cy="500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12776"/>
            <a:ext cx="3443808" cy="500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1475656" y="6428075"/>
            <a:ext cx="2611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1600" b="1" dirty="0" smtClean="0"/>
              <a:t>alsó-pannon fekütérképe</a:t>
            </a:r>
            <a:endParaRPr lang="hu-HU" sz="16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364088" y="6428075"/>
            <a:ext cx="2680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1600" b="1" dirty="0" smtClean="0"/>
              <a:t>felső-pannon fekütérképe</a:t>
            </a:r>
            <a:endParaRPr lang="hu-H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028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 err="1">
                <a:solidFill>
                  <a:schemeClr val="bg1"/>
                </a:solidFill>
              </a:rPr>
              <a:t>Termálkutak</a:t>
            </a:r>
            <a:r>
              <a:rPr lang="hu-HU" sz="2400" b="1" cap="all" dirty="0">
                <a:solidFill>
                  <a:schemeClr val="bg1"/>
                </a:solidFill>
              </a:rPr>
              <a:t> </a:t>
            </a:r>
            <a:r>
              <a:rPr lang="hu-HU" sz="2400" b="1" cap="all" dirty="0" smtClean="0">
                <a:solidFill>
                  <a:schemeClr val="bg1"/>
                </a:solidFill>
              </a:rPr>
              <a:t>Magyarországon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Picture 6" descr="kutak_helye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992888" cy="5199380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324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</a:rPr>
              <a:t>felső-pannon üledékek </a:t>
            </a:r>
            <a:r>
              <a:rPr lang="hu-HU" sz="2400" b="1" cap="all" dirty="0" smtClean="0">
                <a:solidFill>
                  <a:schemeClr val="bg1"/>
                </a:solidFill>
              </a:rPr>
              <a:t>vastagság térképe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205" r="2492" b="9068"/>
          <a:stretch>
            <a:fillRect/>
          </a:stretch>
        </p:blipFill>
        <p:spPr bwMode="auto">
          <a:xfrm>
            <a:off x="251520" y="1412777"/>
            <a:ext cx="8437781" cy="521483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22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" y="244475"/>
            <a:ext cx="8059738" cy="609600"/>
          </a:xfrm>
        </p:spPr>
        <p:txBody>
          <a:bodyPr>
            <a:noAutofit/>
          </a:bodyPr>
          <a:lstStyle/>
          <a:p>
            <a:r>
              <a:rPr lang="hu-HU" altLang="hu-HU" dirty="0" smtClean="0">
                <a:latin typeface="+mj-lt"/>
              </a:rPr>
              <a:t>É – D-</a:t>
            </a:r>
            <a:r>
              <a:rPr lang="hu-HU" altLang="hu-HU" cap="none" dirty="0" smtClean="0">
                <a:latin typeface="+mj-lt"/>
              </a:rPr>
              <a:t>i</a:t>
            </a:r>
            <a:r>
              <a:rPr lang="hu-HU" altLang="hu-HU" dirty="0" smtClean="0">
                <a:latin typeface="+mj-lt"/>
              </a:rPr>
              <a:t> irányú hidrogeológiai szelvény Debrecen területén </a:t>
            </a:r>
          </a:p>
        </p:txBody>
      </p:sp>
      <p:sp>
        <p:nvSpPr>
          <p:cNvPr id="9220" name="Line 20"/>
          <p:cNvSpPr>
            <a:spLocks noChangeShapeType="1"/>
          </p:cNvSpPr>
          <p:nvPr/>
        </p:nvSpPr>
        <p:spPr bwMode="auto">
          <a:xfrm flipV="1">
            <a:off x="2867025" y="75311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1" name="Line 21"/>
          <p:cNvSpPr>
            <a:spLocks noChangeShapeType="1"/>
          </p:cNvSpPr>
          <p:nvPr/>
        </p:nvSpPr>
        <p:spPr bwMode="auto">
          <a:xfrm flipV="1">
            <a:off x="3082925" y="77470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2" name="Line 22"/>
          <p:cNvSpPr>
            <a:spLocks noChangeShapeType="1"/>
          </p:cNvSpPr>
          <p:nvPr/>
        </p:nvSpPr>
        <p:spPr bwMode="auto">
          <a:xfrm flipV="1">
            <a:off x="3298825" y="79629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3" name="Line 23"/>
          <p:cNvSpPr>
            <a:spLocks noChangeShapeType="1"/>
          </p:cNvSpPr>
          <p:nvPr/>
        </p:nvSpPr>
        <p:spPr bwMode="auto">
          <a:xfrm flipV="1">
            <a:off x="3514725" y="81788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4" name="Line 24"/>
          <p:cNvSpPr>
            <a:spLocks noChangeShapeType="1"/>
          </p:cNvSpPr>
          <p:nvPr/>
        </p:nvSpPr>
        <p:spPr bwMode="auto">
          <a:xfrm flipV="1">
            <a:off x="3730625" y="83947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5" name="Line 25"/>
          <p:cNvSpPr>
            <a:spLocks noChangeShapeType="1"/>
          </p:cNvSpPr>
          <p:nvPr/>
        </p:nvSpPr>
        <p:spPr bwMode="auto">
          <a:xfrm flipV="1">
            <a:off x="3946525" y="86106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6" name="Line 26"/>
          <p:cNvSpPr>
            <a:spLocks noChangeShapeType="1"/>
          </p:cNvSpPr>
          <p:nvPr/>
        </p:nvSpPr>
        <p:spPr bwMode="auto">
          <a:xfrm flipV="1">
            <a:off x="4162425" y="88265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27" name="Line 27"/>
          <p:cNvSpPr>
            <a:spLocks noChangeShapeType="1"/>
          </p:cNvSpPr>
          <p:nvPr/>
        </p:nvSpPr>
        <p:spPr bwMode="auto">
          <a:xfrm flipV="1">
            <a:off x="4378325" y="9042400"/>
            <a:ext cx="0" cy="342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9228" name="Picture 29" descr="4_abr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9444" y="1323736"/>
            <a:ext cx="7228749" cy="52016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304</Words>
  <Application>Microsoft Office PowerPoint</Application>
  <PresentationFormat>Diavetítés a képernyőre (4:3 oldalarány)</PresentationFormat>
  <Paragraphs>68</Paragraphs>
  <Slides>28</Slides>
  <Notes>6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28</vt:i4>
      </vt:variant>
    </vt:vector>
  </HeadingPairs>
  <TitlesOfParts>
    <vt:vector size="33" baseType="lpstr">
      <vt:lpstr>Office-téma</vt:lpstr>
      <vt:lpstr>Kép</vt:lpstr>
      <vt:lpstr>Chart</vt:lpstr>
      <vt:lpstr>Munkalap</vt:lpstr>
      <vt:lpstr>Dokumentum</vt:lpstr>
      <vt:lpstr>A Nyírség vízháztartása  speciális területi fórum   A  Nyírségi  Régió  Felszín  alatti vízmérlegének  elemei  vízföldtani modellek  eredményei  alapján   Dr. Szanyi János</vt:lpstr>
      <vt:lpstr>PowerPoint bemutató</vt:lpstr>
      <vt:lpstr> A Nyírség határai</vt:lpstr>
      <vt:lpstr>A  Nyírség  negyedkori  üledékeinek  Vastagság térképe  és  negyedkorban  aktív  törései     (Szeidovitz et al. 2002 alapján)</vt:lpstr>
      <vt:lpstr>A tektonikai vonalak helye A Földtani modellben</vt:lpstr>
      <vt:lpstr>Földtani szerkezet</vt:lpstr>
      <vt:lpstr>PowerPoint bemutató</vt:lpstr>
      <vt:lpstr>PowerPoint bemutató</vt:lpstr>
      <vt:lpstr>É – D-i irányú hidrogeológiai szelvény Debrecen területén </vt:lpstr>
      <vt:lpstr>Ny–K -i irányú hidrogeológiai szelvény Debrecen város É-i szélén,  permeabilitás adatok alapján; kék nyíl a vertikális elmozdulás helyét jelöli (az összletek vastagsága dm-es bontásban) </vt:lpstr>
      <vt:lpstr>A kőzetváz permeabilitás eloszlásának 3D modellje, a 100 md-nál (50%-nál) kisebb permeabilitású cellák elhagyásával</vt:lpstr>
      <vt:lpstr>Ivóvízadó képződmények</vt:lpstr>
      <vt:lpstr>Az alsó-pleisztocén feküjének 3D képe a tektonikai vonalak figyelembevételével</vt:lpstr>
      <vt:lpstr>Földtani szelvények nyomvonala</vt:lpstr>
      <vt:lpstr>K-Ny i irányú szelvény az EOV X=285000 vonal mentén</vt:lpstr>
      <vt:lpstr> É-D i irányú szelvény az EOV Y=880000 vonal mentén</vt:lpstr>
      <vt:lpstr>Az alsó-pleisztocén vízadóra telepített kutak és a talajvíz figyelőkutak helyszínrajza az izohipszák feltüntetésével</vt:lpstr>
      <vt:lpstr>Piezometrikus szintek változása a Debreceni II-es vízmű környezetében</vt:lpstr>
      <vt:lpstr>Üzemi és nyugalmi vízszintek változása 1988-, 1998- és 2002-ben A II-es vízmű környezetében</vt:lpstr>
      <vt:lpstr>A II-es vízmű térségében lévő kutak vízszintjének idősora  (zárójelben a kutak szűrőzött szakaszai)</vt:lpstr>
      <vt:lpstr>Pallagi figyelőkutak vízállás-idősora (Debrecentől É-ra kb. 5 km-re)</vt:lpstr>
      <vt:lpstr>II-es vízmű termelése és 3 figyelőkút vízszintje közötti keresztkorrelációs kapcsolat  (Marton és Szanyi 2000 alapján)</vt:lpstr>
      <vt:lpstr>A  talajvíztükör  abszolút  magassága  síkban és térben 1998-ban (mBf) (Marton és Szanyi 2000)</vt:lpstr>
      <vt:lpstr>A talajvíz  relatív  szintje (m) a  II-es vízmű környezetében  (fekete négyzet) 2001. évi  adatok  alapján</vt:lpstr>
      <vt:lpstr>14C vízkorok (év) az alsó-pleisztocén összletben a vízművek (fekete pont) és a mintázott kutak (piros kereszt) feltüntetésével (Marton 2000 alapján)</vt:lpstr>
      <vt:lpstr>PowerPoint bemutató</vt:lpstr>
      <vt:lpstr>PowerPoint bemutató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User</cp:lastModifiedBy>
  <cp:revision>94</cp:revision>
  <dcterms:created xsi:type="dcterms:W3CDTF">2014-03-03T11:13:53Z</dcterms:created>
  <dcterms:modified xsi:type="dcterms:W3CDTF">2015-07-21T08:16:37Z</dcterms:modified>
</cp:coreProperties>
</file>