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15"/>
  </p:notesMasterIdLst>
  <p:sldIdLst>
    <p:sldId id="256" r:id="rId2"/>
    <p:sldId id="260" r:id="rId3"/>
    <p:sldId id="259" r:id="rId4"/>
    <p:sldId id="266" r:id="rId5"/>
    <p:sldId id="267" r:id="rId6"/>
    <p:sldId id="268" r:id="rId7"/>
    <p:sldId id="270" r:id="rId8"/>
    <p:sldId id="262" r:id="rId9"/>
    <p:sldId id="265" r:id="rId10"/>
    <p:sldId id="271" r:id="rId11"/>
    <p:sldId id="272" r:id="rId12"/>
    <p:sldId id="273" r:id="rId13"/>
    <p:sldId id="25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83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6796" autoAdjust="0"/>
  </p:normalViewPr>
  <p:slideViewPr>
    <p:cSldViewPr snapToObjects="1">
      <p:cViewPr varScale="1">
        <p:scale>
          <a:sx n="113" d="100"/>
          <a:sy n="113" d="100"/>
        </p:scale>
        <p:origin x="-99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6" d="100"/>
          <a:sy n="86" d="100"/>
        </p:scale>
        <p:origin x="378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u-HU"/>
              <a:t>Átlagos szennyezőanyag mennyiség 2008-2012 kg/év</a:t>
            </a:r>
            <a:endParaRPr lang="en-US"/>
          </a:p>
        </c:rich>
      </c:tx>
      <c:layout/>
      <c:overlay val="0"/>
    </c:title>
    <c:autoTitleDeleted val="0"/>
    <c:plotArea>
      <c:layout/>
      <c:barChart>
        <c:barDir val="bar"/>
        <c:grouping val="clustered"/>
        <c:varyColors val="0"/>
        <c:ser>
          <c:idx val="0"/>
          <c:order val="0"/>
          <c:tx>
            <c:strRef>
              <c:f>diagram!$D$3</c:f>
              <c:strCache>
                <c:ptCount val="1"/>
                <c:pt idx="0">
                  <c:v>SumOfÁtlagos_kibocsátott anyag (=)</c:v>
                </c:pt>
              </c:strCache>
            </c:strRef>
          </c:tx>
          <c:spPr>
            <a:gradFill>
              <a:gsLst>
                <a:gs pos="0">
                  <a:srgbClr val="DDEBCF"/>
                </a:gs>
                <a:gs pos="50000">
                  <a:srgbClr val="9CB86E"/>
                </a:gs>
                <a:gs pos="100000">
                  <a:srgbClr val="156B13"/>
                </a:gs>
              </a:gsLst>
              <a:lin ang="5400000" scaled="0"/>
            </a:gradFill>
            <a:ln w="22225">
              <a:solidFill>
                <a:schemeClr val="accent3">
                  <a:lumMod val="50000"/>
                </a:schemeClr>
              </a:solidFill>
            </a:ln>
          </c:spPr>
          <c:invertIfNegative val="0"/>
          <c:cat>
            <c:strRef>
              <c:f>diagram!$B$4:$B$12</c:f>
              <c:strCache>
                <c:ptCount val="9"/>
                <c:pt idx="0">
                  <c:v>Peszticidek</c:v>
                </c:pt>
                <c:pt idx="1">
                  <c:v>Cianidok</c:v>
                </c:pt>
                <c:pt idx="2">
                  <c:v>PAH</c:v>
                </c:pt>
                <c:pt idx="3">
                  <c:v>Fenolok</c:v>
                </c:pt>
                <c:pt idx="4">
                  <c:v>BTEX és egyéb alkilbenzolok</c:v>
                </c:pt>
                <c:pt idx="5">
                  <c:v>Egyéb be nem sorolható anyagok</c:v>
                </c:pt>
                <c:pt idx="6">
                  <c:v>Szerves halogén vegyületek</c:v>
                </c:pt>
                <c:pt idx="7">
                  <c:v>Félfémek és fémek</c:v>
                </c:pt>
                <c:pt idx="8">
                  <c:v>Olajok, zsírok</c:v>
                </c:pt>
              </c:strCache>
            </c:strRef>
          </c:cat>
          <c:val>
            <c:numRef>
              <c:f>diagram!$D$4:$D$12</c:f>
              <c:numCache>
                <c:formatCode>0</c:formatCode>
                <c:ptCount val="9"/>
                <c:pt idx="0">
                  <c:v>2.0520777199999998</c:v>
                </c:pt>
                <c:pt idx="1">
                  <c:v>164.94012870699999</c:v>
                </c:pt>
                <c:pt idx="2">
                  <c:v>274.06056581840005</c:v>
                </c:pt>
                <c:pt idx="3">
                  <c:v>4380.8439649999991</c:v>
                </c:pt>
                <c:pt idx="4">
                  <c:v>34093.195363522987</c:v>
                </c:pt>
                <c:pt idx="5">
                  <c:v>58649.460822093002</c:v>
                </c:pt>
                <c:pt idx="6">
                  <c:v>258485.5574628333</c:v>
                </c:pt>
                <c:pt idx="7">
                  <c:v>523209.25583414163</c:v>
                </c:pt>
                <c:pt idx="8">
                  <c:v>2535395.0017938144</c:v>
                </c:pt>
              </c:numCache>
            </c:numRef>
          </c:val>
        </c:ser>
        <c:dLbls>
          <c:showLegendKey val="0"/>
          <c:showVal val="0"/>
          <c:showCatName val="0"/>
          <c:showSerName val="0"/>
          <c:showPercent val="0"/>
          <c:showBubbleSize val="0"/>
        </c:dLbls>
        <c:gapWidth val="150"/>
        <c:axId val="34107392"/>
        <c:axId val="46332160"/>
      </c:barChart>
      <c:valAx>
        <c:axId val="46332160"/>
        <c:scaling>
          <c:orientation val="minMax"/>
        </c:scaling>
        <c:delete val="0"/>
        <c:axPos val="b"/>
        <c:majorGridlines/>
        <c:numFmt formatCode="#,##0" sourceLinked="0"/>
        <c:majorTickMark val="out"/>
        <c:minorTickMark val="none"/>
        <c:tickLblPos val="nextTo"/>
        <c:txPr>
          <a:bodyPr/>
          <a:lstStyle/>
          <a:p>
            <a:pPr>
              <a:defRPr sz="1200" b="1"/>
            </a:pPr>
            <a:endParaRPr lang="hu-HU"/>
          </a:p>
        </c:txPr>
        <c:crossAx val="34107392"/>
        <c:crosses val="autoZero"/>
        <c:crossBetween val="between"/>
      </c:valAx>
      <c:catAx>
        <c:axId val="34107392"/>
        <c:scaling>
          <c:orientation val="minMax"/>
        </c:scaling>
        <c:delete val="0"/>
        <c:axPos val="l"/>
        <c:majorTickMark val="out"/>
        <c:minorTickMark val="none"/>
        <c:tickLblPos val="nextTo"/>
        <c:txPr>
          <a:bodyPr/>
          <a:lstStyle/>
          <a:p>
            <a:pPr>
              <a:defRPr sz="1400" b="1"/>
            </a:pPr>
            <a:endParaRPr lang="hu-HU"/>
          </a:p>
        </c:txPr>
        <c:crossAx val="46332160"/>
        <c:crosses val="autoZero"/>
        <c:auto val="1"/>
        <c:lblAlgn val="l"/>
        <c:lblOffset val="100"/>
        <c:noMultiLvlLbl val="0"/>
      </c:cat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barChart>
        <c:barDir val="bar"/>
        <c:grouping val="clustered"/>
        <c:varyColors val="0"/>
        <c:ser>
          <c:idx val="0"/>
          <c:order val="0"/>
          <c:spPr>
            <a:gradFill>
              <a:gsLst>
                <a:gs pos="0">
                  <a:srgbClr val="5E9EFF"/>
                </a:gs>
                <a:gs pos="3000">
                  <a:schemeClr val="tx2">
                    <a:lumMod val="60000"/>
                    <a:lumOff val="40000"/>
                  </a:schemeClr>
                </a:gs>
                <a:gs pos="70000">
                  <a:srgbClr val="C4D6EB"/>
                </a:gs>
                <a:gs pos="77000">
                  <a:schemeClr val="accent1">
                    <a:lumMod val="75000"/>
                  </a:schemeClr>
                </a:gs>
              </a:gsLst>
              <a:lin ang="5400000" scaled="0"/>
            </a:gradFill>
          </c:spPr>
          <c:invertIfNegative val="0"/>
          <c:cat>
            <c:strRef>
              <c:f>diagram!$B$28:$B$45</c:f>
              <c:strCache>
                <c:ptCount val="18"/>
                <c:pt idx="0">
                  <c:v>Összes kobalt</c:v>
                </c:pt>
                <c:pt idx="1">
                  <c:v>Összes ezüst</c:v>
                </c:pt>
                <c:pt idx="2">
                  <c:v>Összes higany </c:v>
                </c:pt>
                <c:pt idx="3">
                  <c:v>Összes kadmium</c:v>
                </c:pt>
                <c:pt idx="4">
                  <c:v>Króm (VI)</c:v>
                </c:pt>
                <c:pt idx="5">
                  <c:v>Összes ón</c:v>
                </c:pt>
                <c:pt idx="6">
                  <c:v>Összes arzén</c:v>
                </c:pt>
                <c:pt idx="7">
                  <c:v>Molibdén</c:v>
                </c:pt>
                <c:pt idx="8">
                  <c:v>Félfémek és fémek</c:v>
                </c:pt>
                <c:pt idx="9">
                  <c:v>Összes alumínium</c:v>
                </c:pt>
                <c:pt idx="10">
                  <c:v>Összes mangán</c:v>
                </c:pt>
                <c:pt idx="11">
                  <c:v>Összes ólom</c:v>
                </c:pt>
                <c:pt idx="12">
                  <c:v>Összes króm</c:v>
                </c:pt>
                <c:pt idx="13">
                  <c:v>Összes nikkel</c:v>
                </c:pt>
                <c:pt idx="14">
                  <c:v>Összes réz</c:v>
                </c:pt>
                <c:pt idx="15">
                  <c:v>Összes cink</c:v>
                </c:pt>
                <c:pt idx="16">
                  <c:v>Összes vas</c:v>
                </c:pt>
                <c:pt idx="17">
                  <c:v>Összes bárium</c:v>
                </c:pt>
              </c:strCache>
            </c:strRef>
          </c:cat>
          <c:val>
            <c:numRef>
              <c:f>diagram!$D$28:$D$45</c:f>
              <c:numCache>
                <c:formatCode>0.0</c:formatCode>
                <c:ptCount val="18"/>
                <c:pt idx="0">
                  <c:v>24.601924530000002</c:v>
                </c:pt>
                <c:pt idx="1">
                  <c:v>53.725975903999995</c:v>
                </c:pt>
                <c:pt idx="2">
                  <c:v>228.60317475359997</c:v>
                </c:pt>
                <c:pt idx="3">
                  <c:v>230.51477660520004</c:v>
                </c:pt>
                <c:pt idx="4">
                  <c:v>337.49647993499997</c:v>
                </c:pt>
                <c:pt idx="5">
                  <c:v>346.331091706</c:v>
                </c:pt>
                <c:pt idx="6">
                  <c:v>492.07571154519991</c:v>
                </c:pt>
                <c:pt idx="7">
                  <c:v>1230.84518856</c:v>
                </c:pt>
                <c:pt idx="8">
                  <c:v>1325.8098400000001</c:v>
                </c:pt>
                <c:pt idx="9">
                  <c:v>2780.2107429163998</c:v>
                </c:pt>
                <c:pt idx="10">
                  <c:v>5826.0970557411956</c:v>
                </c:pt>
                <c:pt idx="11">
                  <c:v>7940.8283448167977</c:v>
                </c:pt>
                <c:pt idx="12">
                  <c:v>8100.0485312420005</c:v>
                </c:pt>
                <c:pt idx="13">
                  <c:v>9032.306809846199</c:v>
                </c:pt>
                <c:pt idx="14">
                  <c:v>11830.620732204605</c:v>
                </c:pt>
                <c:pt idx="15">
                  <c:v>21009.658222015794</c:v>
                </c:pt>
                <c:pt idx="16">
                  <c:v>178537.76437320973</c:v>
                </c:pt>
                <c:pt idx="17">
                  <c:v>273849.07940138999</c:v>
                </c:pt>
              </c:numCache>
            </c:numRef>
          </c:val>
        </c:ser>
        <c:dLbls>
          <c:showLegendKey val="0"/>
          <c:showVal val="0"/>
          <c:showCatName val="0"/>
          <c:showSerName val="0"/>
          <c:showPercent val="0"/>
          <c:showBubbleSize val="0"/>
        </c:dLbls>
        <c:gapWidth val="150"/>
        <c:axId val="34164096"/>
        <c:axId val="34182272"/>
      </c:barChart>
      <c:catAx>
        <c:axId val="34164096"/>
        <c:scaling>
          <c:orientation val="minMax"/>
        </c:scaling>
        <c:delete val="0"/>
        <c:axPos val="l"/>
        <c:majorTickMark val="out"/>
        <c:minorTickMark val="none"/>
        <c:tickLblPos val="nextTo"/>
        <c:txPr>
          <a:bodyPr/>
          <a:lstStyle/>
          <a:p>
            <a:pPr>
              <a:defRPr b="1"/>
            </a:pPr>
            <a:endParaRPr lang="hu-HU"/>
          </a:p>
        </c:txPr>
        <c:crossAx val="34182272"/>
        <c:crosses val="autoZero"/>
        <c:auto val="1"/>
        <c:lblAlgn val="ctr"/>
        <c:lblOffset val="100"/>
        <c:noMultiLvlLbl val="0"/>
      </c:catAx>
      <c:valAx>
        <c:axId val="34182272"/>
        <c:scaling>
          <c:orientation val="minMax"/>
        </c:scaling>
        <c:delete val="0"/>
        <c:axPos val="b"/>
        <c:majorGridlines/>
        <c:numFmt formatCode="#,##0" sourceLinked="0"/>
        <c:majorTickMark val="out"/>
        <c:minorTickMark val="none"/>
        <c:tickLblPos val="nextTo"/>
        <c:txPr>
          <a:bodyPr/>
          <a:lstStyle/>
          <a:p>
            <a:pPr>
              <a:defRPr sz="1100" b="1"/>
            </a:pPr>
            <a:endParaRPr lang="hu-HU"/>
          </a:p>
        </c:txPr>
        <c:crossAx val="34164096"/>
        <c:crosses val="autoZero"/>
        <c:crossBetween val="between"/>
        <c:majorUnit val="100000"/>
      </c:valAx>
    </c:plotArea>
    <c:plotVisOnly val="1"/>
    <c:dispBlanksAs val="gap"/>
    <c:showDLblsOverMax val="0"/>
  </c:chart>
  <c:spPr>
    <a:solidFill>
      <a:srgbClr val="FFFFCC"/>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1230F8-2015-46AC-9C15-B08EDE877F5D}" type="datetimeFigureOut">
              <a:rPr lang="hu-HU" smtClean="0"/>
              <a:t>2015.09.03.</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A5C11E-540C-488B-B718-84796C0B45F1}" type="slidenum">
              <a:rPr lang="hu-HU" smtClean="0"/>
              <a:t>‹#›</a:t>
            </a:fld>
            <a:endParaRPr lang="hu-HU"/>
          </a:p>
        </p:txBody>
      </p:sp>
    </p:spTree>
    <p:extLst>
      <p:ext uri="{BB962C8B-B14F-4D97-AF65-F5344CB8AC3E}">
        <p14:creationId xmlns:p14="http://schemas.microsoft.com/office/powerpoint/2010/main" val="403658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CDA5C11E-540C-488B-B718-84796C0B45F1}" type="slidenum">
              <a:rPr lang="hu-HU" smtClean="0"/>
              <a:t>1</a:t>
            </a:fld>
            <a:endParaRPr lang="hu-HU"/>
          </a:p>
        </p:txBody>
      </p:sp>
    </p:spTree>
    <p:extLst>
      <p:ext uri="{BB962C8B-B14F-4D97-AF65-F5344CB8AC3E}">
        <p14:creationId xmlns:p14="http://schemas.microsoft.com/office/powerpoint/2010/main" val="4112389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közvetlen kibocsátások ismertek,</a:t>
            </a:r>
            <a:r>
              <a:rPr lang="hu-HU" baseline="0" dirty="0" smtClean="0"/>
              <a:t> valamint a közvetett kibocsátások egy része. Minden egyes anyag - fizikai-kémiai tulajdonságai alapján - más-más utat jár be a környezetben a felszíni vízig. Ezek a folyamatok, bonyolultak és összetettek, és az egyes útvonalakon érkező mennyiségek számszerűsítése nehezen megoldható, legtöbbször csak becsülhető. Piros nyilak: számszerű adattal rendelkezünk róla, ismert kibocsátások (adatok megbízhatósága), teljes körű adatbázis?</a:t>
            </a:r>
            <a:endParaRPr lang="hu-HU" dirty="0"/>
          </a:p>
        </p:txBody>
      </p:sp>
      <p:sp>
        <p:nvSpPr>
          <p:cNvPr id="4" name="Dia számának helye 3"/>
          <p:cNvSpPr>
            <a:spLocks noGrp="1"/>
          </p:cNvSpPr>
          <p:nvPr>
            <p:ph type="sldNum" sz="quarter" idx="10"/>
          </p:nvPr>
        </p:nvSpPr>
        <p:spPr/>
        <p:txBody>
          <a:bodyPr/>
          <a:lstStyle/>
          <a:p>
            <a:fld id="{CDA5C11E-540C-488B-B718-84796C0B45F1}" type="slidenum">
              <a:rPr lang="hu-HU" smtClean="0"/>
              <a:t>10</a:t>
            </a:fld>
            <a:endParaRPr lang="hu-HU"/>
          </a:p>
        </p:txBody>
      </p:sp>
    </p:spTree>
    <p:extLst>
      <p:ext uri="{BB962C8B-B14F-4D97-AF65-F5344CB8AC3E}">
        <p14:creationId xmlns:p14="http://schemas.microsoft.com/office/powerpoint/2010/main" val="2370889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Kiemelve azokat az anyagokat, melyekről a legtöbb információ rendelkezésre</a:t>
            </a:r>
            <a:r>
              <a:rPr lang="hu-HU" baseline="0" dirty="0" smtClean="0"/>
              <a:t> áll. Jelentős az erózióból és városi lefolyásból származó szennyezőanyag mennyisége, valamint egyes fémek esetében a kommunális tisztítókról távozó mennyiség is.</a:t>
            </a:r>
            <a:endParaRPr lang="hu-HU" dirty="0" smtClean="0"/>
          </a:p>
          <a:p>
            <a:endParaRPr lang="hu-HU" dirty="0" smtClean="0"/>
          </a:p>
          <a:p>
            <a:endParaRPr lang="hu-HU" dirty="0" smtClean="0"/>
          </a:p>
          <a:p>
            <a:r>
              <a:rPr lang="hu-HU" dirty="0" smtClean="0"/>
              <a:t>A </a:t>
            </a:r>
            <a:r>
              <a:rPr lang="hu-HU" dirty="0" err="1" smtClean="0"/>
              <a:t>fémorganikus</a:t>
            </a:r>
            <a:r>
              <a:rPr lang="hu-HU" dirty="0" smtClean="0"/>
              <a:t> vegyületek általában mérgezőbbek, mint a megfelelő szervetlen vegyületek. Ennek az az oka, hogy a szerves csoportok jelenléte miatt ezek a vegyületek </a:t>
            </a:r>
            <a:r>
              <a:rPr lang="hu-HU" dirty="0" err="1" smtClean="0"/>
              <a:t>zsíroldékonyak</a:t>
            </a:r>
            <a:r>
              <a:rPr lang="hu-HU" dirty="0" smtClean="0"/>
              <a:t>, ami megkönnyíti a felszívódásukat, akár a központi idegrendszerbe is, ahol a </a:t>
            </a:r>
            <a:r>
              <a:rPr lang="hu-HU" dirty="0" err="1" smtClean="0"/>
              <a:t>neuronszálakat</a:t>
            </a:r>
            <a:r>
              <a:rPr lang="hu-HU" dirty="0" smtClean="0"/>
              <a:t> összekötik, vagy ki is csapják őket. A mérgező hatás az egyszeresen </a:t>
            </a:r>
            <a:r>
              <a:rPr lang="hu-HU" dirty="0" err="1" smtClean="0"/>
              <a:t>dealkileződött</a:t>
            </a:r>
            <a:r>
              <a:rPr lang="hu-HU" dirty="0" smtClean="0"/>
              <a:t> részecskénél éri el a maximumot. Mivel a talajban döntő többsége szorpciós komplexekben kötött ill. oldhatatlan vegyületekben van jelen, a növények számára felvehető Pb-tartalom elég alacsony. Különösen érzékenyek az ólomra a gabonafélék. A levegőből származó Pb általában a növények felszínén marad. Így magára a növényre kevésbé hat, de legeltetésnél sok ólom juthat az állati (és ezen keresztül az emberi) táplálékláncba. </a:t>
            </a:r>
          </a:p>
          <a:p>
            <a:endParaRPr lang="hu-HU" dirty="0" smtClean="0"/>
          </a:p>
          <a:p>
            <a:r>
              <a:rPr lang="hu-HU" dirty="0" smtClean="0"/>
              <a:t>A kadmium csontrendszeri elváltozásokkal járó környezeti eredetű mérgezést okozott Japánban, ami "</a:t>
            </a:r>
            <a:r>
              <a:rPr lang="hu-HU" dirty="0" err="1" smtClean="0"/>
              <a:t>Itai-itai</a:t>
            </a:r>
            <a:r>
              <a:rPr lang="hu-HU" dirty="0" smtClean="0"/>
              <a:t> betegség" néven vált ismertté a szakirodalomban.</a:t>
            </a:r>
            <a:r>
              <a:rPr lang="hu-HU" baseline="0" dirty="0" smtClean="0"/>
              <a:t> </a:t>
            </a:r>
            <a:r>
              <a:rPr lang="hu-HU" dirty="0" smtClean="0"/>
              <a:t>Belgiumban átlag feletti csontritkulást mértek </a:t>
            </a:r>
            <a:r>
              <a:rPr lang="hu-HU" dirty="0" err="1" smtClean="0"/>
              <a:t>Zn-Cd</a:t>
            </a:r>
            <a:r>
              <a:rPr lang="hu-HU" dirty="0" smtClean="0"/>
              <a:t> bányák és fémfeldolgozó üzemek környékén, Magyarországon Gyöngyösoroszi környékén a férfiak csontritkulása 300%-kal haladja meg az átlagos értéket</a:t>
            </a:r>
            <a:r>
              <a:rPr lang="hu-HU" baseline="0" dirty="0" smtClean="0"/>
              <a:t> (KÖRINFO). </a:t>
            </a:r>
            <a:endParaRPr lang="hu-HU" dirty="0"/>
          </a:p>
        </p:txBody>
      </p:sp>
      <p:sp>
        <p:nvSpPr>
          <p:cNvPr id="4" name="Dia számának helye 3"/>
          <p:cNvSpPr>
            <a:spLocks noGrp="1"/>
          </p:cNvSpPr>
          <p:nvPr>
            <p:ph type="sldNum" sz="quarter" idx="10"/>
          </p:nvPr>
        </p:nvSpPr>
        <p:spPr/>
        <p:txBody>
          <a:bodyPr/>
          <a:lstStyle/>
          <a:p>
            <a:fld id="{CDA5C11E-540C-488B-B718-84796C0B45F1}" type="slidenum">
              <a:rPr lang="hu-HU" smtClean="0"/>
              <a:t>11</a:t>
            </a:fld>
            <a:endParaRPr lang="hu-HU"/>
          </a:p>
        </p:txBody>
      </p:sp>
    </p:spTree>
    <p:extLst>
      <p:ext uri="{BB962C8B-B14F-4D97-AF65-F5344CB8AC3E}">
        <p14:creationId xmlns:p14="http://schemas.microsoft.com/office/powerpoint/2010/main" val="2422335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Minden tényező jelentős bizonytalanságot hordoz magában, ez leginkább a felszín alatti vízből származó</a:t>
            </a:r>
            <a:r>
              <a:rPr lang="hu-HU" baseline="0" dirty="0" smtClean="0"/>
              <a:t> terhelés számszerűsítésénél látszik jól. A számszerűsítés bizonytalanságának okai között van, hogy nem ismerjük a felszín alatti vizek felszíni hozamhoz való hozzájárulását, a koncentráció adatok pedig 90 %-os </a:t>
            </a:r>
            <a:r>
              <a:rPr lang="hu-HU" baseline="0" dirty="0" err="1" smtClean="0"/>
              <a:t>percentilis</a:t>
            </a:r>
            <a:r>
              <a:rPr lang="hu-HU" baseline="0" dirty="0" smtClean="0"/>
              <a:t> értékek, vagyis jóval nagyobb mennyiség jelentkezik, mint a tényleges. Ha ennél tovább megyünk, minden egyes lépésnek a mintavételen, laborelemzésen, adatrögzítésen túl lehet hibája, melyhez többlet tényezőként hozzáadódik az adathiányok miatt a becslések bizonytalansága. Így van mit pótolni és pontosítani, de fontos a prioritási sorrend, és a hiányok kellően részletes feltárása. Ezen belül is ismeretlen az egyes transzport útvonalakon érkező veszélyes anyag terhelés nagysága, különösen kevés információ van a kommunális tisztítók kibocsátásáról, pedig az adatok alapján azonos nagyságrendű szennyezőanyag jut a felszíni vizekbe, mint ami az ipari kibocsátásokból származik. A harmadik legnehezebb dolog a vizek állapotának magyarázata és a vízminőség javító intézkedések tervezése, mert a veszélyes anyagok komplex előfordulása miatt, nem mondható meg egyértelműen, hogy mi okozza a határérték túllépéseket. Nehézséget jelent továbbá az eltérő szabályozás, a kibocsátó összes, míg a felszíni monitoring egyedi komponenseket mér, így nem igazolható egyértelműen egy-egy komponens szennyezése a felszíni vízben.</a:t>
            </a:r>
          </a:p>
          <a:p>
            <a:endParaRPr lang="hu-HU" baseline="0" dirty="0" smtClean="0"/>
          </a:p>
          <a:p>
            <a:r>
              <a:rPr lang="hu-HU" baseline="0" dirty="0" smtClean="0"/>
              <a:t>Az Európai Unió szabályozása folyamatosan szigorodik, egyre több veszélyes anyag kerül a szabályozási várólistára bizonyított káros hatása miatt (pl. gyógyszerkészítmények). Ezzel a haladással nehéz lépést tartani, hiszen jelenleg a megfelelő ismeretek sem állnak rendelkezésre a problémát okozó veszélyes anyagokat illetően.</a:t>
            </a:r>
            <a:endParaRPr lang="hu-HU" dirty="0"/>
          </a:p>
        </p:txBody>
      </p:sp>
      <p:sp>
        <p:nvSpPr>
          <p:cNvPr id="4" name="Dia számának helye 3"/>
          <p:cNvSpPr>
            <a:spLocks noGrp="1"/>
          </p:cNvSpPr>
          <p:nvPr>
            <p:ph type="sldNum" sz="quarter" idx="10"/>
          </p:nvPr>
        </p:nvSpPr>
        <p:spPr/>
        <p:txBody>
          <a:bodyPr/>
          <a:lstStyle/>
          <a:p>
            <a:fld id="{CDA5C11E-540C-488B-B718-84796C0B45F1}" type="slidenum">
              <a:rPr lang="hu-HU" smtClean="0"/>
              <a:t>12</a:t>
            </a:fld>
            <a:endParaRPr lang="hu-HU"/>
          </a:p>
        </p:txBody>
      </p:sp>
    </p:spTree>
    <p:extLst>
      <p:ext uri="{BB962C8B-B14F-4D97-AF65-F5344CB8AC3E}">
        <p14:creationId xmlns:p14="http://schemas.microsoft.com/office/powerpoint/2010/main" val="2297884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CDA5C11E-540C-488B-B718-84796C0B45F1}" type="slidenum">
              <a:rPr lang="hu-HU" smtClean="0"/>
              <a:t>13</a:t>
            </a:fld>
            <a:endParaRPr lang="hu-HU"/>
          </a:p>
        </p:txBody>
      </p:sp>
    </p:spTree>
    <p:extLst>
      <p:ext uri="{BB962C8B-B14F-4D97-AF65-F5344CB8AC3E}">
        <p14:creationId xmlns:p14="http://schemas.microsoft.com/office/powerpoint/2010/main" val="4112389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Az</a:t>
            </a:r>
            <a:r>
              <a:rPr lang="hu-HU" baseline="0" dirty="0" smtClean="0"/>
              <a:t> ember nem választható külön a környezettől, a kapcsolat kölcsönös a teremtett világ és az ember között. A világ minden egyes eleme kölcsönös függőségben áll egymással. Ha a kölcsönös kapcsolat hiányzik az környezeti, társadalmi, gazdasági károkhoz vezethet, ezekre látunk néhány példát a képeken. Az előadásommal szeretnék a környezet és ember kapcsolatából egy apróbb szeletet bemutatni, ami a veszélyes anyagok felszíni és felszín alatti vizekben való előfordulását jelenti.</a:t>
            </a:r>
            <a:endParaRPr lang="hu-HU" dirty="0"/>
          </a:p>
        </p:txBody>
      </p:sp>
      <p:sp>
        <p:nvSpPr>
          <p:cNvPr id="4" name="Dia számának helye 3"/>
          <p:cNvSpPr>
            <a:spLocks noGrp="1"/>
          </p:cNvSpPr>
          <p:nvPr>
            <p:ph type="sldNum" sz="quarter" idx="10"/>
          </p:nvPr>
        </p:nvSpPr>
        <p:spPr/>
        <p:txBody>
          <a:bodyPr/>
          <a:lstStyle/>
          <a:p>
            <a:fld id="{CDA5C11E-540C-488B-B718-84796C0B45F1}" type="slidenum">
              <a:rPr lang="hu-HU" smtClean="0"/>
              <a:t>2</a:t>
            </a:fld>
            <a:endParaRPr lang="hu-HU"/>
          </a:p>
        </p:txBody>
      </p:sp>
    </p:spTree>
    <p:extLst>
      <p:ext uri="{BB962C8B-B14F-4D97-AF65-F5344CB8AC3E}">
        <p14:creationId xmlns:p14="http://schemas.microsoft.com/office/powerpoint/2010/main" val="3863602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Egészen</a:t>
            </a:r>
            <a:r>
              <a:rPr lang="hu-HU" baseline="0" dirty="0" smtClean="0"/>
              <a:t> a kitermeléstől kezdve a hulladékká váláson túl, valamennyi termék életciklusban keletkezhetnek az emberi egészségre káros anyagok, vegyületek, melyek akut vagy krónikus módon is káros hatásúak lehetnek. A szennyezőanyagok forrása az időskála szerint historikus, tényleges és potenciális lehet. A kibocsátott anyagok környezetben való útja a vizekig komplex folyamat, számos környezeti adottság befolyásolhatja. Egy azonban biztos, hogy a kitermelt, gyártott anyagok </a:t>
            </a:r>
            <a:r>
              <a:rPr lang="hu-HU" dirty="0" smtClean="0"/>
              <a:t>nem vesznek</a:t>
            </a:r>
            <a:r>
              <a:rPr lang="hu-HU" baseline="0" dirty="0" smtClean="0"/>
              <a:t> el, más formában átalakulva, megkötődve jelen vannak a környezetben. Ahhoz, hogy megfelelő módon tudjunk élni ismernünk kell mind a forrásokat, mind pedig azokat a veszélyes anyag mennyiségeket, melyek a vizek jó állapotának elérését akadályozzák.</a:t>
            </a:r>
          </a:p>
          <a:p>
            <a:endParaRPr lang="hu-HU" baseline="0" dirty="0" smtClean="0"/>
          </a:p>
          <a:p>
            <a:r>
              <a:rPr lang="hu-HU" baseline="0" dirty="0" smtClean="0"/>
              <a:t>Először az ismert szennyező forrásokat mutatom be.</a:t>
            </a:r>
          </a:p>
        </p:txBody>
      </p:sp>
      <p:sp>
        <p:nvSpPr>
          <p:cNvPr id="4" name="Dia számának helye 3"/>
          <p:cNvSpPr>
            <a:spLocks noGrp="1"/>
          </p:cNvSpPr>
          <p:nvPr>
            <p:ph type="sldNum" sz="quarter" idx="10"/>
          </p:nvPr>
        </p:nvSpPr>
        <p:spPr/>
        <p:txBody>
          <a:bodyPr/>
          <a:lstStyle/>
          <a:p>
            <a:fld id="{CDA5C11E-540C-488B-B718-84796C0B45F1}" type="slidenum">
              <a:rPr lang="hu-HU" smtClean="0"/>
              <a:t>3</a:t>
            </a:fld>
            <a:endParaRPr lang="hu-HU"/>
          </a:p>
        </p:txBody>
      </p:sp>
    </p:spTree>
    <p:extLst>
      <p:ext uri="{BB962C8B-B14F-4D97-AF65-F5344CB8AC3E}">
        <p14:creationId xmlns:p14="http://schemas.microsoft.com/office/powerpoint/2010/main" val="1855510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Az 1996 óta működő Országos Környezeti Kármentesítési Program (OKKP) a földtani közegben és a felszín alatti vizekben </a:t>
            </a:r>
            <a:r>
              <a:rPr lang="hu-HU" b="1" dirty="0" smtClean="0"/>
              <a:t>hátramaradt, akkumulálódott szennyeződések felderítését</a:t>
            </a:r>
            <a:r>
              <a:rPr lang="hu-HU" dirty="0" smtClean="0"/>
              <a:t>, a szennyeződések mértékének feltárását, illetve újabb szennyeződések kialakulásának megakadályozását, a múltból visszamaradt környezeti károk mérséklését vagy felszámolását célzó, az ország egész területére kiterjedő, felelősségi körtől függetlenül, minden kármentesítési feladatot magába foglaló környezetvédelmi program. Az OKKP az Nemzeti Környezetvédelmi Program részét képezi, valamint az egyedi beruházások mellett magában foglalja azokat az általános és országos feladatokat is, amelyek az program irányításához és összehangolt végzéséhez szükségesek. A rendelkezésre álló hatósági</a:t>
            </a:r>
            <a:r>
              <a:rPr lang="hu-HU" baseline="0" dirty="0" smtClean="0"/>
              <a:t> adatbázis szerint közel 700 OKKP területről tudunk, melynek csaknem felén a kármentesítés befejeződött (45%) , további kb. 30%-án a beavatkozás folyamatban van. A szennyezőanyagokat tekintjük, akkor a</a:t>
            </a:r>
            <a:r>
              <a:rPr lang="hu-HU" dirty="0" smtClean="0"/>
              <a:t> hatóság által megküldött adatszolgáltatásban , felszín alatti vízre nézve 2819 db (D) kármentesítési célállapot határérték szerepel.</a:t>
            </a:r>
          </a:p>
          <a:p>
            <a:endParaRPr lang="hu-HU" dirty="0"/>
          </a:p>
        </p:txBody>
      </p:sp>
      <p:sp>
        <p:nvSpPr>
          <p:cNvPr id="4" name="Dia számának helye 3"/>
          <p:cNvSpPr>
            <a:spLocks noGrp="1"/>
          </p:cNvSpPr>
          <p:nvPr>
            <p:ph type="sldNum" sz="quarter" idx="10"/>
          </p:nvPr>
        </p:nvSpPr>
        <p:spPr/>
        <p:txBody>
          <a:bodyPr/>
          <a:lstStyle/>
          <a:p>
            <a:fld id="{CDA5C11E-540C-488B-B718-84796C0B45F1}" type="slidenum">
              <a:rPr lang="hu-HU" smtClean="0"/>
              <a:t>4</a:t>
            </a:fld>
            <a:endParaRPr lang="hu-HU"/>
          </a:p>
        </p:txBody>
      </p:sp>
    </p:spTree>
    <p:extLst>
      <p:ext uri="{BB962C8B-B14F-4D97-AF65-F5344CB8AC3E}">
        <p14:creationId xmlns:p14="http://schemas.microsoft.com/office/powerpoint/2010/main" val="3744873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potenciáli</a:t>
            </a:r>
            <a:r>
              <a:rPr lang="hu-HU" baseline="0" dirty="0" smtClean="0"/>
              <a:t>s </a:t>
            </a:r>
            <a:r>
              <a:rPr lang="hu-HU" baseline="0" dirty="0" err="1" smtClean="0"/>
              <a:t>szennyezőforrások</a:t>
            </a:r>
            <a:r>
              <a:rPr lang="hu-HU" baseline="0" dirty="0" smtClean="0"/>
              <a:t> ismertetésével folytatom. A veszélyes anyagokkal kapcsolatos balesetszerű szennyezések okozta károk megelőzését szolgálja a SEVESO III. Irányelv, mely hazánkban 238 üzemet érint. Termelés szerint ezeknek túlnyomó része gázipari telephely, műtrágya raktározás, vegyipari telephely. (A térképen a pirossal színezett települések mutatják). A legtöbb telephely a Duna és Tisza részvízgyűjtőn fordul elő. A legtöbb SEVESO üzem Budapesten van (36 db), majd Algyő és Kazincbarcika következik (8-8 db üzemmel), Tiszaújváros (6 db), Pétfürdő - Debrecen - Tatabánya (5-5 db).</a:t>
            </a:r>
            <a:endParaRPr lang="hu-HU" dirty="0"/>
          </a:p>
        </p:txBody>
      </p:sp>
      <p:sp>
        <p:nvSpPr>
          <p:cNvPr id="4" name="Dia számának helye 3"/>
          <p:cNvSpPr>
            <a:spLocks noGrp="1"/>
          </p:cNvSpPr>
          <p:nvPr>
            <p:ph type="sldNum" sz="quarter" idx="10"/>
          </p:nvPr>
        </p:nvSpPr>
        <p:spPr/>
        <p:txBody>
          <a:bodyPr/>
          <a:lstStyle/>
          <a:p>
            <a:fld id="{CDA5C11E-540C-488B-B718-84796C0B45F1}" type="slidenum">
              <a:rPr lang="hu-HU" smtClean="0"/>
              <a:t>5</a:t>
            </a:fld>
            <a:endParaRPr lang="hu-HU"/>
          </a:p>
        </p:txBody>
      </p:sp>
    </p:spTree>
    <p:extLst>
      <p:ext uri="{BB962C8B-B14F-4D97-AF65-F5344CB8AC3E}">
        <p14:creationId xmlns:p14="http://schemas.microsoft.com/office/powerpoint/2010/main" val="3878358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baseline="0" dirty="0" smtClean="0"/>
              <a:t>A különböző nyilvántartások üzemei átfednek egymással. Az EU E-PRTR rendelete technológia szerint a benne foglalt működési küszöbértékek felett kibocsátott szennyező anyagok nyilvántartását célozza. A kibocsátás talajba, felszíni vízbe, levegőbe történhet. A 2010-2012-es időszakban 384 ipari telephely szerepel a nyilvántartásban, mely jelentős csökkenést jelent az ipari üzemek megszűnése miatt szennyezőanyag kibocsátásban a 2007-es állapothoz képest, akkor csaknem 500 telephely működött. A kibocsátások főként levegős emissziót jelentenek (19 felszíni vízbe való ipari kibocsátás volt). A fő kibocsátók az ásványipar, hulladék és szenny, energiaágazat, fémfeldolgozás.</a:t>
            </a:r>
          </a:p>
          <a:p>
            <a:endParaRPr lang="hu-HU" baseline="0" dirty="0" smtClean="0"/>
          </a:p>
          <a:p>
            <a:r>
              <a:rPr lang="hu-HU" baseline="0" dirty="0" smtClean="0"/>
              <a:t>Emissziós oldalról a hazai szabályozás a 220/2004. (VII. 21.) Korm. rendeletben határozza meg a veszélyes anyag kibocsátók önellenőrzési kötelezettségét. Ezen felül önellenőrzésre kötelezett valamennyi 15 m3/üzemnap feletti szennyvízkibocsátó, aki közcsatornába vagy közvetlenül felszíni vízbe vezet be. Jelentős felszíni vízbe bocsátó ágazatok: élelmiszeripar, feldolgozóipar, kohászat, fémfeldolgozás</a:t>
            </a:r>
            <a:r>
              <a:rPr lang="hu-HU" baseline="0" dirty="0" smtClean="0"/>
              <a:t>. 251 ipari szennyvízkibocsátás (40%)</a:t>
            </a:r>
            <a:endParaRPr lang="hu-HU" dirty="0"/>
          </a:p>
        </p:txBody>
      </p:sp>
      <p:sp>
        <p:nvSpPr>
          <p:cNvPr id="4" name="Dia számának helye 3"/>
          <p:cNvSpPr>
            <a:spLocks noGrp="1"/>
          </p:cNvSpPr>
          <p:nvPr>
            <p:ph type="sldNum" sz="quarter" idx="10"/>
          </p:nvPr>
        </p:nvSpPr>
        <p:spPr/>
        <p:txBody>
          <a:bodyPr/>
          <a:lstStyle/>
          <a:p>
            <a:fld id="{CDA5C11E-540C-488B-B718-84796C0B45F1}" type="slidenum">
              <a:rPr lang="hu-HU" smtClean="0"/>
              <a:t>6</a:t>
            </a:fld>
            <a:endParaRPr lang="hu-HU"/>
          </a:p>
        </p:txBody>
      </p:sp>
    </p:spTree>
    <p:extLst>
      <p:ext uri="{BB962C8B-B14F-4D97-AF65-F5344CB8AC3E}">
        <p14:creationId xmlns:p14="http://schemas.microsoft.com/office/powerpoint/2010/main" val="3481515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kibocsátott ipari </a:t>
            </a:r>
            <a:r>
              <a:rPr lang="hu-HU" baseline="0" dirty="0" smtClean="0"/>
              <a:t>szennyvíz 2008 és 2012 között átlagosan 3,4 </a:t>
            </a:r>
            <a:r>
              <a:rPr lang="hu-HU" baseline="0" dirty="0" err="1" smtClean="0"/>
              <a:t>kt</a:t>
            </a:r>
            <a:r>
              <a:rPr lang="hu-HU" baseline="0" dirty="0" smtClean="0"/>
              <a:t> veszélyes anyagot tartalmazott. Az üzemeltetők által a szennyvízben mért vízminőségi paraméterek többsége valamilyen anyagcsoportra vonatkozik, komponens szinten nincs rendelkezésre álló adat. A kibocsátott anyagok toplistáján első helyet a zsírok és olajok foglalják el (alifás </a:t>
            </a:r>
            <a:r>
              <a:rPr lang="hu-HU" baseline="0" dirty="0" err="1" smtClean="0"/>
              <a:t>CH-ek</a:t>
            </a:r>
            <a:r>
              <a:rPr lang="hu-HU" baseline="0" dirty="0" smtClean="0"/>
              <a:t>), majd a fémek, félfémek és vegyületeik valamint a szerves halogén vegyületek. A kibocsátott anyagok közül a fémek komponens szinten is specifikálhatóak az első négy helyet a bárium, vas, cink és réz foglalják el.</a:t>
            </a:r>
          </a:p>
          <a:p>
            <a:endParaRPr lang="hu-HU" baseline="0" dirty="0" smtClean="0"/>
          </a:p>
          <a:p>
            <a:r>
              <a:rPr lang="hu-HU" baseline="0" dirty="0" smtClean="0"/>
              <a:t>Az eddigiekben bemutattam a szennyező forrásokat, a rendelkezésre álló információ alapján a kibocsátott szennyezőanyagokat, most pedig azt szeretném bemutatni, hogy mi az, ami a felszíni vízben megjelenik mint szennyezőanyag.</a:t>
            </a:r>
          </a:p>
          <a:p>
            <a:endParaRPr lang="hu-HU" baseline="0" dirty="0" smtClean="0"/>
          </a:p>
          <a:p>
            <a:endParaRPr lang="hu-HU" dirty="0"/>
          </a:p>
        </p:txBody>
      </p:sp>
      <p:sp>
        <p:nvSpPr>
          <p:cNvPr id="4" name="Dia számának helye 3"/>
          <p:cNvSpPr>
            <a:spLocks noGrp="1"/>
          </p:cNvSpPr>
          <p:nvPr>
            <p:ph type="sldNum" sz="quarter" idx="10"/>
          </p:nvPr>
        </p:nvSpPr>
        <p:spPr/>
        <p:txBody>
          <a:bodyPr/>
          <a:lstStyle/>
          <a:p>
            <a:fld id="{CDA5C11E-540C-488B-B718-84796C0B45F1}" type="slidenum">
              <a:rPr lang="hu-HU" smtClean="0"/>
              <a:t>7</a:t>
            </a:fld>
            <a:endParaRPr lang="hu-HU"/>
          </a:p>
        </p:txBody>
      </p:sp>
    </p:spTree>
    <p:extLst>
      <p:ext uri="{BB962C8B-B14F-4D97-AF65-F5344CB8AC3E}">
        <p14:creationId xmlns:p14="http://schemas.microsoft.com/office/powerpoint/2010/main" val="1596733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felszíni vizek veszélyes anyag szerinti állapotát a 2013/39 EU</a:t>
            </a:r>
            <a:r>
              <a:rPr lang="hu-HU" baseline="0" dirty="0" smtClean="0"/>
              <a:t> Irányelv szabja meg, melynek listáján az első irányelv módosítását követően 44 tagja van. A II. </a:t>
            </a:r>
            <a:r>
              <a:rPr lang="hu-HU" baseline="0" dirty="0" err="1" smtClean="0"/>
              <a:t>VGT-ben</a:t>
            </a:r>
            <a:r>
              <a:rPr lang="hu-HU" baseline="0" dirty="0" smtClean="0"/>
              <a:t> elvégeztük a felszíni vizek veszélyes anyag szerinti állapotértékelését, melyet a fenti tábla mutat be. Az eredmények alapján a legtöbb túllépés a nehézfém, majd PAH vegyületek esetében jelentkezett. Az állapotértékelés eredményét megkíséreltük összevetni az ipari szennyvízkibocsátásokkal és megállapítani azt, hogy hány esetben eredményez a kibocsátás állapotromlást a befogadóban.</a:t>
            </a:r>
            <a:endParaRPr lang="hu-HU" dirty="0"/>
          </a:p>
        </p:txBody>
      </p:sp>
      <p:sp>
        <p:nvSpPr>
          <p:cNvPr id="4" name="Dia számának helye 3"/>
          <p:cNvSpPr>
            <a:spLocks noGrp="1"/>
          </p:cNvSpPr>
          <p:nvPr>
            <p:ph type="sldNum" sz="quarter" idx="10"/>
          </p:nvPr>
        </p:nvSpPr>
        <p:spPr/>
        <p:txBody>
          <a:bodyPr/>
          <a:lstStyle/>
          <a:p>
            <a:fld id="{CDA5C11E-540C-488B-B718-84796C0B45F1}" type="slidenum">
              <a:rPr lang="hu-HU" smtClean="0"/>
              <a:t>8</a:t>
            </a:fld>
            <a:endParaRPr lang="hu-HU"/>
          </a:p>
        </p:txBody>
      </p:sp>
    </p:spTree>
    <p:extLst>
      <p:ext uri="{BB962C8B-B14F-4D97-AF65-F5344CB8AC3E}">
        <p14:creationId xmlns:p14="http://schemas.microsoft.com/office/powerpoint/2010/main" val="2491295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táblázatban a növényvédő szereket</a:t>
            </a:r>
            <a:r>
              <a:rPr lang="hu-HU" baseline="0" dirty="0" smtClean="0"/>
              <a:t> nem szerepeltettük, ezeknek közvetlen felszíni vízbe való kibocsátása nem jellemző. </a:t>
            </a:r>
            <a:r>
              <a:rPr lang="hu-HU" dirty="0" smtClean="0"/>
              <a:t>Az</a:t>
            </a:r>
            <a:r>
              <a:rPr lang="hu-HU" baseline="0" dirty="0" smtClean="0"/>
              <a:t> illető anyagot tartalmazó kibocsátások száma. Egyezés a kibocsátás és az állapot között. Általánosságban elmondható, hogy a nagyobb ipari létesítmények kibocsátása sokszor üzemvíz csatornába, közcsatornába történik, melynek kibocsátása ismert, ugyanakkor a végső kezelő oldaláról a hígulás vagy a szennyező anyag tulajdonsága miatt (illékony) a felszíni vizet érő közvetlen mennyiség nem ismert. </a:t>
            </a:r>
            <a:r>
              <a:rPr lang="hu-HU" baseline="0" dirty="0" err="1" smtClean="0"/>
              <a:t>PAHb</a:t>
            </a:r>
            <a:r>
              <a:rPr lang="hu-HU" baseline="0" dirty="0" smtClean="0"/>
              <a:t>=Benz(b,k )</a:t>
            </a:r>
            <a:r>
              <a:rPr lang="hu-HU" baseline="0" dirty="0" err="1" smtClean="0"/>
              <a:t>fluorantén</a:t>
            </a:r>
            <a:r>
              <a:rPr lang="hu-HU" baseline="0" dirty="0" smtClean="0"/>
              <a:t>, </a:t>
            </a:r>
            <a:r>
              <a:rPr lang="hu-HU" baseline="0" dirty="0" err="1" smtClean="0"/>
              <a:t>PAHc</a:t>
            </a:r>
            <a:r>
              <a:rPr lang="hu-HU" baseline="0" dirty="0" smtClean="0"/>
              <a:t>=</a:t>
            </a:r>
            <a:r>
              <a:rPr lang="hu-HU" baseline="0" dirty="0" err="1" smtClean="0"/>
              <a:t>Benzo</a:t>
            </a:r>
            <a:r>
              <a:rPr lang="hu-HU" baseline="0" dirty="0" smtClean="0"/>
              <a:t>(</a:t>
            </a:r>
            <a:r>
              <a:rPr lang="hu-HU" baseline="0" dirty="0" err="1" smtClean="0"/>
              <a:t>ghi</a:t>
            </a:r>
            <a:r>
              <a:rPr lang="hu-HU" baseline="0" dirty="0" smtClean="0"/>
              <a:t>), </a:t>
            </a:r>
            <a:r>
              <a:rPr lang="hu-HU" baseline="0" dirty="0" err="1" smtClean="0"/>
              <a:t>Indenopirén</a:t>
            </a:r>
            <a:endParaRPr lang="hu-HU" dirty="0"/>
          </a:p>
        </p:txBody>
      </p:sp>
      <p:sp>
        <p:nvSpPr>
          <p:cNvPr id="4" name="Dia számának helye 3"/>
          <p:cNvSpPr>
            <a:spLocks noGrp="1"/>
          </p:cNvSpPr>
          <p:nvPr>
            <p:ph type="sldNum" sz="quarter" idx="10"/>
          </p:nvPr>
        </p:nvSpPr>
        <p:spPr/>
        <p:txBody>
          <a:bodyPr/>
          <a:lstStyle/>
          <a:p>
            <a:fld id="{CDA5C11E-540C-488B-B718-84796C0B45F1}" type="slidenum">
              <a:rPr lang="hu-HU" smtClean="0"/>
              <a:t>9</a:t>
            </a:fld>
            <a:endParaRPr lang="hu-HU"/>
          </a:p>
        </p:txBody>
      </p:sp>
    </p:spTree>
    <p:extLst>
      <p:ext uri="{BB962C8B-B14F-4D97-AF65-F5344CB8AC3E}">
        <p14:creationId xmlns:p14="http://schemas.microsoft.com/office/powerpoint/2010/main" val="1628409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DD05FFA-4383-4574-9830-A5FF25BE8406}" type="datetimeFigureOut">
              <a:rPr lang="hu-HU" smtClean="0"/>
              <a:t>2015.09.03.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4ECFDF-B4B8-4D79-9C23-DD008FAF0A0B}" type="slidenum">
              <a:rPr lang="hu-HU" smtClean="0"/>
              <a:t>‹#›</a:t>
            </a:fld>
            <a:endParaRPr lang="hu-HU"/>
          </a:p>
        </p:txBody>
      </p:sp>
      <p:sp>
        <p:nvSpPr>
          <p:cNvPr id="7" name="Cím 1"/>
          <p:cNvSpPr txBox="1">
            <a:spLocks/>
          </p:cNvSpPr>
          <p:nvPr userDrawn="1"/>
        </p:nvSpPr>
        <p:spPr>
          <a:xfrm>
            <a:off x="447989" y="44624"/>
            <a:ext cx="4412043"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a:lstStyle>
          <a:p>
            <a:r>
              <a:rPr lang="hu-HU" smtClean="0"/>
              <a:t>Mintacím szerkesztése</a:t>
            </a:r>
            <a:endParaRPr lang="hu-HU"/>
          </a:p>
        </p:txBody>
      </p:sp>
    </p:spTree>
    <p:extLst>
      <p:ext uri="{BB962C8B-B14F-4D97-AF65-F5344CB8AC3E}">
        <p14:creationId xmlns:p14="http://schemas.microsoft.com/office/powerpoint/2010/main" val="3805236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47989" y="44624"/>
            <a:ext cx="4700075" cy="936104"/>
          </a:xfrm>
        </p:spPr>
        <p:txBody>
          <a:bodyPr>
            <a:normAutofit/>
          </a:bodyPr>
          <a:lstStyle>
            <a:lvl1pPr algn="l">
              <a:defRPr sz="2400"/>
            </a:lvl1pPr>
          </a:lstStyle>
          <a:p>
            <a:r>
              <a:rPr lang="hu-HU" dirty="0" smtClean="0"/>
              <a:t>Mintacím szerkesztése</a:t>
            </a:r>
            <a:endParaRPr lang="hu-HU" dirty="0"/>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DD05FFA-4383-4574-9830-A5FF25BE8406}" type="datetimeFigureOut">
              <a:rPr lang="hu-HU" smtClean="0"/>
              <a:t>2015.09.03.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4ECFDF-B4B8-4D79-9C23-DD008FAF0A0B}" type="slidenum">
              <a:rPr lang="hu-HU" smtClean="0"/>
              <a:t>‹#›</a:t>
            </a:fld>
            <a:endParaRPr lang="hu-HU"/>
          </a:p>
        </p:txBody>
      </p:sp>
    </p:spTree>
    <p:extLst>
      <p:ext uri="{BB962C8B-B14F-4D97-AF65-F5344CB8AC3E}">
        <p14:creationId xmlns:p14="http://schemas.microsoft.com/office/powerpoint/2010/main" val="132961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DD05FFA-4383-4574-9830-A5FF25BE8406}" type="datetimeFigureOut">
              <a:rPr lang="hu-HU" smtClean="0"/>
              <a:t>2015.09.03.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4ECFDF-B4B8-4D79-9C23-DD008FAF0A0B}" type="slidenum">
              <a:rPr lang="hu-HU" smtClean="0"/>
              <a:t>‹#›</a:t>
            </a:fld>
            <a:endParaRPr lang="hu-HU"/>
          </a:p>
        </p:txBody>
      </p:sp>
      <p:sp>
        <p:nvSpPr>
          <p:cNvPr id="7" name="Cím 1"/>
          <p:cNvSpPr txBox="1">
            <a:spLocks/>
          </p:cNvSpPr>
          <p:nvPr userDrawn="1"/>
        </p:nvSpPr>
        <p:spPr>
          <a:xfrm>
            <a:off x="447989" y="44624"/>
            <a:ext cx="4412043"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a:lstStyle>
          <a:p>
            <a:r>
              <a:rPr lang="hu-HU" smtClean="0"/>
              <a:t>Mintacím szerkesztése</a:t>
            </a:r>
            <a:endParaRPr lang="hu-HU"/>
          </a:p>
        </p:txBody>
      </p:sp>
    </p:spTree>
    <p:extLst>
      <p:ext uri="{BB962C8B-B14F-4D97-AF65-F5344CB8AC3E}">
        <p14:creationId xmlns:p14="http://schemas.microsoft.com/office/powerpoint/2010/main" val="3469027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DD05FFA-4383-4574-9830-A5FF25BE8406}" type="datetimeFigureOut">
              <a:rPr lang="hu-HU" smtClean="0"/>
              <a:t>2015.09.03.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4ECFDF-B4B8-4D79-9C23-DD008FAF0A0B}" type="slidenum">
              <a:rPr lang="hu-HU" smtClean="0"/>
              <a:t>‹#›</a:t>
            </a:fld>
            <a:endParaRPr lang="hu-HU"/>
          </a:p>
        </p:txBody>
      </p:sp>
    </p:spTree>
    <p:extLst>
      <p:ext uri="{BB962C8B-B14F-4D97-AF65-F5344CB8AC3E}">
        <p14:creationId xmlns:p14="http://schemas.microsoft.com/office/powerpoint/2010/main" val="3634561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DD05FFA-4383-4574-9830-A5FF25BE8406}" type="datetimeFigureOut">
              <a:rPr lang="hu-HU" smtClean="0"/>
              <a:t>2015.09.03.</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74ECFDF-B4B8-4D79-9C23-DD008FAF0A0B}" type="slidenum">
              <a:rPr lang="hu-HU" smtClean="0"/>
              <a:t>‹#›</a:t>
            </a:fld>
            <a:endParaRPr lang="hu-HU"/>
          </a:p>
        </p:txBody>
      </p:sp>
    </p:spTree>
    <p:extLst>
      <p:ext uri="{BB962C8B-B14F-4D97-AF65-F5344CB8AC3E}">
        <p14:creationId xmlns:p14="http://schemas.microsoft.com/office/powerpoint/2010/main" val="24456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6" name="Tartalom helye 2"/>
          <p:cNvSpPr>
            <a:spLocks noGrp="1"/>
          </p:cNvSpPr>
          <p:nvPr>
            <p:ph idx="1"/>
          </p:nvPr>
        </p:nvSpPr>
        <p:spPr>
          <a:xfrm>
            <a:off x="447989" y="1628800"/>
            <a:ext cx="5111750" cy="4691063"/>
          </a:xfrm>
        </p:spPr>
        <p:txBody>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7" name="Kép helye 2"/>
          <p:cNvSpPr>
            <a:spLocks noGrp="1"/>
          </p:cNvSpPr>
          <p:nvPr>
            <p:ph type="pic" idx="13"/>
          </p:nvPr>
        </p:nvSpPr>
        <p:spPr>
          <a:xfrm>
            <a:off x="5724128" y="1633102"/>
            <a:ext cx="3240360" cy="46910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Tree>
    <p:extLst>
      <p:ext uri="{BB962C8B-B14F-4D97-AF65-F5344CB8AC3E}">
        <p14:creationId xmlns:p14="http://schemas.microsoft.com/office/powerpoint/2010/main" val="2086175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artalomrész képaláírással">
    <p:spTree>
      <p:nvGrpSpPr>
        <p:cNvPr id="1" name=""/>
        <p:cNvGrpSpPr/>
        <p:nvPr/>
      </p:nvGrpSpPr>
      <p:grpSpPr>
        <a:xfrm>
          <a:off x="0" y="0"/>
          <a:ext cx="0" cy="0"/>
          <a:chOff x="0" y="0"/>
          <a:chExt cx="0" cy="0"/>
        </a:xfrm>
      </p:grpSpPr>
      <p:sp>
        <p:nvSpPr>
          <p:cNvPr id="3" name="Tartalom helye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DD05FFA-4383-4574-9830-A5FF25BE8406}" type="datetimeFigureOut">
              <a:rPr lang="hu-HU" smtClean="0"/>
              <a:t>2015.09.03.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4ECFDF-B4B8-4D79-9C23-DD008FAF0A0B}" type="slidenum">
              <a:rPr lang="hu-HU" smtClean="0"/>
              <a:t>‹#›</a:t>
            </a:fld>
            <a:endParaRPr lang="hu-HU"/>
          </a:p>
        </p:txBody>
      </p:sp>
      <p:sp>
        <p:nvSpPr>
          <p:cNvPr id="9" name="Cím 1"/>
          <p:cNvSpPr>
            <a:spLocks noGrp="1"/>
          </p:cNvSpPr>
          <p:nvPr>
            <p:ph type="title"/>
          </p:nvPr>
        </p:nvSpPr>
        <p:spPr>
          <a:xfrm>
            <a:off x="447989" y="44624"/>
            <a:ext cx="4412043" cy="864096"/>
          </a:xfrm>
        </p:spPr>
        <p:txBody>
          <a:bodyPr/>
          <a:lstStyle/>
          <a:p>
            <a:r>
              <a:rPr lang="hu-HU" smtClean="0"/>
              <a:t>Mintacím szerkesztése</a:t>
            </a:r>
            <a:endParaRPr lang="hu-HU"/>
          </a:p>
        </p:txBody>
      </p:sp>
    </p:spTree>
    <p:extLst>
      <p:ext uri="{BB962C8B-B14F-4D97-AF65-F5344CB8AC3E}">
        <p14:creationId xmlns:p14="http://schemas.microsoft.com/office/powerpoint/2010/main" val="142877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DD05FFA-4383-4574-9830-A5FF25BE8406}" type="datetimeFigureOut">
              <a:rPr lang="hu-HU" smtClean="0"/>
              <a:t>2015.09.03.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4ECFDF-B4B8-4D79-9C23-DD008FAF0A0B}" type="slidenum">
              <a:rPr lang="hu-HU" smtClean="0"/>
              <a:t>‹#›</a:t>
            </a:fld>
            <a:endParaRPr lang="hu-HU"/>
          </a:p>
        </p:txBody>
      </p:sp>
    </p:spTree>
    <p:extLst>
      <p:ext uri="{BB962C8B-B14F-4D97-AF65-F5344CB8AC3E}">
        <p14:creationId xmlns:p14="http://schemas.microsoft.com/office/powerpoint/2010/main" val="90349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14" name="Title 8"/>
          <p:cNvSpPr>
            <a:spLocks noGrp="1"/>
          </p:cNvSpPr>
          <p:nvPr>
            <p:ph type="title" hasCustomPrompt="1"/>
          </p:nvPr>
        </p:nvSpPr>
        <p:spPr>
          <a:xfrm>
            <a:off x="4495800" y="2286000"/>
            <a:ext cx="4419600" cy="1143000"/>
          </a:xfrm>
        </p:spPr>
        <p:txBody>
          <a:bodyPr anchor="t">
            <a:noAutofit/>
          </a:bodyPr>
          <a:lstStyle>
            <a:lvl1pPr algn="l">
              <a:defRPr sz="4400" b="1" cap="all" baseline="0">
                <a:solidFill>
                  <a:schemeClr val="bg1"/>
                </a:solidFill>
                <a:latin typeface="Arial"/>
                <a:cs typeface="Arial"/>
              </a:defRPr>
            </a:lvl1pPr>
          </a:lstStyle>
          <a:p>
            <a:r>
              <a:rPr lang="hu-HU" dirty="0" smtClean="0"/>
              <a:t>Prezentáció Címe</a:t>
            </a:r>
            <a:endParaRPr lang="en-US" dirty="0"/>
          </a:p>
        </p:txBody>
      </p:sp>
      <p:sp>
        <p:nvSpPr>
          <p:cNvPr id="17" name="Text Placeholder 15"/>
          <p:cNvSpPr>
            <a:spLocks noGrp="1"/>
          </p:cNvSpPr>
          <p:nvPr>
            <p:ph type="body" sz="quarter" idx="10" hasCustomPrompt="1"/>
          </p:nvPr>
        </p:nvSpPr>
        <p:spPr>
          <a:xfrm>
            <a:off x="4495800" y="3886200"/>
            <a:ext cx="4343400" cy="914400"/>
          </a:xfrm>
        </p:spPr>
        <p:txBody>
          <a:bodyPr wrap="square" anchor="t"/>
          <a:lstStyle>
            <a:lvl1pPr marL="514350" indent="-514350" algn="l">
              <a:spcAft>
                <a:spcPts val="600"/>
              </a:spcAft>
              <a:buFontTx/>
              <a:buNone/>
              <a:defRPr cap="all" baseline="0">
                <a:solidFill>
                  <a:srgbClr val="FFFFFF"/>
                </a:solidFill>
                <a:latin typeface="Arial"/>
                <a:cs typeface="Arial"/>
              </a:defRPr>
            </a:lvl1pPr>
            <a:lvl2pPr>
              <a:buNone/>
              <a:defRPr/>
            </a:lvl2pPr>
          </a:lstStyle>
          <a:p>
            <a:pPr lvl="0"/>
            <a:r>
              <a:rPr lang="hu-HU" dirty="0" smtClean="0"/>
              <a:t>Click to edit Alcím</a:t>
            </a:r>
          </a:p>
          <a:p>
            <a:pPr lvl="0"/>
            <a:endParaRPr lang="hu-HU" dirty="0" smtClean="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47989" y="44624"/>
            <a:ext cx="4412043" cy="864096"/>
          </a:xfrm>
          <a:prstGeom prst="rect">
            <a:avLst/>
          </a:prstGeom>
        </p:spPr>
        <p:txBody>
          <a:bodyPr vert="horz" lIns="91440" tIns="45720" rIns="91440" bIns="45720" rtlCol="0" anchor="ctr">
            <a:normAutofit/>
          </a:bodyPr>
          <a:lstStyle/>
          <a:p>
            <a:r>
              <a:rPr lang="hu-HU" dirty="0" smtClean="0"/>
              <a:t>Mintacím szerkesztése</a:t>
            </a:r>
            <a:endParaRPr lang="hu-HU" dirty="0"/>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05FFA-4383-4574-9830-A5FF25BE8406}" type="datetimeFigureOut">
              <a:rPr lang="hu-HU" smtClean="0"/>
              <a:t>2015.09.03.</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ECFDF-B4B8-4D79-9C23-DD008FAF0A0B}" type="slidenum">
              <a:rPr lang="hu-HU" smtClean="0"/>
              <a:t>‹#›</a:t>
            </a:fld>
            <a:endParaRPr lang="hu-HU"/>
          </a:p>
        </p:txBody>
      </p:sp>
    </p:spTree>
    <p:extLst>
      <p:ext uri="{BB962C8B-B14F-4D97-AF65-F5344CB8AC3E}">
        <p14:creationId xmlns:p14="http://schemas.microsoft.com/office/powerpoint/2010/main" val="191508263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6" r:id="rId7"/>
    <p:sldLayoutId id="2147483667" r:id="rId8"/>
    <p:sldLayoutId id="2147483670" r:id="rId9"/>
  </p:sldLayoutIdLst>
  <p:txStyles>
    <p:title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187624" y="332656"/>
            <a:ext cx="7956376" cy="3312368"/>
          </a:xfrm>
        </p:spPr>
        <p:txBody>
          <a:bodyPr/>
          <a:lstStyle/>
          <a:p>
            <a:r>
              <a:rPr lang="hu-HU" sz="2400" dirty="0"/>
              <a:t>A vízgyűjtő-gazdálkodási tervezés ipart, közlekedést érintő eredményei, az intézkedések programja</a:t>
            </a:r>
            <a:r>
              <a:rPr lang="hu-HU" sz="2800" dirty="0" smtClean="0"/>
              <a:t/>
            </a:r>
            <a:br>
              <a:rPr lang="hu-HU" sz="2800" dirty="0" smtClean="0"/>
            </a:br>
            <a:r>
              <a:rPr lang="hu-HU" sz="2800" dirty="0" smtClean="0"/>
              <a:t/>
            </a:r>
            <a:br>
              <a:rPr lang="hu-HU" sz="2800" dirty="0" smtClean="0"/>
            </a:br>
            <a:r>
              <a:rPr lang="hu-HU" sz="2000" i="1" dirty="0" smtClean="0"/>
              <a:t>ORSZÁGOS </a:t>
            </a:r>
            <a:r>
              <a:rPr lang="hu-HU" sz="2000" i="1" dirty="0"/>
              <a:t>FÓRUM</a:t>
            </a:r>
            <a:r>
              <a:rPr lang="hu-HU" sz="2800" dirty="0"/>
              <a:t/>
            </a:r>
            <a:br>
              <a:rPr lang="hu-HU" sz="2800" dirty="0"/>
            </a:br>
            <a:r>
              <a:rPr lang="hu-HU" sz="2800" dirty="0"/>
              <a:t/>
            </a:r>
            <a:br>
              <a:rPr lang="hu-HU" sz="2800" dirty="0"/>
            </a:br>
            <a:r>
              <a:rPr lang="hu-HU" sz="2800" dirty="0" smtClean="0"/>
              <a:t>Veszélyes anyag terhelés a felszíni és felszín alatti vizekben</a:t>
            </a:r>
            <a:br>
              <a:rPr lang="hu-HU" sz="2800" dirty="0" smtClean="0"/>
            </a:br>
            <a:r>
              <a:rPr lang="hu-HU" sz="2800" dirty="0"/>
              <a:t/>
            </a:r>
            <a:br>
              <a:rPr lang="hu-HU" sz="2800" dirty="0"/>
            </a:br>
            <a:r>
              <a:rPr lang="hu-HU" sz="1800" dirty="0" smtClean="0"/>
              <a:t/>
            </a:r>
            <a:br>
              <a:rPr lang="hu-HU" sz="1800" dirty="0" smtClean="0"/>
            </a:br>
            <a:r>
              <a:rPr lang="hu-HU" sz="1800" dirty="0" smtClean="0"/>
              <a:t>2015.09.03</a:t>
            </a:r>
            <a:endParaRPr lang="hu-HU" sz="2800" dirty="0"/>
          </a:p>
        </p:txBody>
      </p:sp>
      <p:pic>
        <p:nvPicPr>
          <p:cNvPr id="3"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1160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43808" y="5270361"/>
            <a:ext cx="648072" cy="60879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0" descr="ovfLogo"/>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619672" y="5229200"/>
            <a:ext cx="652463"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zövegdoboz 5"/>
          <p:cNvSpPr txBox="1"/>
          <p:nvPr/>
        </p:nvSpPr>
        <p:spPr>
          <a:xfrm>
            <a:off x="1187624" y="3799710"/>
            <a:ext cx="2448272" cy="369332"/>
          </a:xfrm>
          <a:prstGeom prst="rect">
            <a:avLst/>
          </a:prstGeom>
          <a:noFill/>
        </p:spPr>
        <p:txBody>
          <a:bodyPr wrap="square" rtlCol="0">
            <a:spAutoFit/>
          </a:bodyPr>
          <a:lstStyle/>
          <a:p>
            <a:r>
              <a:rPr lang="hu-HU" b="1" dirty="0" smtClean="0">
                <a:solidFill>
                  <a:schemeClr val="bg1"/>
                </a:solidFill>
              </a:rPr>
              <a:t>Pelyhe Szabina</a:t>
            </a:r>
            <a:endParaRPr lang="hu-HU" b="1" dirty="0">
              <a:solidFill>
                <a:schemeClr val="bg1"/>
              </a:solidFill>
            </a:endParaRPr>
          </a:p>
        </p:txBody>
      </p:sp>
    </p:spTree>
    <p:extLst>
      <p:ext uri="{BB962C8B-B14F-4D97-AF65-F5344CB8AC3E}">
        <p14:creationId xmlns:p14="http://schemas.microsoft.com/office/powerpoint/2010/main" val="1169770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hu-HU" dirty="0" smtClean="0"/>
              <a:t>Egyéb források</a:t>
            </a:r>
            <a:endParaRPr lang="hu-H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520" y="1340768"/>
            <a:ext cx="7126287" cy="540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Egyenes összekötő nyíllal 2"/>
          <p:cNvCxnSpPr/>
          <p:nvPr/>
        </p:nvCxnSpPr>
        <p:spPr>
          <a:xfrm>
            <a:off x="1979712" y="4797152"/>
            <a:ext cx="2808312" cy="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Egyenes összekötő nyíllal 6"/>
          <p:cNvCxnSpPr/>
          <p:nvPr/>
        </p:nvCxnSpPr>
        <p:spPr>
          <a:xfrm>
            <a:off x="5508104" y="4930289"/>
            <a:ext cx="345346"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zögletes összekötő 9"/>
          <p:cNvCxnSpPr/>
          <p:nvPr/>
        </p:nvCxnSpPr>
        <p:spPr>
          <a:xfrm flipV="1">
            <a:off x="1979712" y="3717032"/>
            <a:ext cx="2376264" cy="792088"/>
          </a:xfrm>
          <a:prstGeom prst="bentConnector3">
            <a:avLst>
              <a:gd name="adj1" fmla="val 9959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p:nvPr/>
        </p:nvCxnSpPr>
        <p:spPr>
          <a:xfrm>
            <a:off x="5508104" y="3356992"/>
            <a:ext cx="340770"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98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0"/>
                                        </p:tgtEl>
                                        <p:attrNameLst>
                                          <p:attrName>ppt_c</p:attrName>
                                        </p:attrNameLst>
                                      </p:cBhvr>
                                      <p:to>
                                        <a:srgbClr val="F21C4A"/>
                                      </p:to>
                                    </p:animClr>
                                  </p:sub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gtEl>
                                        <p:attrNameLst>
                                          <p:attrName>ppt_c</p:attrName>
                                        </p:attrNameLst>
                                      </p:cBhvr>
                                      <p:to>
                                        <a:srgbClr val="F21C4A"/>
                                      </p:to>
                                    </p:animClr>
                                  </p:sub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7"/>
                                        </p:tgtEl>
                                        <p:attrNameLst>
                                          <p:attrName>ppt_c</p:attrName>
                                        </p:attrNameLst>
                                      </p:cBhvr>
                                      <p:to>
                                        <a:srgbClr val="F21C4A"/>
                                      </p:to>
                                    </p:animClr>
                                  </p:sub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
                                        </p:tgtEl>
                                        <p:attrNameLst>
                                          <p:attrName>ppt_c</p:attrName>
                                        </p:attrNameLst>
                                      </p:cBhvr>
                                      <p:to>
                                        <a:srgbClr val="F21C4A"/>
                                      </p:to>
                                    </p:animClr>
                                  </p:subTnLst>
                                </p:cTn>
                              </p:par>
                              <p:par>
                                <p:cTn id="21" presetID="21" presetClass="emph" presetSubtype="0" fill="hold" nodeType="withEffect">
                                  <p:stCondLst>
                                    <p:cond delay="0"/>
                                  </p:stCondLst>
                                  <p:childTnLst>
                                    <p:animClr clrSpc="hsl" dir="cw">
                                      <p:cBhvr override="childStyle">
                                        <p:cTn id="22" dur="500" fill="hold"/>
                                        <p:tgtEl>
                                          <p:spTgt spid="10"/>
                                        </p:tgtEl>
                                        <p:attrNameLst>
                                          <p:attrName>style.color</p:attrName>
                                        </p:attrNameLst>
                                      </p:cBhvr>
                                      <p:by>
                                        <p:hsl h="7200000" s="0" l="0"/>
                                      </p:by>
                                    </p:animClr>
                                    <p:animClr clrSpc="hsl" dir="cw">
                                      <p:cBhvr>
                                        <p:cTn id="23" dur="500" fill="hold"/>
                                        <p:tgtEl>
                                          <p:spTgt spid="10"/>
                                        </p:tgtEl>
                                        <p:attrNameLst>
                                          <p:attrName>fillcolor</p:attrName>
                                        </p:attrNameLst>
                                      </p:cBhvr>
                                      <p:by>
                                        <p:hsl h="7200000" s="0" l="0"/>
                                      </p:by>
                                    </p:animClr>
                                    <p:animClr clrSpc="hsl" dir="cw">
                                      <p:cBhvr>
                                        <p:cTn id="24" dur="500" fill="hold"/>
                                        <p:tgtEl>
                                          <p:spTgt spid="10"/>
                                        </p:tgtEl>
                                        <p:attrNameLst>
                                          <p:attrName>stroke.color</p:attrName>
                                        </p:attrNameLst>
                                      </p:cBhvr>
                                      <p:by>
                                        <p:hsl h="7200000" s="0" l="0"/>
                                      </p:by>
                                    </p:animClr>
                                    <p:set>
                                      <p:cBhvr>
                                        <p:cTn id="25" dur="500" fill="hold"/>
                                        <p:tgtEl>
                                          <p:spTgt spid="10"/>
                                        </p:tgtEl>
                                        <p:attrNameLst>
                                          <p:attrName>fill.type</p:attrName>
                                        </p:attrNameLst>
                                      </p:cBhvr>
                                      <p:to>
                                        <p:strVal val="solid"/>
                                      </p:to>
                                    </p:set>
                                  </p:childTnLst>
                                </p:cTn>
                              </p:par>
                              <p:par>
                                <p:cTn id="26" presetID="21" presetClass="emph" presetSubtype="0" fill="hold" nodeType="withEffect">
                                  <p:stCondLst>
                                    <p:cond delay="0"/>
                                  </p:stCondLst>
                                  <p:childTnLst>
                                    <p:animClr clrSpc="hsl" dir="cw">
                                      <p:cBhvr override="childStyle">
                                        <p:cTn id="27" dur="500" fill="hold"/>
                                        <p:tgtEl>
                                          <p:spTgt spid="3"/>
                                        </p:tgtEl>
                                        <p:attrNameLst>
                                          <p:attrName>style.color</p:attrName>
                                        </p:attrNameLst>
                                      </p:cBhvr>
                                      <p:by>
                                        <p:hsl h="7200000" s="0" l="0"/>
                                      </p:by>
                                    </p:animClr>
                                    <p:animClr clrSpc="hsl" dir="cw">
                                      <p:cBhvr>
                                        <p:cTn id="28" dur="500" fill="hold"/>
                                        <p:tgtEl>
                                          <p:spTgt spid="3"/>
                                        </p:tgtEl>
                                        <p:attrNameLst>
                                          <p:attrName>fillcolor</p:attrName>
                                        </p:attrNameLst>
                                      </p:cBhvr>
                                      <p:by>
                                        <p:hsl h="7200000" s="0" l="0"/>
                                      </p:by>
                                    </p:animClr>
                                    <p:animClr clrSpc="hsl" dir="cw">
                                      <p:cBhvr>
                                        <p:cTn id="29" dur="500" fill="hold"/>
                                        <p:tgtEl>
                                          <p:spTgt spid="3"/>
                                        </p:tgtEl>
                                        <p:attrNameLst>
                                          <p:attrName>stroke.color</p:attrName>
                                        </p:attrNameLst>
                                      </p:cBhvr>
                                      <p:by>
                                        <p:hsl h="7200000" s="0" l="0"/>
                                      </p:by>
                                    </p:animClr>
                                    <p:set>
                                      <p:cBhvr>
                                        <p:cTn id="30" dur="500" fill="hold"/>
                                        <p:tgtEl>
                                          <p:spTgt spid="3"/>
                                        </p:tgtEl>
                                        <p:attrNameLst>
                                          <p:attrName>fill.type</p:attrName>
                                        </p:attrNameLst>
                                      </p:cBhvr>
                                      <p:to>
                                        <p:strVal val="solid"/>
                                      </p:to>
                                    </p:set>
                                  </p:childTnLst>
                                </p:cTn>
                              </p:par>
                              <p:par>
                                <p:cTn id="31" presetID="21" presetClass="emph" presetSubtype="0" fill="hold" nodeType="withEffect">
                                  <p:stCondLst>
                                    <p:cond delay="0"/>
                                  </p:stCondLst>
                                  <p:childTnLst>
                                    <p:animClr clrSpc="hsl" dir="cw">
                                      <p:cBhvr override="childStyle">
                                        <p:cTn id="32" dur="500" fill="hold"/>
                                        <p:tgtEl>
                                          <p:spTgt spid="7"/>
                                        </p:tgtEl>
                                        <p:attrNameLst>
                                          <p:attrName>style.color</p:attrName>
                                        </p:attrNameLst>
                                      </p:cBhvr>
                                      <p:by>
                                        <p:hsl h="7200000" s="0" l="0"/>
                                      </p:by>
                                    </p:animClr>
                                    <p:animClr clrSpc="hsl" dir="cw">
                                      <p:cBhvr>
                                        <p:cTn id="33" dur="500" fill="hold"/>
                                        <p:tgtEl>
                                          <p:spTgt spid="7"/>
                                        </p:tgtEl>
                                        <p:attrNameLst>
                                          <p:attrName>fillcolor</p:attrName>
                                        </p:attrNameLst>
                                      </p:cBhvr>
                                      <p:by>
                                        <p:hsl h="7200000" s="0" l="0"/>
                                      </p:by>
                                    </p:animClr>
                                    <p:animClr clrSpc="hsl" dir="cw">
                                      <p:cBhvr>
                                        <p:cTn id="34" dur="500" fill="hold"/>
                                        <p:tgtEl>
                                          <p:spTgt spid="7"/>
                                        </p:tgtEl>
                                        <p:attrNameLst>
                                          <p:attrName>stroke.color</p:attrName>
                                        </p:attrNameLst>
                                      </p:cBhvr>
                                      <p:by>
                                        <p:hsl h="7200000" s="0" l="0"/>
                                      </p:by>
                                    </p:animClr>
                                    <p:set>
                                      <p:cBhvr>
                                        <p:cTn id="35" dur="500" fill="hold"/>
                                        <p:tgtEl>
                                          <p:spTgt spid="7"/>
                                        </p:tgtEl>
                                        <p:attrNameLst>
                                          <p:attrName>fill.type</p:attrName>
                                        </p:attrNameLst>
                                      </p:cBhvr>
                                      <p:to>
                                        <p:strVal val="solid"/>
                                      </p:to>
                                    </p:set>
                                  </p:childTnLst>
                                  <p:subTnLst>
                                    <p:animClr clrSpc="rgb" dir="cw">
                                      <p:cBhvr override="childStyle">
                                        <p:cTn dur="1" fill="hold" display="0" masterRel="nextClick" afterEffect="1"/>
                                        <p:tgtEl>
                                          <p:spTgt spid="7"/>
                                        </p:tgtEl>
                                        <p:attrNameLst>
                                          <p:attrName>ppt_c</p:attrName>
                                        </p:attrNameLst>
                                      </p:cBhvr>
                                      <p:to>
                                        <a:srgbClr val="F21C4A"/>
                                      </p:to>
                                    </p:animClr>
                                  </p:subTnLst>
                                </p:cTn>
                              </p:par>
                              <p:par>
                                <p:cTn id="36" presetID="21" presetClass="emph" presetSubtype="0" fill="hold" nodeType="withEffect">
                                  <p:stCondLst>
                                    <p:cond delay="0"/>
                                  </p:stCondLst>
                                  <p:childTnLst>
                                    <p:animClr clrSpc="hsl" dir="cw">
                                      <p:cBhvr override="childStyle">
                                        <p:cTn id="37" dur="500" fill="hold"/>
                                        <p:tgtEl>
                                          <p:spTgt spid="8"/>
                                        </p:tgtEl>
                                        <p:attrNameLst>
                                          <p:attrName>style.color</p:attrName>
                                        </p:attrNameLst>
                                      </p:cBhvr>
                                      <p:by>
                                        <p:hsl h="7200000" s="0" l="0"/>
                                      </p:by>
                                    </p:animClr>
                                    <p:animClr clrSpc="hsl" dir="cw">
                                      <p:cBhvr>
                                        <p:cTn id="38" dur="500" fill="hold"/>
                                        <p:tgtEl>
                                          <p:spTgt spid="8"/>
                                        </p:tgtEl>
                                        <p:attrNameLst>
                                          <p:attrName>fillcolor</p:attrName>
                                        </p:attrNameLst>
                                      </p:cBhvr>
                                      <p:by>
                                        <p:hsl h="7200000" s="0" l="0"/>
                                      </p:by>
                                    </p:animClr>
                                    <p:animClr clrSpc="hsl" dir="cw">
                                      <p:cBhvr>
                                        <p:cTn id="39" dur="500" fill="hold"/>
                                        <p:tgtEl>
                                          <p:spTgt spid="8"/>
                                        </p:tgtEl>
                                        <p:attrNameLst>
                                          <p:attrName>stroke.color</p:attrName>
                                        </p:attrNameLst>
                                      </p:cBhvr>
                                      <p:by>
                                        <p:hsl h="7200000" s="0" l="0"/>
                                      </p:by>
                                    </p:animClr>
                                    <p:set>
                                      <p:cBhvr>
                                        <p:cTn id="40" dur="500" fill="hold"/>
                                        <p:tgtEl>
                                          <p:spTgt spid="8"/>
                                        </p:tgtEl>
                                        <p:attrNameLst>
                                          <p:attrName>fill.type</p:attrName>
                                        </p:attrNameLst>
                                      </p:cBhvr>
                                      <p:to>
                                        <p:strVal val="solid"/>
                                      </p:to>
                                    </p:set>
                                  </p:childTnLst>
                                  <p:subTnLst>
                                    <p:animClr clrSpc="rgb" dir="cw">
                                      <p:cBhvr override="childStyle">
                                        <p:cTn dur="1" fill="hold" display="0" masterRel="nextClick" afterEffect="1"/>
                                        <p:tgtEl>
                                          <p:spTgt spid="8"/>
                                        </p:tgtEl>
                                        <p:attrNameLst>
                                          <p:attrName>ppt_c</p:attrName>
                                        </p:attrNameLst>
                                      </p:cBhvr>
                                      <p:to>
                                        <a:srgbClr val="FF9933"/>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hu-HU" dirty="0" smtClean="0"/>
              <a:t>Nehézfémek</a:t>
            </a:r>
            <a:endParaRPr lang="hu-HU" dirty="0"/>
          </a:p>
        </p:txBody>
      </p:sp>
      <p:pic>
        <p:nvPicPr>
          <p:cNvPr id="9" name="Kép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7989" y="1399296"/>
            <a:ext cx="6932323" cy="4949374"/>
          </a:xfrm>
          <a:prstGeom prst="rect">
            <a:avLst/>
          </a:prstGeom>
        </p:spPr>
      </p:pic>
      <p:sp>
        <p:nvSpPr>
          <p:cNvPr id="10" name="Szövegdoboz 9"/>
          <p:cNvSpPr txBox="1"/>
          <p:nvPr/>
        </p:nvSpPr>
        <p:spPr>
          <a:xfrm>
            <a:off x="107504" y="6564693"/>
            <a:ext cx="2016224" cy="276999"/>
          </a:xfrm>
          <a:prstGeom prst="rect">
            <a:avLst/>
          </a:prstGeom>
          <a:noFill/>
        </p:spPr>
        <p:txBody>
          <a:bodyPr wrap="square" rtlCol="0">
            <a:spAutoFit/>
          </a:bodyPr>
          <a:lstStyle/>
          <a:p>
            <a:r>
              <a:rPr lang="hu-HU" sz="1200" b="1" dirty="0" smtClean="0"/>
              <a:t>Fuchs et </a:t>
            </a:r>
            <a:r>
              <a:rPr lang="hu-HU" sz="1200" b="1" dirty="0" err="1" smtClean="0"/>
              <a:t>al</a:t>
            </a:r>
            <a:r>
              <a:rPr lang="hu-HU" sz="1200" b="1" dirty="0" smtClean="0"/>
              <a:t>.,  2002</a:t>
            </a:r>
            <a:endParaRPr lang="hu-HU" sz="1200" b="1" dirty="0"/>
          </a:p>
        </p:txBody>
      </p:sp>
    </p:spTree>
    <p:extLst>
      <p:ext uri="{BB962C8B-B14F-4D97-AF65-F5344CB8AC3E}">
        <p14:creationId xmlns:p14="http://schemas.microsoft.com/office/powerpoint/2010/main" val="3121248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9" y="44624"/>
            <a:ext cx="7292363" cy="864096"/>
          </a:xfrm>
        </p:spPr>
        <p:txBody>
          <a:bodyPr/>
          <a:lstStyle/>
          <a:p>
            <a:r>
              <a:rPr lang="hu-HU" dirty="0" smtClean="0"/>
              <a:t>Nehézfémek – emisszió leltár</a:t>
            </a:r>
            <a:endParaRPr lang="hu-HU" dirty="0"/>
          </a:p>
        </p:txBody>
      </p:sp>
      <p:graphicFrame>
        <p:nvGraphicFramePr>
          <p:cNvPr id="7" name="Táblázat 6"/>
          <p:cNvGraphicFramePr>
            <a:graphicFrameLocks noGrp="1"/>
          </p:cNvGraphicFramePr>
          <p:nvPr>
            <p:extLst>
              <p:ext uri="{D42A27DB-BD31-4B8C-83A1-F6EECF244321}">
                <p14:modId xmlns:p14="http://schemas.microsoft.com/office/powerpoint/2010/main" val="3363429068"/>
              </p:ext>
            </p:extLst>
          </p:nvPr>
        </p:nvGraphicFramePr>
        <p:xfrm>
          <a:off x="179513" y="1412776"/>
          <a:ext cx="4392488" cy="3240360"/>
        </p:xfrm>
        <a:graphic>
          <a:graphicData uri="http://schemas.openxmlformats.org/drawingml/2006/table">
            <a:tbl>
              <a:tblPr>
                <a:tableStyleId>{5C22544A-7EE6-4342-B048-85BDC9FD1C3A}</a:tableStyleId>
              </a:tblPr>
              <a:tblGrid>
                <a:gridCol w="1794596"/>
                <a:gridCol w="1025484"/>
                <a:gridCol w="1572408"/>
              </a:tblGrid>
              <a:tr h="720080">
                <a:tc>
                  <a:txBody>
                    <a:bodyPr/>
                    <a:lstStyle/>
                    <a:p>
                      <a:pPr algn="ctr" fontAlgn="b"/>
                      <a:r>
                        <a:rPr lang="hu-HU" sz="1600" b="1" u="none" strike="noStrike" dirty="0">
                          <a:solidFill>
                            <a:schemeClr val="bg1"/>
                          </a:solidFill>
                          <a:effectLst/>
                        </a:rPr>
                        <a:t>Kibocsátási, terjedési útvonal</a:t>
                      </a:r>
                      <a:endParaRPr lang="hu-HU" sz="1600" b="1" i="0" u="none" strike="noStrike" dirty="0">
                        <a:solidFill>
                          <a:schemeClr val="bg1"/>
                        </a:solidFill>
                        <a:effectLst/>
                        <a:latin typeface="Calibri"/>
                      </a:endParaRPr>
                    </a:p>
                  </a:txBody>
                  <a:tcPr marL="0" marR="0" marT="0" marB="0" anchor="b">
                    <a:solidFill>
                      <a:srgbClr val="00839B"/>
                    </a:solidFill>
                  </a:tcPr>
                </a:tc>
                <a:tc>
                  <a:txBody>
                    <a:bodyPr/>
                    <a:lstStyle/>
                    <a:p>
                      <a:pPr algn="ctr" fontAlgn="b"/>
                      <a:r>
                        <a:rPr lang="hu-HU" sz="1600" b="1" u="none" strike="noStrike" dirty="0">
                          <a:solidFill>
                            <a:schemeClr val="bg1"/>
                          </a:solidFill>
                          <a:effectLst/>
                        </a:rPr>
                        <a:t>Ólom t/év</a:t>
                      </a:r>
                      <a:endParaRPr lang="hu-HU" sz="1600" b="1" i="0" u="none" strike="noStrike" dirty="0">
                        <a:solidFill>
                          <a:schemeClr val="bg1"/>
                        </a:solidFill>
                        <a:effectLst/>
                        <a:latin typeface="Calibri"/>
                      </a:endParaRPr>
                    </a:p>
                  </a:txBody>
                  <a:tcPr marL="0" marR="0" marT="0" marB="0" anchor="b">
                    <a:solidFill>
                      <a:srgbClr val="00839B"/>
                    </a:solidFill>
                  </a:tcPr>
                </a:tc>
                <a:tc>
                  <a:txBody>
                    <a:bodyPr/>
                    <a:lstStyle/>
                    <a:p>
                      <a:pPr algn="ctr" fontAlgn="b"/>
                      <a:r>
                        <a:rPr lang="hu-HU" sz="1600" b="1" u="none" strike="noStrike" dirty="0">
                          <a:solidFill>
                            <a:schemeClr val="bg1"/>
                          </a:solidFill>
                          <a:effectLst/>
                        </a:rPr>
                        <a:t>Kadmium t/év</a:t>
                      </a:r>
                      <a:endParaRPr lang="hu-HU" sz="1600" b="1" i="0" u="none" strike="noStrike" dirty="0">
                        <a:solidFill>
                          <a:schemeClr val="bg1"/>
                        </a:solidFill>
                        <a:effectLst/>
                        <a:latin typeface="Calibri"/>
                      </a:endParaRPr>
                    </a:p>
                  </a:txBody>
                  <a:tcPr marL="0" marR="0" marT="0" marB="0" anchor="b">
                    <a:solidFill>
                      <a:srgbClr val="00839B"/>
                    </a:solidFill>
                  </a:tcPr>
                </a:tc>
              </a:tr>
              <a:tr h="360040">
                <a:tc>
                  <a:txBody>
                    <a:bodyPr/>
                    <a:lstStyle/>
                    <a:p>
                      <a:pPr algn="l" fontAlgn="b"/>
                      <a:r>
                        <a:rPr lang="hu-HU" sz="1400" b="1" u="none" strike="noStrike">
                          <a:effectLst/>
                        </a:rPr>
                        <a:t>Ipari terhelés</a:t>
                      </a:r>
                      <a:endParaRPr lang="hu-HU" sz="1400" b="1" i="0" u="none" strike="noStrike">
                        <a:solidFill>
                          <a:srgbClr val="000000"/>
                        </a:solidFill>
                        <a:effectLst/>
                        <a:latin typeface="Calibri"/>
                      </a:endParaRPr>
                    </a:p>
                  </a:txBody>
                  <a:tcPr marL="0" marR="0" marT="0" marB="0" anchor="b"/>
                </a:tc>
                <a:tc>
                  <a:txBody>
                    <a:bodyPr/>
                    <a:lstStyle/>
                    <a:p>
                      <a:pPr algn="ctr" fontAlgn="b"/>
                      <a:r>
                        <a:rPr lang="hu-HU" sz="1400" b="1" u="none" strike="noStrike">
                          <a:effectLst/>
                        </a:rPr>
                        <a:t>3,2</a:t>
                      </a:r>
                      <a:endParaRPr lang="hu-HU" sz="1400" b="1" i="0" u="none" strike="noStrike">
                        <a:solidFill>
                          <a:srgbClr val="000000"/>
                        </a:solidFill>
                        <a:effectLst/>
                        <a:latin typeface="Calibri"/>
                      </a:endParaRPr>
                    </a:p>
                  </a:txBody>
                  <a:tcPr marL="0" marR="0" marT="0" marB="0" anchor="b"/>
                </a:tc>
                <a:tc>
                  <a:txBody>
                    <a:bodyPr/>
                    <a:lstStyle/>
                    <a:p>
                      <a:pPr algn="ctr" fontAlgn="b"/>
                      <a:r>
                        <a:rPr lang="hu-HU" sz="1400" b="1" u="none" strike="noStrike">
                          <a:effectLst/>
                        </a:rPr>
                        <a:t>0,14</a:t>
                      </a:r>
                      <a:endParaRPr lang="hu-HU" sz="1400" b="1" i="0" u="none" strike="noStrike">
                        <a:solidFill>
                          <a:srgbClr val="000000"/>
                        </a:solidFill>
                        <a:effectLst/>
                        <a:latin typeface="Calibri"/>
                      </a:endParaRPr>
                    </a:p>
                  </a:txBody>
                  <a:tcPr marL="0" marR="0" marT="0" marB="0" anchor="b"/>
                </a:tc>
              </a:tr>
              <a:tr h="360040">
                <a:tc>
                  <a:txBody>
                    <a:bodyPr/>
                    <a:lstStyle/>
                    <a:p>
                      <a:pPr algn="l" fontAlgn="b"/>
                      <a:r>
                        <a:rPr lang="hu-HU" sz="1400" b="1" u="none" strike="noStrike" dirty="0">
                          <a:effectLst/>
                        </a:rPr>
                        <a:t>Kommunális</a:t>
                      </a:r>
                      <a:endParaRPr lang="hu-HU" sz="1400" b="1" i="0" u="none" strike="noStrike" dirty="0">
                        <a:solidFill>
                          <a:srgbClr val="000000"/>
                        </a:solidFill>
                        <a:effectLst/>
                        <a:latin typeface="Calibri"/>
                      </a:endParaRPr>
                    </a:p>
                  </a:txBody>
                  <a:tcPr marL="0" marR="0" marT="0" marB="0" anchor="b"/>
                </a:tc>
                <a:tc>
                  <a:txBody>
                    <a:bodyPr/>
                    <a:lstStyle/>
                    <a:p>
                      <a:pPr algn="ctr" fontAlgn="b"/>
                      <a:r>
                        <a:rPr lang="hu-HU" sz="1400" b="1" u="none" strike="noStrike">
                          <a:effectLst/>
                        </a:rPr>
                        <a:t>3,1</a:t>
                      </a:r>
                      <a:endParaRPr lang="hu-HU" sz="1400" b="1" i="0" u="none" strike="noStrike">
                        <a:solidFill>
                          <a:srgbClr val="000000"/>
                        </a:solidFill>
                        <a:effectLst/>
                        <a:latin typeface="Calibri"/>
                      </a:endParaRPr>
                    </a:p>
                  </a:txBody>
                  <a:tcPr marL="0" marR="0" marT="0" marB="0" anchor="b"/>
                </a:tc>
                <a:tc>
                  <a:txBody>
                    <a:bodyPr/>
                    <a:lstStyle/>
                    <a:p>
                      <a:pPr algn="ctr" fontAlgn="b"/>
                      <a:r>
                        <a:rPr lang="hu-HU" sz="1400" b="1" u="none" strike="noStrike">
                          <a:effectLst/>
                        </a:rPr>
                        <a:t>0,18</a:t>
                      </a:r>
                      <a:endParaRPr lang="hu-HU" sz="1400" b="1" i="0" u="none" strike="noStrike">
                        <a:solidFill>
                          <a:srgbClr val="000000"/>
                        </a:solidFill>
                        <a:effectLst/>
                        <a:latin typeface="Calibri"/>
                      </a:endParaRPr>
                    </a:p>
                  </a:txBody>
                  <a:tcPr marL="0" marR="0" marT="0" marB="0" anchor="b"/>
                </a:tc>
              </a:tr>
              <a:tr h="360040">
                <a:tc>
                  <a:txBody>
                    <a:bodyPr/>
                    <a:lstStyle/>
                    <a:p>
                      <a:pPr algn="l" fontAlgn="b"/>
                      <a:r>
                        <a:rPr lang="hu-HU" sz="1400" b="1" u="none" strike="noStrike" dirty="0">
                          <a:effectLst/>
                        </a:rPr>
                        <a:t>Külföldi eredetű</a:t>
                      </a:r>
                      <a:endParaRPr lang="hu-HU" sz="1400" b="1" i="0" u="none" strike="noStrike" dirty="0">
                        <a:solidFill>
                          <a:srgbClr val="000000"/>
                        </a:solidFill>
                        <a:effectLst/>
                        <a:latin typeface="Calibri"/>
                      </a:endParaRPr>
                    </a:p>
                  </a:txBody>
                  <a:tcPr marL="0" marR="0" marT="0" marB="0" anchor="b"/>
                </a:tc>
                <a:tc>
                  <a:txBody>
                    <a:bodyPr/>
                    <a:lstStyle/>
                    <a:p>
                      <a:pPr algn="ctr" fontAlgn="b"/>
                      <a:r>
                        <a:rPr lang="hu-HU" sz="1400" b="1" u="none" strike="noStrike" dirty="0" smtClean="0">
                          <a:solidFill>
                            <a:srgbClr val="FF0000"/>
                          </a:solidFill>
                          <a:effectLst/>
                        </a:rPr>
                        <a:t>137?</a:t>
                      </a:r>
                      <a:endParaRPr lang="hu-HU" sz="1400" b="1" i="0" u="none" strike="noStrike" dirty="0">
                        <a:solidFill>
                          <a:srgbClr val="FF0000"/>
                        </a:solidFill>
                        <a:effectLst/>
                        <a:latin typeface="Calibri"/>
                      </a:endParaRPr>
                    </a:p>
                  </a:txBody>
                  <a:tcPr marL="0" marR="0" marT="0" marB="0" anchor="b"/>
                </a:tc>
                <a:tc>
                  <a:txBody>
                    <a:bodyPr/>
                    <a:lstStyle/>
                    <a:p>
                      <a:pPr algn="ctr" fontAlgn="b"/>
                      <a:r>
                        <a:rPr lang="hu-HU" sz="1400" b="1" u="none" strike="noStrike" dirty="0" smtClean="0">
                          <a:solidFill>
                            <a:srgbClr val="FF0000"/>
                          </a:solidFill>
                          <a:effectLst/>
                        </a:rPr>
                        <a:t>14,4?</a:t>
                      </a:r>
                      <a:endParaRPr lang="hu-HU" sz="1400" b="1" i="0" u="none" strike="noStrike" dirty="0">
                        <a:solidFill>
                          <a:srgbClr val="FF0000"/>
                        </a:solidFill>
                        <a:effectLst/>
                        <a:latin typeface="Calibri"/>
                      </a:endParaRPr>
                    </a:p>
                  </a:txBody>
                  <a:tcPr marL="0" marR="0" marT="0" marB="0" anchor="b"/>
                </a:tc>
              </a:tr>
              <a:tr h="360040">
                <a:tc>
                  <a:txBody>
                    <a:bodyPr/>
                    <a:lstStyle/>
                    <a:p>
                      <a:pPr algn="l" fontAlgn="b"/>
                      <a:r>
                        <a:rPr lang="hu-HU" sz="1400" b="1" u="none" strike="noStrike" dirty="0">
                          <a:effectLst/>
                        </a:rPr>
                        <a:t>Légköri kiülepedés</a:t>
                      </a:r>
                      <a:endParaRPr lang="hu-HU" sz="1400" b="1" i="0" u="none" strike="noStrike" dirty="0">
                        <a:solidFill>
                          <a:srgbClr val="000000"/>
                        </a:solidFill>
                        <a:effectLst/>
                        <a:latin typeface="Calibri"/>
                      </a:endParaRPr>
                    </a:p>
                  </a:txBody>
                  <a:tcPr marL="0" marR="0" marT="0" marB="0" anchor="b"/>
                </a:tc>
                <a:tc>
                  <a:txBody>
                    <a:bodyPr/>
                    <a:lstStyle/>
                    <a:p>
                      <a:pPr algn="ctr" fontAlgn="b"/>
                      <a:r>
                        <a:rPr lang="hu-HU" sz="1400" b="1" u="none" strike="noStrike">
                          <a:effectLst/>
                        </a:rPr>
                        <a:t>2,3</a:t>
                      </a:r>
                      <a:endParaRPr lang="hu-HU" sz="1400" b="1" i="0" u="none" strike="noStrike">
                        <a:solidFill>
                          <a:srgbClr val="000000"/>
                        </a:solidFill>
                        <a:effectLst/>
                        <a:latin typeface="Calibri"/>
                      </a:endParaRPr>
                    </a:p>
                  </a:txBody>
                  <a:tcPr marL="0" marR="0" marT="0" marB="0" anchor="b"/>
                </a:tc>
                <a:tc>
                  <a:txBody>
                    <a:bodyPr/>
                    <a:lstStyle/>
                    <a:p>
                      <a:pPr algn="ctr" fontAlgn="b"/>
                      <a:r>
                        <a:rPr lang="hu-HU" sz="1400" b="1" u="none" strike="noStrike" dirty="0">
                          <a:effectLst/>
                        </a:rPr>
                        <a:t>0,06</a:t>
                      </a:r>
                      <a:endParaRPr lang="hu-HU" sz="1400" b="1" i="0" u="none" strike="noStrike" dirty="0">
                        <a:solidFill>
                          <a:srgbClr val="000000"/>
                        </a:solidFill>
                        <a:effectLst/>
                        <a:latin typeface="Calibri"/>
                      </a:endParaRPr>
                    </a:p>
                  </a:txBody>
                  <a:tcPr marL="0" marR="0" marT="0" marB="0" anchor="b"/>
                </a:tc>
              </a:tr>
              <a:tr h="360040">
                <a:tc>
                  <a:txBody>
                    <a:bodyPr/>
                    <a:lstStyle/>
                    <a:p>
                      <a:pPr algn="l" fontAlgn="b"/>
                      <a:r>
                        <a:rPr lang="hu-HU" sz="1400" b="1" u="none" strike="noStrike">
                          <a:effectLst/>
                        </a:rPr>
                        <a:t>Felszín alatti víz</a:t>
                      </a:r>
                      <a:endParaRPr lang="hu-HU" sz="1400" b="1" i="0" u="none" strike="noStrike">
                        <a:solidFill>
                          <a:srgbClr val="000000"/>
                        </a:solidFill>
                        <a:effectLst/>
                        <a:latin typeface="Calibri"/>
                      </a:endParaRPr>
                    </a:p>
                  </a:txBody>
                  <a:tcPr marL="0" marR="0" marT="0" marB="0" anchor="b"/>
                </a:tc>
                <a:tc>
                  <a:txBody>
                    <a:bodyPr/>
                    <a:lstStyle/>
                    <a:p>
                      <a:pPr algn="ctr" fontAlgn="b"/>
                      <a:r>
                        <a:rPr lang="hu-HU" sz="1400" b="1" u="none" strike="noStrike" dirty="0" smtClean="0">
                          <a:solidFill>
                            <a:schemeClr val="tx1"/>
                          </a:solidFill>
                          <a:effectLst/>
                        </a:rPr>
                        <a:t>?</a:t>
                      </a:r>
                      <a:endParaRPr lang="hu-HU" sz="1400" b="1" i="0" u="none" strike="noStrike" dirty="0">
                        <a:solidFill>
                          <a:schemeClr val="tx1"/>
                        </a:solidFill>
                        <a:effectLst/>
                        <a:latin typeface="Calibri"/>
                      </a:endParaRPr>
                    </a:p>
                  </a:txBody>
                  <a:tcPr marL="0" marR="0" marT="0" marB="0" anchor="b"/>
                </a:tc>
                <a:tc>
                  <a:txBody>
                    <a:bodyPr/>
                    <a:lstStyle/>
                    <a:p>
                      <a:pPr algn="ctr" fontAlgn="b"/>
                      <a:r>
                        <a:rPr lang="hu-HU" sz="1400" b="1" u="none" strike="noStrike" dirty="0" smtClean="0">
                          <a:solidFill>
                            <a:schemeClr val="tx1"/>
                          </a:solidFill>
                          <a:effectLst/>
                        </a:rPr>
                        <a:t>?</a:t>
                      </a:r>
                      <a:endParaRPr lang="hu-HU" sz="1400" b="1" i="0" u="none" strike="noStrike" dirty="0">
                        <a:solidFill>
                          <a:schemeClr val="tx1"/>
                        </a:solidFill>
                        <a:effectLst/>
                        <a:latin typeface="Calibri"/>
                      </a:endParaRPr>
                    </a:p>
                  </a:txBody>
                  <a:tcPr marL="0" marR="0" marT="0" marB="0" anchor="b"/>
                </a:tc>
              </a:tr>
              <a:tr h="360040">
                <a:tc>
                  <a:txBody>
                    <a:bodyPr/>
                    <a:lstStyle/>
                    <a:p>
                      <a:pPr algn="l" fontAlgn="b"/>
                      <a:r>
                        <a:rPr lang="hu-HU" sz="1400" b="1" u="none" strike="noStrike">
                          <a:effectLst/>
                        </a:rPr>
                        <a:t>Városi területek</a:t>
                      </a:r>
                      <a:endParaRPr lang="hu-HU" sz="1400" b="1" i="0" u="none" strike="noStrike">
                        <a:solidFill>
                          <a:srgbClr val="000000"/>
                        </a:solidFill>
                        <a:effectLst/>
                        <a:latin typeface="Calibri"/>
                      </a:endParaRPr>
                    </a:p>
                  </a:txBody>
                  <a:tcPr marL="0" marR="0" marT="0" marB="0" anchor="b"/>
                </a:tc>
                <a:tc>
                  <a:txBody>
                    <a:bodyPr/>
                    <a:lstStyle/>
                    <a:p>
                      <a:pPr algn="ctr" fontAlgn="b"/>
                      <a:r>
                        <a:rPr lang="hu-HU" sz="1400" b="1" u="none" strike="noStrike" dirty="0">
                          <a:solidFill>
                            <a:schemeClr val="tx1"/>
                          </a:solidFill>
                          <a:effectLst/>
                        </a:rPr>
                        <a:t>?</a:t>
                      </a:r>
                      <a:endParaRPr lang="hu-HU" sz="1400" b="1" i="0" u="none" strike="noStrike" dirty="0">
                        <a:solidFill>
                          <a:schemeClr val="tx1"/>
                        </a:solidFill>
                        <a:effectLst/>
                        <a:latin typeface="Calibri"/>
                      </a:endParaRPr>
                    </a:p>
                  </a:txBody>
                  <a:tcPr marL="0" marR="0" marT="0" marB="0" anchor="b"/>
                </a:tc>
                <a:tc>
                  <a:txBody>
                    <a:bodyPr/>
                    <a:lstStyle/>
                    <a:p>
                      <a:pPr algn="ctr" fontAlgn="b"/>
                      <a:r>
                        <a:rPr lang="hu-HU" sz="1400" b="1" u="none" strike="noStrike" dirty="0">
                          <a:solidFill>
                            <a:schemeClr val="tx1"/>
                          </a:solidFill>
                          <a:effectLst/>
                        </a:rPr>
                        <a:t>?</a:t>
                      </a:r>
                      <a:endParaRPr lang="hu-HU" sz="1400" b="1" i="0" u="none" strike="noStrike" dirty="0">
                        <a:solidFill>
                          <a:schemeClr val="tx1"/>
                        </a:solidFill>
                        <a:effectLst/>
                        <a:latin typeface="Calibri"/>
                      </a:endParaRPr>
                    </a:p>
                  </a:txBody>
                  <a:tcPr marL="0" marR="0" marT="0" marB="0" anchor="b"/>
                </a:tc>
              </a:tr>
              <a:tr h="360040">
                <a:tc>
                  <a:txBody>
                    <a:bodyPr/>
                    <a:lstStyle/>
                    <a:p>
                      <a:pPr algn="l" fontAlgn="b"/>
                      <a:r>
                        <a:rPr lang="hu-HU" sz="1400" b="1" u="none" strike="noStrike">
                          <a:effectLst/>
                        </a:rPr>
                        <a:t>Erózió</a:t>
                      </a:r>
                      <a:endParaRPr lang="hu-HU" sz="1400" b="1" i="0" u="none" strike="noStrike">
                        <a:solidFill>
                          <a:srgbClr val="000000"/>
                        </a:solidFill>
                        <a:effectLst/>
                        <a:latin typeface="Calibri"/>
                      </a:endParaRPr>
                    </a:p>
                  </a:txBody>
                  <a:tcPr marL="0" marR="0" marT="0" marB="0" anchor="b"/>
                </a:tc>
                <a:tc>
                  <a:txBody>
                    <a:bodyPr/>
                    <a:lstStyle/>
                    <a:p>
                      <a:pPr algn="ctr" fontAlgn="b"/>
                      <a:r>
                        <a:rPr lang="hu-HU" sz="1400" b="1" u="none" strike="noStrike">
                          <a:solidFill>
                            <a:schemeClr val="tx1"/>
                          </a:solidFill>
                          <a:effectLst/>
                        </a:rPr>
                        <a:t>?</a:t>
                      </a:r>
                      <a:endParaRPr lang="hu-HU" sz="1400" b="1" i="0" u="none" strike="noStrike">
                        <a:solidFill>
                          <a:schemeClr val="tx1"/>
                        </a:solidFill>
                        <a:effectLst/>
                        <a:latin typeface="Calibri"/>
                      </a:endParaRPr>
                    </a:p>
                  </a:txBody>
                  <a:tcPr marL="0" marR="0" marT="0" marB="0" anchor="b"/>
                </a:tc>
                <a:tc>
                  <a:txBody>
                    <a:bodyPr/>
                    <a:lstStyle/>
                    <a:p>
                      <a:pPr algn="ctr" fontAlgn="b"/>
                      <a:r>
                        <a:rPr lang="hu-HU" sz="1400" b="1" u="none" strike="noStrike" dirty="0">
                          <a:solidFill>
                            <a:schemeClr val="tx1"/>
                          </a:solidFill>
                          <a:effectLst/>
                        </a:rPr>
                        <a:t>?</a:t>
                      </a:r>
                      <a:endParaRPr lang="hu-HU" sz="1400" b="1" i="0" u="none" strike="noStrike" dirty="0">
                        <a:solidFill>
                          <a:schemeClr val="tx1"/>
                        </a:solidFill>
                        <a:effectLst/>
                        <a:latin typeface="Calibri"/>
                      </a:endParaRPr>
                    </a:p>
                  </a:txBody>
                  <a:tcPr marL="0" marR="0" marT="0" marB="0" anchor="b"/>
                </a:tc>
              </a:tr>
            </a:tbl>
          </a:graphicData>
        </a:graphic>
      </p:graphicFrame>
      <p:sp>
        <p:nvSpPr>
          <p:cNvPr id="8" name="Szövegdoboz 7"/>
          <p:cNvSpPr txBox="1"/>
          <p:nvPr/>
        </p:nvSpPr>
        <p:spPr>
          <a:xfrm>
            <a:off x="4572001" y="1412776"/>
            <a:ext cx="4536503" cy="3139321"/>
          </a:xfrm>
          <a:prstGeom prst="rect">
            <a:avLst/>
          </a:prstGeom>
          <a:noFill/>
        </p:spPr>
        <p:txBody>
          <a:bodyPr wrap="square" rtlCol="0">
            <a:spAutoFit/>
          </a:bodyPr>
          <a:lstStyle/>
          <a:p>
            <a:r>
              <a:rPr lang="hu-HU" b="1" dirty="0" smtClean="0"/>
              <a:t>Bizonytalanságok és nehézségek</a:t>
            </a:r>
          </a:p>
          <a:p>
            <a:endParaRPr lang="hu-HU" dirty="0"/>
          </a:p>
          <a:p>
            <a:pPr marL="285750" indent="-285750">
              <a:buFont typeface="Arial" panose="020B0604020202020204" pitchFamily="34" charset="0"/>
              <a:buChar char="•"/>
            </a:pPr>
            <a:r>
              <a:rPr lang="hu-HU" dirty="0" smtClean="0"/>
              <a:t>Vízminőségi laboreredmények, becslések és számítási módszerek megbízhatósága, adathiány, heterogenitás</a:t>
            </a:r>
          </a:p>
          <a:p>
            <a:pPr marL="285750" indent="-285750">
              <a:buFont typeface="Arial" panose="020B0604020202020204" pitchFamily="34" charset="0"/>
              <a:buChar char="•"/>
            </a:pPr>
            <a:r>
              <a:rPr lang="hu-HU" dirty="0" smtClean="0"/>
              <a:t>Ismeretlen kibocsátott szennyezőanyag mennyiségek (kommunális tisztítók, városi burkolt felületek)</a:t>
            </a:r>
          </a:p>
          <a:p>
            <a:pPr marL="285750" indent="-285750">
              <a:buFont typeface="Arial" panose="020B0604020202020204" pitchFamily="34" charset="0"/>
              <a:buChar char="•"/>
            </a:pPr>
            <a:r>
              <a:rPr lang="hu-HU" dirty="0" smtClean="0"/>
              <a:t>Emissziós és </a:t>
            </a:r>
            <a:r>
              <a:rPr lang="hu-HU" dirty="0" err="1" smtClean="0"/>
              <a:t>immissziós</a:t>
            </a:r>
            <a:r>
              <a:rPr lang="hu-HU" dirty="0" smtClean="0"/>
              <a:t> szabályozás összehangolásának hiánya</a:t>
            </a:r>
          </a:p>
        </p:txBody>
      </p:sp>
      <p:sp>
        <p:nvSpPr>
          <p:cNvPr id="9" name="Szövegdoboz 8"/>
          <p:cNvSpPr txBox="1"/>
          <p:nvPr/>
        </p:nvSpPr>
        <p:spPr>
          <a:xfrm>
            <a:off x="179513" y="4725144"/>
            <a:ext cx="7560839" cy="1754326"/>
          </a:xfrm>
          <a:prstGeom prst="rect">
            <a:avLst/>
          </a:prstGeom>
          <a:noFill/>
        </p:spPr>
        <p:txBody>
          <a:bodyPr wrap="square" rtlCol="0">
            <a:spAutoFit/>
          </a:bodyPr>
          <a:lstStyle/>
          <a:p>
            <a:r>
              <a:rPr lang="hu-HU" b="1" dirty="0" smtClean="0"/>
              <a:t>Megoldási lehetőségek:</a:t>
            </a:r>
          </a:p>
          <a:p>
            <a:pPr marL="285750" indent="-285750">
              <a:buFont typeface="Arial" panose="020B0604020202020204" pitchFamily="34" charset="0"/>
              <a:buChar char="•"/>
            </a:pPr>
            <a:r>
              <a:rPr lang="hu-HU" dirty="0" smtClean="0"/>
              <a:t>Kiegészítő monitoring, emissziós monitoring javítása</a:t>
            </a:r>
          </a:p>
          <a:p>
            <a:pPr marL="285750" indent="-285750">
              <a:buFont typeface="Arial" panose="020B0604020202020204" pitchFamily="34" charset="0"/>
              <a:buChar char="•"/>
            </a:pPr>
            <a:r>
              <a:rPr lang="hu-HU" dirty="0" smtClean="0"/>
              <a:t>Transzport útvonal szerinti pilot projektek</a:t>
            </a:r>
          </a:p>
          <a:p>
            <a:pPr marL="285750" indent="-285750">
              <a:buFont typeface="Arial" panose="020B0604020202020204" pitchFamily="34" charset="0"/>
              <a:buChar char="•"/>
            </a:pPr>
            <a:r>
              <a:rPr lang="hu-HU" dirty="0" smtClean="0"/>
              <a:t>Szabályozási feladatok</a:t>
            </a:r>
          </a:p>
          <a:p>
            <a:pPr marL="285750" indent="-285750">
              <a:buFont typeface="Arial" panose="020B0604020202020204" pitchFamily="34" charset="0"/>
              <a:buChar char="•"/>
            </a:pPr>
            <a:r>
              <a:rPr lang="hu-HU" dirty="0" smtClean="0"/>
              <a:t>Szemléletformálás, oktatás</a:t>
            </a:r>
          </a:p>
          <a:p>
            <a:pPr marL="285750" indent="-285750">
              <a:buFont typeface="Arial" panose="020B0604020202020204" pitchFamily="34" charset="0"/>
              <a:buChar char="•"/>
            </a:pPr>
            <a:r>
              <a:rPr lang="hu-HU" dirty="0" smtClean="0"/>
              <a:t>Nagyobb politikai, gazdasági, társadalmi hangsúly</a:t>
            </a:r>
          </a:p>
        </p:txBody>
      </p:sp>
    </p:spTree>
    <p:extLst>
      <p:ext uri="{BB962C8B-B14F-4D97-AF65-F5344CB8AC3E}">
        <p14:creationId xmlns:p14="http://schemas.microsoft.com/office/powerpoint/2010/main" val="483669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2771800" y="1412776"/>
            <a:ext cx="4419600" cy="1440160"/>
          </a:xfrm>
        </p:spPr>
        <p:txBody>
          <a:bodyPr/>
          <a:lstStyle/>
          <a:p>
            <a:r>
              <a:rPr lang="hu-HU" dirty="0" smtClean="0"/>
              <a:t>KÖSZÖNÖM </a:t>
            </a:r>
            <a:br>
              <a:rPr lang="hu-HU" dirty="0" smtClean="0"/>
            </a:br>
            <a:r>
              <a:rPr lang="hu-HU" dirty="0" smtClean="0"/>
              <a:t>A FIGYELMET!</a:t>
            </a:r>
            <a:endParaRPr lang="hu-HU" dirty="0"/>
          </a:p>
        </p:txBody>
      </p:sp>
      <p:pic>
        <p:nvPicPr>
          <p:cNvPr id="3"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1160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43808" y="5270361"/>
            <a:ext cx="648072" cy="60879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0" descr="ovfLogo"/>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619672" y="5229200"/>
            <a:ext cx="652463"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528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txBox="1">
            <a:spLocks/>
          </p:cNvSpPr>
          <p:nvPr/>
        </p:nvSpPr>
        <p:spPr>
          <a:xfrm>
            <a:off x="35497" y="44624"/>
            <a:ext cx="8928992" cy="1008112"/>
          </a:xfrm>
          <a:prstGeom prst="rect">
            <a:avLst/>
          </a:prstGeom>
        </p:spPr>
        <p:txBody>
          <a:bodyPr vert="horz" lIns="90000" tIns="0" rIns="91440" bIns="0" rtlCol="0" anchor="t">
            <a:normAutofit/>
          </a:bodyPr>
          <a:lstStyle>
            <a:lvl1pPr algn="l" defTabSz="914400" rtl="0" eaLnBrk="1" latinLnBrk="0" hangingPunct="1">
              <a:spcBef>
                <a:spcPct val="0"/>
              </a:spcBef>
              <a:buNone/>
              <a:defRPr sz="4400" b="1" kern="1200" cap="all" baseline="0">
                <a:solidFill>
                  <a:schemeClr val="bg1"/>
                </a:solidFill>
                <a:latin typeface="Arial"/>
                <a:ea typeface="+mj-ea"/>
                <a:cs typeface="Arial"/>
              </a:defRPr>
            </a:lvl1pPr>
          </a:lstStyle>
          <a:p>
            <a:r>
              <a:rPr lang="hu-HU" sz="2400" dirty="0" smtClean="0"/>
              <a:t/>
            </a:r>
            <a:br>
              <a:rPr lang="hu-HU" sz="2400" dirty="0" smtClean="0"/>
            </a:br>
            <a:endParaRPr lang="hu-HU" sz="2400" dirty="0"/>
          </a:p>
        </p:txBody>
      </p:sp>
      <p:pic>
        <p:nvPicPr>
          <p:cNvPr id="6" name="Kép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498" y="3309685"/>
            <a:ext cx="3172526" cy="2160240"/>
          </a:xfrm>
          <a:prstGeom prst="rect">
            <a:avLst/>
          </a:prstGeom>
        </p:spPr>
      </p:pic>
      <p:pic>
        <p:nvPicPr>
          <p:cNvPr id="7" name="Kép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43815" y="1271319"/>
            <a:ext cx="3420674" cy="1949748"/>
          </a:xfrm>
          <a:prstGeom prst="rect">
            <a:avLst/>
          </a:prstGeom>
        </p:spPr>
      </p:pic>
      <p:pic>
        <p:nvPicPr>
          <p:cNvPr id="8" name="Kép 7"/>
          <p:cNvPicPr>
            <a:picLocks noChangeAspect="1"/>
          </p:cNvPicPr>
          <p:nvPr/>
        </p:nvPicPr>
        <p:blipFill rotWithShape="1">
          <a:blip r:embed="rId5" cstate="screen">
            <a:extLst>
              <a:ext uri="{28A0092B-C50C-407E-A947-70E740481C1C}">
                <a14:useLocalDpi xmlns:a14="http://schemas.microsoft.com/office/drawing/2010/main"/>
              </a:ext>
            </a:extLst>
          </a:blip>
          <a:srcRect b="19606"/>
          <a:stretch/>
        </p:blipFill>
        <p:spPr>
          <a:xfrm>
            <a:off x="5566160" y="3315029"/>
            <a:ext cx="3420674" cy="1722689"/>
          </a:xfrm>
          <a:prstGeom prst="rect">
            <a:avLst/>
          </a:prstGeom>
        </p:spPr>
      </p:pic>
      <p:pic>
        <p:nvPicPr>
          <p:cNvPr id="9" name="Kép 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7258" y="1268760"/>
            <a:ext cx="3193766" cy="1942900"/>
          </a:xfrm>
          <a:prstGeom prst="rect">
            <a:avLst/>
          </a:prstGeom>
        </p:spPr>
      </p:pic>
      <p:pic>
        <p:nvPicPr>
          <p:cNvPr id="10" name="Kép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54396" y="5085184"/>
            <a:ext cx="2127276" cy="1599038"/>
          </a:xfrm>
          <a:prstGeom prst="rect">
            <a:avLst/>
          </a:prstGeom>
        </p:spPr>
      </p:pic>
      <p:pic>
        <p:nvPicPr>
          <p:cNvPr id="12" name="Kép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354397" y="1412776"/>
            <a:ext cx="2127276" cy="2022872"/>
          </a:xfrm>
          <a:prstGeom prst="rect">
            <a:avLst/>
          </a:prstGeom>
        </p:spPr>
      </p:pic>
      <p:pic>
        <p:nvPicPr>
          <p:cNvPr id="13" name="Kép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354397" y="3522994"/>
            <a:ext cx="2127275" cy="1487785"/>
          </a:xfrm>
          <a:prstGeom prst="rect">
            <a:avLst/>
          </a:prstGeom>
        </p:spPr>
      </p:pic>
      <p:pic>
        <p:nvPicPr>
          <p:cNvPr id="14" name="Kép 13"/>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8497" y="5558304"/>
            <a:ext cx="3172527" cy="1125918"/>
          </a:xfrm>
          <a:prstGeom prst="rect">
            <a:avLst/>
          </a:prstGeom>
        </p:spPr>
      </p:pic>
      <p:pic>
        <p:nvPicPr>
          <p:cNvPr id="15" name="Kép 14"/>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570589" y="5085184"/>
            <a:ext cx="3416245" cy="1599038"/>
          </a:xfrm>
          <a:prstGeom prst="rect">
            <a:avLst/>
          </a:prstGeom>
        </p:spPr>
      </p:pic>
      <p:sp>
        <p:nvSpPr>
          <p:cNvPr id="16" name="Cím 3"/>
          <p:cNvSpPr>
            <a:spLocks noGrp="1"/>
          </p:cNvSpPr>
          <p:nvPr>
            <p:ph type="title"/>
          </p:nvPr>
        </p:nvSpPr>
        <p:spPr>
          <a:xfrm>
            <a:off x="187897" y="197024"/>
            <a:ext cx="8928992" cy="1008112"/>
          </a:xfrm>
        </p:spPr>
        <p:txBody>
          <a:bodyPr lIns="90000" tIns="0" bIns="0">
            <a:normAutofit/>
          </a:bodyPr>
          <a:lstStyle/>
          <a:p>
            <a:r>
              <a:rPr lang="hu-HU" sz="2400" dirty="0" smtClean="0"/>
              <a:t>Társadalmi, Gazdasági, környezeti kihívások</a:t>
            </a:r>
            <a:br>
              <a:rPr lang="hu-HU" sz="2400" dirty="0" smtClean="0"/>
            </a:br>
            <a:endParaRPr lang="hu-HU" sz="2400" dirty="0"/>
          </a:p>
        </p:txBody>
      </p:sp>
    </p:spTree>
    <p:extLst>
      <p:ext uri="{BB962C8B-B14F-4D97-AF65-F5344CB8AC3E}">
        <p14:creationId xmlns:p14="http://schemas.microsoft.com/office/powerpoint/2010/main" val="3467975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35497" y="44624"/>
            <a:ext cx="8928992" cy="1008112"/>
          </a:xfrm>
        </p:spPr>
        <p:txBody>
          <a:bodyPr lIns="90000" tIns="0" bIns="0">
            <a:normAutofit/>
          </a:bodyPr>
          <a:lstStyle/>
          <a:p>
            <a:r>
              <a:rPr lang="hu-HU" dirty="0" smtClean="0"/>
              <a:t>szennyező források</a:t>
            </a:r>
            <a:br>
              <a:rPr lang="hu-HU" dirty="0" smtClean="0"/>
            </a:br>
            <a:endParaRPr lang="hu-HU" dirty="0"/>
          </a:p>
        </p:txBody>
      </p:sp>
      <p:pic>
        <p:nvPicPr>
          <p:cNvPr id="9" name="Kép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3528" y="3284984"/>
            <a:ext cx="4277605" cy="3240359"/>
          </a:xfrm>
          <a:prstGeom prst="rect">
            <a:avLst/>
          </a:prstGeom>
        </p:spPr>
      </p:pic>
      <p:sp>
        <p:nvSpPr>
          <p:cNvPr id="3" name="Szöveg helye 2"/>
          <p:cNvSpPr>
            <a:spLocks noGrp="1"/>
          </p:cNvSpPr>
          <p:nvPr>
            <p:ph type="body" sz="half" idx="2"/>
          </p:nvPr>
        </p:nvSpPr>
        <p:spPr>
          <a:xfrm>
            <a:off x="3083706" y="1340768"/>
            <a:ext cx="6048671" cy="4691063"/>
          </a:xfrm>
        </p:spPr>
        <p:txBody>
          <a:bodyPr>
            <a:normAutofit/>
          </a:bodyPr>
          <a:lstStyle/>
          <a:p>
            <a:pPr marL="742950" lvl="1" indent="-285750">
              <a:buFont typeface="Arial" panose="020B0604020202020204" pitchFamily="34" charset="0"/>
              <a:buChar char="•"/>
            </a:pPr>
            <a:r>
              <a:rPr lang="hu-HU" sz="1600" b="1" dirty="0" smtClean="0"/>
              <a:t>Historikus (felhagyott bányák, szennyezett területek)</a:t>
            </a:r>
          </a:p>
          <a:p>
            <a:pPr marL="742950" lvl="1" indent="-285750">
              <a:buFont typeface="Arial" panose="020B0604020202020204" pitchFamily="34" charset="0"/>
              <a:buChar char="•"/>
            </a:pPr>
            <a:r>
              <a:rPr lang="hu-HU" sz="1600" b="1" dirty="0" smtClean="0"/>
              <a:t>P</a:t>
            </a:r>
            <a:r>
              <a:rPr lang="hu-HU" sz="1600" b="1" dirty="0" smtClean="0"/>
              <a:t>otenciális és tényleges </a:t>
            </a:r>
            <a:r>
              <a:rPr lang="hu-HU" sz="1600" b="1" dirty="0" smtClean="0"/>
              <a:t>(jelentős ipari kibocsátók)</a:t>
            </a:r>
          </a:p>
          <a:p>
            <a:pPr marL="742950" lvl="1" indent="-285750">
              <a:buFont typeface="Arial" panose="020B0604020202020204" pitchFamily="34" charset="0"/>
              <a:buChar char="•"/>
            </a:pPr>
            <a:endParaRPr lang="hu-HU" sz="1600" b="1" dirty="0"/>
          </a:p>
          <a:p>
            <a:pPr marL="742950" lvl="1" indent="-285750">
              <a:buFont typeface="Arial" panose="020B0604020202020204" pitchFamily="34" charset="0"/>
              <a:buChar char="•"/>
            </a:pPr>
            <a:r>
              <a:rPr lang="hu-HU" sz="1600" b="1" dirty="0" smtClean="0"/>
              <a:t>Pontszerű terhelés</a:t>
            </a:r>
          </a:p>
          <a:p>
            <a:pPr marL="742950" lvl="1" indent="-285750">
              <a:buFont typeface="Arial" panose="020B0604020202020204" pitchFamily="34" charset="0"/>
              <a:buChar char="•"/>
            </a:pPr>
            <a:r>
              <a:rPr lang="hu-HU" sz="1600" b="1" dirty="0" smtClean="0"/>
              <a:t>Diffúz terhelés</a:t>
            </a:r>
            <a:endParaRPr lang="hu-HU" sz="1600" b="1" dirty="0"/>
          </a:p>
        </p:txBody>
      </p:sp>
      <p:pic>
        <p:nvPicPr>
          <p:cNvPr id="6" name="Kép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504" y="1612134"/>
            <a:ext cx="3356146" cy="1108545"/>
          </a:xfrm>
          <a:prstGeom prst="rect">
            <a:avLst/>
          </a:prstGeom>
        </p:spPr>
      </p:pic>
    </p:spTree>
    <p:extLst>
      <p:ext uri="{BB962C8B-B14F-4D97-AF65-F5344CB8AC3E}">
        <p14:creationId xmlns:p14="http://schemas.microsoft.com/office/powerpoint/2010/main" val="397599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185778"/>
            <a:ext cx="7848872" cy="5554371"/>
          </a:xfrm>
          <a:prstGeom prst="rect">
            <a:avLst/>
          </a:prstGeom>
        </p:spPr>
      </p:pic>
      <p:sp>
        <p:nvSpPr>
          <p:cNvPr id="4" name="Cím 3"/>
          <p:cNvSpPr>
            <a:spLocks noGrp="1"/>
          </p:cNvSpPr>
          <p:nvPr>
            <p:ph type="title"/>
          </p:nvPr>
        </p:nvSpPr>
        <p:spPr>
          <a:xfrm>
            <a:off x="447989" y="44624"/>
            <a:ext cx="7868427" cy="864096"/>
          </a:xfrm>
        </p:spPr>
        <p:txBody>
          <a:bodyPr>
            <a:normAutofit fontScale="90000"/>
          </a:bodyPr>
          <a:lstStyle/>
          <a:p>
            <a:r>
              <a:rPr lang="hu-HU" dirty="0" smtClean="0"/>
              <a:t>HISTORIKUS szennyező források – </a:t>
            </a:r>
            <a:br>
              <a:rPr lang="hu-HU" dirty="0" smtClean="0"/>
            </a:br>
            <a:r>
              <a:rPr lang="hu-HU" dirty="0"/>
              <a:t>Országos Környezeti Kármentesítési Program</a:t>
            </a:r>
          </a:p>
        </p:txBody>
      </p:sp>
      <p:sp>
        <p:nvSpPr>
          <p:cNvPr id="2" name="Szövegdoboz 1"/>
          <p:cNvSpPr txBox="1"/>
          <p:nvPr/>
        </p:nvSpPr>
        <p:spPr>
          <a:xfrm>
            <a:off x="81798" y="1118021"/>
            <a:ext cx="8712968" cy="307777"/>
          </a:xfrm>
          <a:prstGeom prst="rect">
            <a:avLst/>
          </a:prstGeom>
          <a:noFill/>
        </p:spPr>
        <p:txBody>
          <a:bodyPr wrap="square" rtlCol="0">
            <a:spAutoFit/>
          </a:bodyPr>
          <a:lstStyle/>
          <a:p>
            <a:r>
              <a:rPr lang="hu-HU" sz="1400" b="1" dirty="0"/>
              <a:t>219/2004 (VII.21.) Korm. rendelet, </a:t>
            </a:r>
            <a:r>
              <a:rPr lang="hu-HU" sz="1400" b="1" dirty="0" smtClean="0"/>
              <a:t> </a:t>
            </a:r>
            <a:r>
              <a:rPr lang="hu-HU" sz="1400" b="1" dirty="0"/>
              <a:t>6/2009 (IV. 14.) </a:t>
            </a:r>
            <a:r>
              <a:rPr lang="hu-HU" sz="1400" b="1" dirty="0" err="1"/>
              <a:t>KvVM-EüM-FVM</a:t>
            </a:r>
            <a:r>
              <a:rPr lang="hu-HU" sz="1400" b="1" dirty="0"/>
              <a:t> együttes rendelet </a:t>
            </a:r>
          </a:p>
        </p:txBody>
      </p:sp>
      <p:pic>
        <p:nvPicPr>
          <p:cNvPr id="5" name="Kép 4"/>
          <p:cNvPicPr/>
          <p:nvPr/>
        </p:nvPicPr>
        <p:blipFill>
          <a:blip r:embed="rId4">
            <a:extLst>
              <a:ext uri="{28A0092B-C50C-407E-A947-70E740481C1C}">
                <a14:useLocalDpi xmlns:a14="http://schemas.microsoft.com/office/drawing/2010/main"/>
              </a:ext>
            </a:extLst>
          </a:blip>
          <a:srcRect/>
          <a:stretch>
            <a:fillRect/>
          </a:stretch>
        </p:blipFill>
        <p:spPr bwMode="auto">
          <a:xfrm rot="5400000">
            <a:off x="-4564" y="1276473"/>
            <a:ext cx="5589240" cy="5580112"/>
          </a:xfrm>
          <a:prstGeom prst="rect">
            <a:avLst/>
          </a:prstGeom>
          <a:noFill/>
        </p:spPr>
      </p:pic>
      <p:sp>
        <p:nvSpPr>
          <p:cNvPr id="3" name="Szövegdoboz 2"/>
          <p:cNvSpPr txBox="1"/>
          <p:nvPr/>
        </p:nvSpPr>
        <p:spPr>
          <a:xfrm>
            <a:off x="5704379" y="1284543"/>
            <a:ext cx="3312368" cy="4524315"/>
          </a:xfrm>
          <a:prstGeom prst="rect">
            <a:avLst/>
          </a:prstGeom>
          <a:solidFill>
            <a:schemeClr val="accent1"/>
          </a:solidFill>
        </p:spPr>
        <p:txBody>
          <a:bodyPr wrap="square" rtlCol="0">
            <a:spAutoFit/>
          </a:bodyPr>
          <a:lstStyle/>
          <a:p>
            <a:pPr marL="285750" indent="-285750">
              <a:buFontTx/>
              <a:buChar char="-"/>
            </a:pPr>
            <a:r>
              <a:rPr lang="hu-HU" b="1" dirty="0" smtClean="0">
                <a:solidFill>
                  <a:schemeClr val="bg1"/>
                </a:solidFill>
              </a:rPr>
              <a:t>2819 </a:t>
            </a:r>
            <a:r>
              <a:rPr lang="hu-HU" b="1" dirty="0">
                <a:solidFill>
                  <a:schemeClr val="bg1"/>
                </a:solidFill>
              </a:rPr>
              <a:t>db (D) kármentesítési célállapot </a:t>
            </a:r>
            <a:r>
              <a:rPr lang="hu-HU" b="1" dirty="0" smtClean="0">
                <a:solidFill>
                  <a:schemeClr val="bg1"/>
                </a:solidFill>
              </a:rPr>
              <a:t>határérték</a:t>
            </a:r>
          </a:p>
          <a:p>
            <a:pPr marL="285750" indent="-285750">
              <a:buFontTx/>
              <a:buChar char="-"/>
            </a:pPr>
            <a:endParaRPr lang="hu-HU" b="1" dirty="0" smtClean="0">
              <a:solidFill>
                <a:schemeClr val="bg1"/>
              </a:solidFill>
            </a:endParaRPr>
          </a:p>
          <a:p>
            <a:pPr marL="285750" indent="-285750">
              <a:buFontTx/>
              <a:buChar char="-"/>
            </a:pPr>
            <a:r>
              <a:rPr lang="hu-HU" dirty="0" smtClean="0">
                <a:solidFill>
                  <a:schemeClr val="bg1"/>
                </a:solidFill>
              </a:rPr>
              <a:t>Anyagcsoportonként:</a:t>
            </a:r>
          </a:p>
          <a:p>
            <a:pPr marL="342900" indent="-342900">
              <a:buAutoNum type="arabicPeriod"/>
            </a:pPr>
            <a:r>
              <a:rPr lang="hu-HU" dirty="0" smtClean="0">
                <a:solidFill>
                  <a:schemeClr val="bg1"/>
                </a:solidFill>
              </a:rPr>
              <a:t>BTEX - 947 db</a:t>
            </a:r>
          </a:p>
          <a:p>
            <a:pPr marL="342900" indent="-342900">
              <a:buAutoNum type="arabicPeriod"/>
            </a:pPr>
            <a:r>
              <a:rPr lang="hu-HU" dirty="0" smtClean="0">
                <a:solidFill>
                  <a:schemeClr val="bg1"/>
                </a:solidFill>
              </a:rPr>
              <a:t>PAH - 432 db </a:t>
            </a:r>
          </a:p>
          <a:p>
            <a:pPr marL="342900" indent="-342900">
              <a:buAutoNum type="arabicPeriod"/>
            </a:pPr>
            <a:r>
              <a:rPr lang="hu-HU" dirty="0" smtClean="0">
                <a:solidFill>
                  <a:schemeClr val="bg1"/>
                </a:solidFill>
              </a:rPr>
              <a:t>TPH - 373 db</a:t>
            </a:r>
          </a:p>
          <a:p>
            <a:pPr marL="342900" indent="-342900">
              <a:buAutoNum type="arabicPeriod"/>
            </a:pPr>
            <a:r>
              <a:rPr lang="hu-HU" dirty="0" smtClean="0">
                <a:solidFill>
                  <a:schemeClr val="bg1"/>
                </a:solidFill>
              </a:rPr>
              <a:t>fémek és félfémek - 319 db</a:t>
            </a:r>
          </a:p>
          <a:p>
            <a:endParaRPr lang="hu-HU" dirty="0">
              <a:solidFill>
                <a:schemeClr val="bg1"/>
              </a:solidFill>
            </a:endParaRPr>
          </a:p>
          <a:p>
            <a:r>
              <a:rPr lang="hu-HU" dirty="0" smtClean="0">
                <a:solidFill>
                  <a:schemeClr val="bg1"/>
                </a:solidFill>
              </a:rPr>
              <a:t>Szennyezési csóva állapota</a:t>
            </a:r>
          </a:p>
          <a:p>
            <a:pPr marL="285750" indent="-285750">
              <a:buFontTx/>
              <a:buChar char="-"/>
            </a:pPr>
            <a:r>
              <a:rPr lang="hu-HU" b="1" dirty="0" smtClean="0">
                <a:solidFill>
                  <a:schemeClr val="accent2">
                    <a:lumMod val="75000"/>
                  </a:schemeClr>
                </a:solidFill>
              </a:rPr>
              <a:t>59 % nincs adat</a:t>
            </a:r>
          </a:p>
          <a:p>
            <a:pPr marL="285750" indent="-285750">
              <a:buFontTx/>
              <a:buChar char="-"/>
            </a:pPr>
            <a:r>
              <a:rPr lang="hu-HU" dirty="0" smtClean="0">
                <a:solidFill>
                  <a:schemeClr val="bg1"/>
                </a:solidFill>
              </a:rPr>
              <a:t>30 % egyensúlyi állapot</a:t>
            </a:r>
          </a:p>
          <a:p>
            <a:pPr marL="285750" indent="-285750">
              <a:buFontTx/>
              <a:buChar char="-"/>
            </a:pPr>
            <a:r>
              <a:rPr lang="hu-HU" dirty="0" smtClean="0">
                <a:solidFill>
                  <a:schemeClr val="bg1"/>
                </a:solidFill>
              </a:rPr>
              <a:t>10 % növekedés</a:t>
            </a:r>
          </a:p>
          <a:p>
            <a:pPr marL="285750" indent="-285750">
              <a:buFontTx/>
              <a:buChar char="-"/>
            </a:pPr>
            <a:r>
              <a:rPr lang="hu-HU" dirty="0" smtClean="0">
                <a:solidFill>
                  <a:schemeClr val="bg1"/>
                </a:solidFill>
              </a:rPr>
              <a:t>1% csökkenés</a:t>
            </a:r>
          </a:p>
          <a:p>
            <a:pPr marL="285750" indent="-285750">
              <a:buFontTx/>
              <a:buChar char="-"/>
            </a:pPr>
            <a:endParaRPr lang="hu-HU" dirty="0">
              <a:solidFill>
                <a:schemeClr val="bg1"/>
              </a:solidFill>
            </a:endParaRPr>
          </a:p>
        </p:txBody>
      </p:sp>
    </p:spTree>
    <p:extLst>
      <p:ext uri="{BB962C8B-B14F-4D97-AF65-F5344CB8AC3E}">
        <p14:creationId xmlns:p14="http://schemas.microsoft.com/office/powerpoint/2010/main" val="422926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07505" y="44624"/>
            <a:ext cx="9010420" cy="864096"/>
          </a:xfrm>
        </p:spPr>
        <p:txBody>
          <a:bodyPr>
            <a:normAutofit/>
          </a:bodyPr>
          <a:lstStyle/>
          <a:p>
            <a:r>
              <a:rPr lang="hu-HU" dirty="0" smtClean="0"/>
              <a:t>Potenciális és tényleges szennyező források – SEVESO üzemek</a:t>
            </a:r>
            <a:endParaRPr lang="hu-HU" dirty="0"/>
          </a:p>
        </p:txBody>
      </p:sp>
      <p:graphicFrame>
        <p:nvGraphicFramePr>
          <p:cNvPr id="6" name="Tartalom helye 5"/>
          <p:cNvGraphicFramePr>
            <a:graphicFrameLocks noGrp="1"/>
          </p:cNvGraphicFramePr>
          <p:nvPr>
            <p:ph idx="1"/>
            <p:extLst>
              <p:ext uri="{D42A27DB-BD31-4B8C-83A1-F6EECF244321}">
                <p14:modId xmlns:p14="http://schemas.microsoft.com/office/powerpoint/2010/main" val="2401819068"/>
              </p:ext>
            </p:extLst>
          </p:nvPr>
        </p:nvGraphicFramePr>
        <p:xfrm>
          <a:off x="97989" y="1363375"/>
          <a:ext cx="3672409" cy="4522014"/>
        </p:xfrm>
        <a:graphic>
          <a:graphicData uri="http://schemas.openxmlformats.org/drawingml/2006/table">
            <a:tbl>
              <a:tblPr/>
              <a:tblGrid>
                <a:gridCol w="1599274"/>
                <a:gridCol w="368558"/>
                <a:gridCol w="421208"/>
                <a:gridCol w="421208"/>
                <a:gridCol w="539420"/>
                <a:gridCol w="322741"/>
              </a:tblGrid>
              <a:tr h="348232">
                <a:tc>
                  <a:txBody>
                    <a:bodyPr/>
                    <a:lstStyle/>
                    <a:p>
                      <a:pPr algn="ctr" fontAlgn="b"/>
                      <a:r>
                        <a:rPr lang="hu-HU" sz="1050" b="1" i="0" u="none" strike="noStrike" dirty="0" smtClean="0">
                          <a:solidFill>
                            <a:schemeClr val="bg1"/>
                          </a:solidFill>
                          <a:effectLst/>
                          <a:latin typeface="+mn-lt"/>
                        </a:rPr>
                        <a:t>Tevékenységi kör</a:t>
                      </a:r>
                      <a:endParaRPr lang="hu-HU" sz="1050" b="1" i="0" u="none" strike="noStrike" dirty="0">
                        <a:solidFill>
                          <a:schemeClr val="bg1"/>
                        </a:solidFill>
                        <a:effectLst/>
                        <a:latin typeface="+mn-lt"/>
                      </a:endParaRPr>
                    </a:p>
                  </a:txBody>
                  <a:tcPr marL="9172" marR="9172" marT="9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9B"/>
                    </a:solidFill>
                  </a:tcPr>
                </a:tc>
                <a:tc>
                  <a:txBody>
                    <a:bodyPr/>
                    <a:lstStyle/>
                    <a:p>
                      <a:pPr algn="ctr" fontAlgn="ctr"/>
                      <a:r>
                        <a:rPr lang="hu-HU" sz="1050" b="1" i="0" u="none" strike="noStrike" dirty="0">
                          <a:solidFill>
                            <a:schemeClr val="bg1"/>
                          </a:solidFill>
                          <a:effectLst/>
                          <a:latin typeface="+mn-lt"/>
                        </a:rPr>
                        <a:t>Duna</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9B"/>
                    </a:solidFill>
                  </a:tcPr>
                </a:tc>
                <a:tc>
                  <a:txBody>
                    <a:bodyPr/>
                    <a:lstStyle/>
                    <a:p>
                      <a:pPr algn="ctr" fontAlgn="ctr"/>
                      <a:r>
                        <a:rPr lang="hu-HU" sz="1050" b="1" i="0" u="none" strike="noStrike" dirty="0">
                          <a:solidFill>
                            <a:schemeClr val="bg1"/>
                          </a:solidFill>
                          <a:effectLst/>
                          <a:latin typeface="+mn-lt"/>
                        </a:rPr>
                        <a:t>Tisza</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9B"/>
                    </a:solidFill>
                  </a:tcPr>
                </a:tc>
                <a:tc>
                  <a:txBody>
                    <a:bodyPr/>
                    <a:lstStyle/>
                    <a:p>
                      <a:pPr algn="ctr" fontAlgn="ctr"/>
                      <a:r>
                        <a:rPr lang="hu-HU" sz="1050" b="1" i="0" u="none" strike="noStrike" dirty="0">
                          <a:solidFill>
                            <a:schemeClr val="bg1"/>
                          </a:solidFill>
                          <a:effectLst/>
                          <a:latin typeface="+mn-lt"/>
                        </a:rPr>
                        <a:t>Dráva</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9B"/>
                    </a:solidFill>
                  </a:tcPr>
                </a:tc>
                <a:tc>
                  <a:txBody>
                    <a:bodyPr/>
                    <a:lstStyle/>
                    <a:p>
                      <a:pPr algn="ctr" fontAlgn="ctr"/>
                      <a:r>
                        <a:rPr lang="hu-HU" sz="1050" b="1" i="0" u="none" strike="noStrike" dirty="0">
                          <a:solidFill>
                            <a:schemeClr val="bg1"/>
                          </a:solidFill>
                          <a:effectLst/>
                          <a:latin typeface="+mn-lt"/>
                        </a:rPr>
                        <a:t>Balaton</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9B"/>
                    </a:solidFill>
                  </a:tcPr>
                </a:tc>
                <a:tc>
                  <a:txBody>
                    <a:bodyPr/>
                    <a:lstStyle/>
                    <a:p>
                      <a:pPr algn="ctr" fontAlgn="ctr"/>
                      <a:r>
                        <a:rPr lang="hu-HU" sz="1050" b="1" i="0" u="none" strike="noStrike" dirty="0" smtClean="0">
                          <a:solidFill>
                            <a:schemeClr val="bg1"/>
                          </a:solidFill>
                          <a:effectLst/>
                          <a:latin typeface="+mn-lt"/>
                        </a:rPr>
                        <a:t>∑</a:t>
                      </a:r>
                      <a:endParaRPr lang="hu-HU" sz="1050" b="1" i="0" u="none" strike="noStrike" dirty="0">
                        <a:solidFill>
                          <a:schemeClr val="bg1"/>
                        </a:solidFill>
                        <a:effectLst/>
                        <a:latin typeface="+mn-lt"/>
                      </a:endParaRP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9B"/>
                    </a:solidFill>
                  </a:tcPr>
                </a:tc>
              </a:tr>
              <a:tr h="181535">
                <a:tc>
                  <a:txBody>
                    <a:bodyPr/>
                    <a:lstStyle/>
                    <a:p>
                      <a:pPr algn="l" fontAlgn="b"/>
                      <a:r>
                        <a:rPr lang="hu-HU" sz="1050" b="0" i="0" u="none" strike="noStrike">
                          <a:solidFill>
                            <a:srgbClr val="000000"/>
                          </a:solidFill>
                          <a:effectLst/>
                          <a:latin typeface="+mn-lt"/>
                        </a:rPr>
                        <a:t>Gázipar</a:t>
                      </a:r>
                    </a:p>
                  </a:txBody>
                  <a:tcPr marL="9172" marR="9172" marT="9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dirty="0">
                          <a:solidFill>
                            <a:srgbClr val="000000"/>
                          </a:solidFill>
                          <a:effectLst/>
                          <a:latin typeface="+mn-lt"/>
                        </a:rPr>
                        <a:t>12</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dirty="0">
                          <a:solidFill>
                            <a:srgbClr val="000000"/>
                          </a:solidFill>
                          <a:effectLst/>
                          <a:latin typeface="+mn-lt"/>
                        </a:rPr>
                        <a:t>29</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4</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dirty="0">
                          <a:solidFill>
                            <a:srgbClr val="000000"/>
                          </a:solidFill>
                          <a:effectLst/>
                          <a:latin typeface="+mn-lt"/>
                        </a:rPr>
                        <a:t>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1" i="0" u="none" strike="noStrike" dirty="0">
                          <a:solidFill>
                            <a:srgbClr val="000000"/>
                          </a:solidFill>
                          <a:effectLst/>
                          <a:latin typeface="+mn-lt"/>
                        </a:rPr>
                        <a:t>45</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1535">
                <a:tc>
                  <a:txBody>
                    <a:bodyPr/>
                    <a:lstStyle/>
                    <a:p>
                      <a:pPr algn="l" fontAlgn="b"/>
                      <a:r>
                        <a:rPr lang="hu-HU" sz="1050" b="0" i="0" u="none" strike="noStrike">
                          <a:solidFill>
                            <a:srgbClr val="000000"/>
                          </a:solidFill>
                          <a:effectLst/>
                          <a:latin typeface="+mn-lt"/>
                        </a:rPr>
                        <a:t>Műtrágya raktározás</a:t>
                      </a:r>
                    </a:p>
                  </a:txBody>
                  <a:tcPr marL="9172" marR="9172" marT="9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9</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dirty="0">
                          <a:solidFill>
                            <a:srgbClr val="000000"/>
                          </a:solidFill>
                          <a:effectLst/>
                          <a:latin typeface="+mn-lt"/>
                        </a:rPr>
                        <a:t>20</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dirty="0">
                          <a:solidFill>
                            <a:srgbClr val="000000"/>
                          </a:solidFill>
                          <a:effectLst/>
                          <a:latin typeface="+mn-lt"/>
                        </a:rPr>
                        <a:t>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1" i="0" u="none" strike="noStrike" dirty="0">
                          <a:solidFill>
                            <a:srgbClr val="000000"/>
                          </a:solidFill>
                          <a:effectLst/>
                          <a:latin typeface="+mn-lt"/>
                        </a:rPr>
                        <a:t>29</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1535">
                <a:tc>
                  <a:txBody>
                    <a:bodyPr/>
                    <a:lstStyle/>
                    <a:p>
                      <a:pPr algn="l" fontAlgn="b"/>
                      <a:r>
                        <a:rPr lang="hu-HU" sz="1050" b="0" i="0" u="none" strike="noStrike">
                          <a:solidFill>
                            <a:srgbClr val="000000"/>
                          </a:solidFill>
                          <a:effectLst/>
                          <a:latin typeface="+mn-lt"/>
                        </a:rPr>
                        <a:t>Általános vegyipar</a:t>
                      </a:r>
                    </a:p>
                  </a:txBody>
                  <a:tcPr marL="9172" marR="9172" marT="9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11</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14</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dirty="0">
                          <a:solidFill>
                            <a:srgbClr val="000000"/>
                          </a:solidFill>
                          <a:effectLst/>
                          <a:latin typeface="+mn-lt"/>
                        </a:rPr>
                        <a:t>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dirty="0">
                          <a:solidFill>
                            <a:srgbClr val="000000"/>
                          </a:solidFill>
                          <a:effectLst/>
                          <a:latin typeface="+mn-lt"/>
                        </a:rPr>
                        <a:t>1</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1" i="0" u="none" strike="noStrike" dirty="0">
                          <a:solidFill>
                            <a:srgbClr val="000000"/>
                          </a:solidFill>
                          <a:effectLst/>
                          <a:latin typeface="+mn-lt"/>
                        </a:rPr>
                        <a:t>26</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53230">
                <a:tc>
                  <a:txBody>
                    <a:bodyPr/>
                    <a:lstStyle/>
                    <a:p>
                      <a:pPr algn="l" fontAlgn="b"/>
                      <a:r>
                        <a:rPr lang="hu-HU" sz="1050" b="0" i="0" u="none" strike="noStrike">
                          <a:solidFill>
                            <a:srgbClr val="000000"/>
                          </a:solidFill>
                          <a:effectLst/>
                          <a:latin typeface="+mn-lt"/>
                        </a:rPr>
                        <a:t>Nővényvédőszer gyártás, raktározás</a:t>
                      </a:r>
                    </a:p>
                  </a:txBody>
                  <a:tcPr marL="9172" marR="9172" marT="9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15</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6</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2</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dirty="0">
                          <a:solidFill>
                            <a:srgbClr val="000000"/>
                          </a:solidFill>
                          <a:effectLst/>
                          <a:latin typeface="+mn-lt"/>
                        </a:rPr>
                        <a:t>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1" i="0" u="none" strike="noStrike" dirty="0">
                          <a:solidFill>
                            <a:srgbClr val="000000"/>
                          </a:solidFill>
                          <a:effectLst/>
                          <a:latin typeface="+mn-lt"/>
                        </a:rPr>
                        <a:t>23</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1535">
                <a:tc>
                  <a:txBody>
                    <a:bodyPr/>
                    <a:lstStyle/>
                    <a:p>
                      <a:pPr algn="l" fontAlgn="b"/>
                      <a:r>
                        <a:rPr lang="hu-HU" sz="1050" b="0" i="0" u="none" strike="noStrike">
                          <a:solidFill>
                            <a:srgbClr val="000000"/>
                          </a:solidFill>
                          <a:effectLst/>
                          <a:latin typeface="+mn-lt"/>
                        </a:rPr>
                        <a:t>Olajipar</a:t>
                      </a:r>
                    </a:p>
                  </a:txBody>
                  <a:tcPr marL="9172" marR="9172" marT="9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12</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9</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1</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1</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1" i="0" u="none" strike="noStrike" dirty="0">
                          <a:solidFill>
                            <a:srgbClr val="000000"/>
                          </a:solidFill>
                          <a:effectLst/>
                          <a:latin typeface="+mn-lt"/>
                        </a:rPr>
                        <a:t>23</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1535">
                <a:tc>
                  <a:txBody>
                    <a:bodyPr/>
                    <a:lstStyle/>
                    <a:p>
                      <a:pPr algn="l" fontAlgn="b"/>
                      <a:r>
                        <a:rPr lang="hu-HU" sz="1050" b="0" i="0" u="none" strike="noStrike">
                          <a:solidFill>
                            <a:srgbClr val="000000"/>
                          </a:solidFill>
                          <a:effectLst/>
                          <a:latin typeface="+mn-lt"/>
                        </a:rPr>
                        <a:t>Erőmű, fűtőmű</a:t>
                      </a:r>
                    </a:p>
                  </a:txBody>
                  <a:tcPr marL="9172" marR="9172" marT="9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11</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6</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1</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1" i="0" u="none" strike="noStrike" dirty="0">
                          <a:solidFill>
                            <a:srgbClr val="000000"/>
                          </a:solidFill>
                          <a:effectLst/>
                          <a:latin typeface="+mn-lt"/>
                        </a:rPr>
                        <a:t>18</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63071">
                <a:tc>
                  <a:txBody>
                    <a:bodyPr/>
                    <a:lstStyle/>
                    <a:p>
                      <a:pPr algn="l" fontAlgn="b"/>
                      <a:r>
                        <a:rPr lang="hu-HU" sz="1050" b="0" i="0" u="none" strike="noStrike">
                          <a:solidFill>
                            <a:srgbClr val="000000"/>
                          </a:solidFill>
                          <a:effectLst/>
                          <a:latin typeface="+mn-lt"/>
                        </a:rPr>
                        <a:t>Raktár, logisztikai központ</a:t>
                      </a:r>
                    </a:p>
                  </a:txBody>
                  <a:tcPr marL="9172" marR="9172" marT="9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16</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2</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1" i="0" u="none" strike="noStrike" dirty="0">
                          <a:solidFill>
                            <a:srgbClr val="000000"/>
                          </a:solidFill>
                          <a:effectLst/>
                          <a:latin typeface="+mn-lt"/>
                        </a:rPr>
                        <a:t>18</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88032">
                <a:tc>
                  <a:txBody>
                    <a:bodyPr/>
                    <a:lstStyle/>
                    <a:p>
                      <a:pPr algn="l" fontAlgn="b"/>
                      <a:r>
                        <a:rPr lang="hu-HU" sz="1050" b="0" i="0" u="none" strike="noStrike" dirty="0">
                          <a:solidFill>
                            <a:srgbClr val="000000"/>
                          </a:solidFill>
                          <a:effectLst/>
                          <a:latin typeface="+mn-lt"/>
                        </a:rPr>
                        <a:t>Veszélyes </a:t>
                      </a:r>
                      <a:r>
                        <a:rPr lang="hu-HU" sz="1050" b="0" i="0" u="none" strike="noStrike" dirty="0" smtClean="0">
                          <a:solidFill>
                            <a:srgbClr val="000000"/>
                          </a:solidFill>
                          <a:effectLst/>
                          <a:latin typeface="+mn-lt"/>
                        </a:rPr>
                        <a:t>hulladék kezelése</a:t>
                      </a:r>
                      <a:endParaRPr lang="hu-HU" sz="1050" b="0" i="0" u="none" strike="noStrike" dirty="0">
                        <a:solidFill>
                          <a:srgbClr val="000000"/>
                        </a:solidFill>
                        <a:effectLst/>
                        <a:latin typeface="+mn-lt"/>
                      </a:endParaRPr>
                    </a:p>
                  </a:txBody>
                  <a:tcPr marL="9172" marR="9172" marT="9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7</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dirty="0">
                          <a:solidFill>
                            <a:srgbClr val="000000"/>
                          </a:solidFill>
                          <a:effectLst/>
                          <a:latin typeface="+mn-lt"/>
                        </a:rPr>
                        <a:t>7</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1</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1" i="0" u="none" strike="noStrike" dirty="0">
                          <a:solidFill>
                            <a:srgbClr val="000000"/>
                          </a:solidFill>
                          <a:effectLst/>
                          <a:latin typeface="+mn-lt"/>
                        </a:rPr>
                        <a:t>15</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53230">
                <a:tc>
                  <a:txBody>
                    <a:bodyPr/>
                    <a:lstStyle/>
                    <a:p>
                      <a:pPr algn="l" fontAlgn="b"/>
                      <a:r>
                        <a:rPr lang="hu-HU" sz="1050" b="0" i="0" u="none" strike="noStrike" dirty="0">
                          <a:solidFill>
                            <a:srgbClr val="000000"/>
                          </a:solidFill>
                          <a:effectLst/>
                          <a:latin typeface="+mn-lt"/>
                        </a:rPr>
                        <a:t>Robbanóanyag, lőszer, pirotechnika</a:t>
                      </a:r>
                    </a:p>
                  </a:txBody>
                  <a:tcPr marL="9172" marR="9172" marT="9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4</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2</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2</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2</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1" i="0" u="none" strike="noStrike" dirty="0">
                          <a:solidFill>
                            <a:srgbClr val="000000"/>
                          </a:solidFill>
                          <a:effectLst/>
                          <a:latin typeface="+mn-lt"/>
                        </a:rPr>
                        <a:t>10</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1535">
                <a:tc>
                  <a:txBody>
                    <a:bodyPr/>
                    <a:lstStyle/>
                    <a:p>
                      <a:pPr algn="l" fontAlgn="b"/>
                      <a:r>
                        <a:rPr lang="hu-HU" sz="1050" b="0" i="0" u="none" strike="noStrike">
                          <a:solidFill>
                            <a:srgbClr val="000000"/>
                          </a:solidFill>
                          <a:effectLst/>
                          <a:latin typeface="+mn-lt"/>
                        </a:rPr>
                        <a:t>Egyéb</a:t>
                      </a:r>
                    </a:p>
                  </a:txBody>
                  <a:tcPr marL="9172" marR="9172" marT="9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7</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2</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1" i="0" u="none" strike="noStrike" dirty="0">
                          <a:solidFill>
                            <a:srgbClr val="000000"/>
                          </a:solidFill>
                          <a:effectLst/>
                          <a:latin typeface="+mn-lt"/>
                        </a:rPr>
                        <a:t>9</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1535">
                <a:tc>
                  <a:txBody>
                    <a:bodyPr/>
                    <a:lstStyle/>
                    <a:p>
                      <a:pPr algn="l" fontAlgn="b"/>
                      <a:r>
                        <a:rPr lang="hu-HU" sz="1050" b="0" i="0" u="none" strike="noStrike">
                          <a:solidFill>
                            <a:srgbClr val="000000"/>
                          </a:solidFill>
                          <a:effectLst/>
                          <a:latin typeface="+mn-lt"/>
                        </a:rPr>
                        <a:t>Gyógyszeripar</a:t>
                      </a:r>
                    </a:p>
                  </a:txBody>
                  <a:tcPr marL="9172" marR="9172" marT="9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5</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2</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1" i="0" u="none" strike="noStrike" dirty="0">
                          <a:solidFill>
                            <a:srgbClr val="000000"/>
                          </a:solidFill>
                          <a:effectLst/>
                          <a:latin typeface="+mn-lt"/>
                        </a:rPr>
                        <a:t>7</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524924">
                <a:tc>
                  <a:txBody>
                    <a:bodyPr/>
                    <a:lstStyle/>
                    <a:p>
                      <a:pPr algn="l" fontAlgn="b"/>
                      <a:r>
                        <a:rPr lang="hu-HU" sz="1050" b="0" i="0" u="none" strike="noStrike">
                          <a:solidFill>
                            <a:srgbClr val="000000"/>
                          </a:solidFill>
                          <a:effectLst/>
                          <a:latin typeface="+mn-lt"/>
                        </a:rPr>
                        <a:t>Nehézipar, gépipar, gumiipar, üvegipar, műanyagipar</a:t>
                      </a:r>
                    </a:p>
                  </a:txBody>
                  <a:tcPr marL="9172" marR="9172" marT="9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4</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dirty="0">
                          <a:solidFill>
                            <a:srgbClr val="000000"/>
                          </a:solidFill>
                          <a:effectLst/>
                          <a:latin typeface="+mn-lt"/>
                        </a:rPr>
                        <a:t>3</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1" i="0" u="none" strike="noStrike" dirty="0">
                          <a:solidFill>
                            <a:srgbClr val="000000"/>
                          </a:solidFill>
                          <a:effectLst/>
                          <a:latin typeface="+mn-lt"/>
                        </a:rPr>
                        <a:t>7</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1535">
                <a:tc>
                  <a:txBody>
                    <a:bodyPr/>
                    <a:lstStyle/>
                    <a:p>
                      <a:pPr algn="l" fontAlgn="b"/>
                      <a:r>
                        <a:rPr lang="hu-HU" sz="1050" b="0" i="0" u="none" strike="noStrike">
                          <a:solidFill>
                            <a:srgbClr val="000000"/>
                          </a:solidFill>
                          <a:effectLst/>
                          <a:latin typeface="+mn-lt"/>
                        </a:rPr>
                        <a:t>Mezőgazdaság</a:t>
                      </a:r>
                    </a:p>
                  </a:txBody>
                  <a:tcPr marL="9172" marR="9172" marT="9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1</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2</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1" i="0" u="none" strike="noStrike" dirty="0">
                          <a:solidFill>
                            <a:srgbClr val="000000"/>
                          </a:solidFill>
                          <a:effectLst/>
                          <a:latin typeface="+mn-lt"/>
                        </a:rPr>
                        <a:t>3</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53230">
                <a:tc>
                  <a:txBody>
                    <a:bodyPr/>
                    <a:lstStyle/>
                    <a:p>
                      <a:pPr algn="l" fontAlgn="b"/>
                      <a:r>
                        <a:rPr lang="hu-HU" sz="1050" b="0" i="0" u="none" strike="noStrike">
                          <a:solidFill>
                            <a:srgbClr val="000000"/>
                          </a:solidFill>
                          <a:effectLst/>
                          <a:latin typeface="+mn-lt"/>
                        </a:rPr>
                        <a:t>Bioüzemanyag gyártás, felhasználás</a:t>
                      </a:r>
                    </a:p>
                  </a:txBody>
                  <a:tcPr marL="9172" marR="9172" marT="9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2</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1" i="0" u="none" strike="noStrike" dirty="0">
                          <a:solidFill>
                            <a:srgbClr val="000000"/>
                          </a:solidFill>
                          <a:effectLst/>
                          <a:latin typeface="+mn-lt"/>
                        </a:rPr>
                        <a:t>2</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1535">
                <a:tc>
                  <a:txBody>
                    <a:bodyPr/>
                    <a:lstStyle/>
                    <a:p>
                      <a:pPr algn="l" fontAlgn="b"/>
                      <a:r>
                        <a:rPr lang="hu-HU" sz="1050" b="0" i="0" u="none" strike="noStrike">
                          <a:solidFill>
                            <a:srgbClr val="000000"/>
                          </a:solidFill>
                          <a:effectLst/>
                          <a:latin typeface="+mn-lt"/>
                        </a:rPr>
                        <a:t>Építőipar</a:t>
                      </a:r>
                    </a:p>
                  </a:txBody>
                  <a:tcPr marL="9172" marR="9172" marT="9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2</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1" i="0" u="none" strike="noStrike" dirty="0">
                          <a:solidFill>
                            <a:srgbClr val="000000"/>
                          </a:solidFill>
                          <a:effectLst/>
                          <a:latin typeface="+mn-lt"/>
                        </a:rPr>
                        <a:t>2</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1535">
                <a:tc>
                  <a:txBody>
                    <a:bodyPr/>
                    <a:lstStyle/>
                    <a:p>
                      <a:pPr algn="l" fontAlgn="b"/>
                      <a:r>
                        <a:rPr lang="hu-HU" sz="1050" b="0" i="0" u="none" strike="noStrike">
                          <a:solidFill>
                            <a:srgbClr val="000000"/>
                          </a:solidFill>
                          <a:effectLst/>
                          <a:latin typeface="+mn-lt"/>
                        </a:rPr>
                        <a:t>Élelmiszeripar</a:t>
                      </a:r>
                    </a:p>
                  </a:txBody>
                  <a:tcPr marL="9172" marR="9172" marT="9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1</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0" i="0" u="none" strike="noStrike">
                          <a:solidFill>
                            <a:srgbClr val="000000"/>
                          </a:solidFill>
                          <a:effectLst/>
                          <a:latin typeface="+mn-lt"/>
                        </a:rPr>
                        <a:t> </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050" b="1" i="0" u="none" strike="noStrike" dirty="0">
                          <a:solidFill>
                            <a:srgbClr val="000000"/>
                          </a:solidFill>
                          <a:effectLst/>
                          <a:latin typeface="+mn-lt"/>
                        </a:rPr>
                        <a:t>1</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1535">
                <a:tc>
                  <a:txBody>
                    <a:bodyPr/>
                    <a:lstStyle/>
                    <a:p>
                      <a:pPr algn="l" fontAlgn="b"/>
                      <a:r>
                        <a:rPr lang="hu-HU" sz="1050" b="1" i="0" u="none" strike="noStrike" dirty="0" smtClean="0">
                          <a:solidFill>
                            <a:srgbClr val="000000"/>
                          </a:solidFill>
                          <a:effectLst/>
                          <a:latin typeface="+mn-lt"/>
                        </a:rPr>
                        <a:t>∑</a:t>
                      </a:r>
                      <a:endParaRPr lang="hu-HU" sz="1050" b="1" i="0" u="none" strike="noStrike" dirty="0">
                        <a:solidFill>
                          <a:srgbClr val="000000"/>
                        </a:solidFill>
                        <a:effectLst/>
                        <a:latin typeface="+mn-lt"/>
                      </a:endParaRPr>
                    </a:p>
                  </a:txBody>
                  <a:tcPr marL="9172" marR="9172" marT="9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050" b="1" i="0" u="none" strike="noStrike" dirty="0">
                          <a:solidFill>
                            <a:srgbClr val="000000"/>
                          </a:solidFill>
                          <a:effectLst/>
                          <a:latin typeface="+mn-lt"/>
                        </a:rPr>
                        <a:t>119</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050" b="1" i="0" u="none" strike="noStrike">
                          <a:solidFill>
                            <a:srgbClr val="000000"/>
                          </a:solidFill>
                          <a:effectLst/>
                          <a:latin typeface="+mn-lt"/>
                        </a:rPr>
                        <a:t>104</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050" b="1" i="0" u="none" strike="noStrike">
                          <a:solidFill>
                            <a:srgbClr val="000000"/>
                          </a:solidFill>
                          <a:effectLst/>
                          <a:latin typeface="+mn-lt"/>
                        </a:rPr>
                        <a:t>10</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050" b="1" i="0" u="none" strike="noStrike">
                          <a:solidFill>
                            <a:srgbClr val="000000"/>
                          </a:solidFill>
                          <a:effectLst/>
                          <a:latin typeface="+mn-lt"/>
                        </a:rPr>
                        <a:t>5</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050" b="1" i="0" u="none" strike="noStrike" dirty="0">
                          <a:solidFill>
                            <a:srgbClr val="000000"/>
                          </a:solidFill>
                          <a:effectLst/>
                          <a:latin typeface="+mn-lt"/>
                        </a:rPr>
                        <a:t>238</a:t>
                      </a:r>
                    </a:p>
                  </a:txBody>
                  <a:tcPr marL="9172" marR="9172" marT="9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pic>
        <p:nvPicPr>
          <p:cNvPr id="2" name="Kép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2011" y="1916833"/>
            <a:ext cx="5291987" cy="3744416"/>
          </a:xfrm>
          <a:prstGeom prst="rect">
            <a:avLst/>
          </a:prstGeom>
        </p:spPr>
      </p:pic>
    </p:spTree>
    <p:extLst>
      <p:ext uri="{BB962C8B-B14F-4D97-AF65-F5344CB8AC3E}">
        <p14:creationId xmlns:p14="http://schemas.microsoft.com/office/powerpoint/2010/main" val="3578713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07505" y="116632"/>
            <a:ext cx="8424936" cy="936104"/>
          </a:xfrm>
        </p:spPr>
        <p:txBody>
          <a:bodyPr>
            <a:normAutofit fontScale="90000"/>
          </a:bodyPr>
          <a:lstStyle/>
          <a:p>
            <a:r>
              <a:rPr lang="hu-HU" dirty="0"/>
              <a:t>Potenciális és tényleges szennyező források </a:t>
            </a:r>
            <a:r>
              <a:rPr lang="hu-HU" dirty="0" smtClean="0"/>
              <a:t>– </a:t>
            </a:r>
            <a:br>
              <a:rPr lang="hu-HU" dirty="0" smtClean="0"/>
            </a:br>
            <a:r>
              <a:rPr lang="hu-HU" dirty="0" smtClean="0"/>
              <a:t>E-PRTR és egyéb jelentős kibocsátók</a:t>
            </a:r>
            <a:endParaRPr lang="hu-HU" dirty="0"/>
          </a:p>
        </p:txBody>
      </p:sp>
      <p:graphicFrame>
        <p:nvGraphicFramePr>
          <p:cNvPr id="5" name="Táblázat 4"/>
          <p:cNvGraphicFramePr>
            <a:graphicFrameLocks noGrp="1"/>
          </p:cNvGraphicFramePr>
          <p:nvPr>
            <p:extLst>
              <p:ext uri="{D42A27DB-BD31-4B8C-83A1-F6EECF244321}">
                <p14:modId xmlns:p14="http://schemas.microsoft.com/office/powerpoint/2010/main" val="2745682102"/>
              </p:ext>
            </p:extLst>
          </p:nvPr>
        </p:nvGraphicFramePr>
        <p:xfrm>
          <a:off x="107505" y="1340768"/>
          <a:ext cx="5976662" cy="2767461"/>
        </p:xfrm>
        <a:graphic>
          <a:graphicData uri="http://schemas.openxmlformats.org/drawingml/2006/table">
            <a:tbl>
              <a:tblPr/>
              <a:tblGrid>
                <a:gridCol w="1457109"/>
                <a:gridCol w="775138"/>
                <a:gridCol w="844538"/>
                <a:gridCol w="725567"/>
                <a:gridCol w="725567"/>
                <a:gridCol w="725567"/>
                <a:gridCol w="723176"/>
              </a:tblGrid>
              <a:tr h="228481">
                <a:tc rowSpan="2">
                  <a:txBody>
                    <a:bodyPr/>
                    <a:lstStyle/>
                    <a:p>
                      <a:pPr algn="ctr">
                        <a:lnSpc>
                          <a:spcPct val="115000"/>
                        </a:lnSpc>
                        <a:spcAft>
                          <a:spcPts val="0"/>
                        </a:spcAft>
                      </a:pPr>
                      <a:r>
                        <a:rPr lang="hu-HU" sz="1200" b="1" kern="1600" dirty="0">
                          <a:solidFill>
                            <a:srgbClr val="FFFFFF"/>
                          </a:solidFill>
                          <a:effectLst/>
                          <a:latin typeface="Arial"/>
                          <a:ea typeface="MS Mincho"/>
                          <a:cs typeface="Times New Roman"/>
                        </a:rPr>
                        <a:t>Tevékenység</a:t>
                      </a:r>
                      <a:endParaRPr lang="hu-HU" sz="1200" dirty="0">
                        <a:effectLst/>
                        <a:latin typeface="Calibri"/>
                        <a:ea typeface="Calibri"/>
                        <a:cs typeface="Times New Roman"/>
                      </a:endParaRPr>
                    </a:p>
                  </a:txBody>
                  <a:tcPr marL="36195" marR="36195" marT="0" marB="0" anchor="ctr">
                    <a:lnL w="19050" cap="flat" cmpd="sng" algn="ctr">
                      <a:solidFill>
                        <a:srgbClr val="00839B"/>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83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39B"/>
                    </a:solidFill>
                  </a:tcPr>
                </a:tc>
                <a:tc gridSpan="2">
                  <a:txBody>
                    <a:bodyPr/>
                    <a:lstStyle/>
                    <a:p>
                      <a:pPr algn="ctr">
                        <a:lnSpc>
                          <a:spcPct val="115000"/>
                        </a:lnSpc>
                        <a:spcAft>
                          <a:spcPts val="0"/>
                        </a:spcAft>
                      </a:pPr>
                      <a:r>
                        <a:rPr lang="hu-HU" sz="1000" b="1" kern="1600" dirty="0">
                          <a:solidFill>
                            <a:srgbClr val="FFFFFF"/>
                          </a:solidFill>
                          <a:effectLst/>
                          <a:latin typeface="Arial"/>
                          <a:ea typeface="MS Mincho"/>
                          <a:cs typeface="Times New Roman"/>
                        </a:rPr>
                        <a:t>Magyarország</a:t>
                      </a:r>
                      <a:endParaRPr lang="hu-HU" sz="1100" dirty="0">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83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39B"/>
                    </a:solidFill>
                  </a:tcPr>
                </a:tc>
                <a:tc hMerge="1">
                  <a:txBody>
                    <a:bodyPr/>
                    <a:lstStyle/>
                    <a:p>
                      <a:endParaRPr lang="hu-HU"/>
                    </a:p>
                  </a:txBody>
                  <a:tcPr/>
                </a:tc>
                <a:tc gridSpan="4">
                  <a:txBody>
                    <a:bodyPr/>
                    <a:lstStyle/>
                    <a:p>
                      <a:pPr algn="ctr">
                        <a:lnSpc>
                          <a:spcPct val="115000"/>
                        </a:lnSpc>
                        <a:spcAft>
                          <a:spcPts val="0"/>
                        </a:spcAft>
                      </a:pPr>
                      <a:r>
                        <a:rPr lang="hu-HU" sz="1000" b="1" kern="1600" dirty="0">
                          <a:solidFill>
                            <a:srgbClr val="FFFFFF"/>
                          </a:solidFill>
                          <a:effectLst/>
                          <a:latin typeface="Arial"/>
                          <a:ea typeface="MS Mincho"/>
                          <a:cs typeface="Times New Roman"/>
                        </a:rPr>
                        <a:t>2010-2012</a:t>
                      </a:r>
                      <a:endParaRPr lang="hu-HU" sz="1100" dirty="0">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9050" cap="flat" cmpd="sng" algn="ctr">
                      <a:solidFill>
                        <a:srgbClr val="00839B"/>
                      </a:solidFill>
                      <a:prstDash val="solid"/>
                      <a:round/>
                      <a:headEnd type="none" w="med" len="med"/>
                      <a:tailEnd type="none" w="med" len="med"/>
                    </a:lnR>
                    <a:lnT w="19050" cap="flat" cmpd="sng" algn="ctr">
                      <a:solidFill>
                        <a:srgbClr val="0083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39B"/>
                    </a:solidFill>
                  </a:tcPr>
                </a:tc>
                <a:tc hMerge="1">
                  <a:txBody>
                    <a:bodyPr/>
                    <a:lstStyle/>
                    <a:p>
                      <a:endParaRPr lang="hu-HU"/>
                    </a:p>
                  </a:txBody>
                  <a:tcPr/>
                </a:tc>
                <a:tc hMerge="1">
                  <a:txBody>
                    <a:bodyPr/>
                    <a:lstStyle/>
                    <a:p>
                      <a:endParaRPr lang="hu-HU"/>
                    </a:p>
                  </a:txBody>
                  <a:tcPr/>
                </a:tc>
                <a:tc hMerge="1">
                  <a:txBody>
                    <a:bodyPr/>
                    <a:lstStyle/>
                    <a:p>
                      <a:endParaRPr lang="hu-HU"/>
                    </a:p>
                  </a:txBody>
                  <a:tcPr/>
                </a:tc>
              </a:tr>
              <a:tr h="228481">
                <a:tc vMerge="1">
                  <a:txBody>
                    <a:bodyPr/>
                    <a:lstStyle/>
                    <a:p>
                      <a:endParaRPr lang="hu-HU"/>
                    </a:p>
                  </a:txBody>
                  <a:tcPr/>
                </a:tc>
                <a:tc>
                  <a:txBody>
                    <a:bodyPr/>
                    <a:lstStyle/>
                    <a:p>
                      <a:pPr algn="ctr">
                        <a:lnSpc>
                          <a:spcPct val="115000"/>
                        </a:lnSpc>
                        <a:spcAft>
                          <a:spcPts val="0"/>
                        </a:spcAft>
                      </a:pPr>
                      <a:r>
                        <a:rPr lang="hu-HU" sz="1200" b="1" kern="1600" dirty="0">
                          <a:solidFill>
                            <a:srgbClr val="FFFFFF"/>
                          </a:solidFill>
                          <a:effectLst/>
                          <a:latin typeface="Arial"/>
                          <a:ea typeface="MS Mincho"/>
                          <a:cs typeface="Times New Roman"/>
                        </a:rPr>
                        <a:t>2007</a:t>
                      </a:r>
                      <a:endParaRPr lang="hu-HU" sz="1200" dirty="0">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39B"/>
                    </a:solidFill>
                  </a:tcPr>
                </a:tc>
                <a:tc>
                  <a:txBody>
                    <a:bodyPr/>
                    <a:lstStyle/>
                    <a:p>
                      <a:pPr algn="ctr">
                        <a:lnSpc>
                          <a:spcPct val="115000"/>
                        </a:lnSpc>
                        <a:spcAft>
                          <a:spcPts val="0"/>
                        </a:spcAft>
                      </a:pPr>
                      <a:r>
                        <a:rPr lang="hu-HU" sz="1200" b="1" kern="1600" dirty="0">
                          <a:solidFill>
                            <a:srgbClr val="FFFFFF"/>
                          </a:solidFill>
                          <a:effectLst/>
                          <a:latin typeface="Arial"/>
                          <a:ea typeface="MS Mincho"/>
                          <a:cs typeface="Times New Roman"/>
                        </a:rPr>
                        <a:t>2010-2012</a:t>
                      </a:r>
                      <a:endParaRPr lang="hu-HU" sz="1200" dirty="0">
                        <a:effectLst/>
                        <a:latin typeface="Calibri"/>
                        <a:ea typeface="Calibri"/>
                        <a:cs typeface="Times New Roman"/>
                      </a:endParaRPr>
                    </a:p>
                  </a:txBody>
                  <a:tcPr marL="36195" marR="3619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39B"/>
                    </a:solidFill>
                  </a:tcPr>
                </a:tc>
                <a:tc>
                  <a:txBody>
                    <a:bodyPr/>
                    <a:lstStyle/>
                    <a:p>
                      <a:pPr algn="ctr">
                        <a:lnSpc>
                          <a:spcPct val="115000"/>
                        </a:lnSpc>
                        <a:spcAft>
                          <a:spcPts val="0"/>
                        </a:spcAft>
                      </a:pPr>
                      <a:r>
                        <a:rPr lang="hu-HU" sz="1200" b="1" kern="1600" dirty="0">
                          <a:solidFill>
                            <a:srgbClr val="FFFFFF"/>
                          </a:solidFill>
                          <a:effectLst/>
                          <a:latin typeface="Arial"/>
                          <a:ea typeface="MS Mincho"/>
                          <a:cs typeface="Times New Roman"/>
                        </a:rPr>
                        <a:t>Duna</a:t>
                      </a:r>
                      <a:endParaRPr lang="hu-HU" sz="1200" dirty="0">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39B"/>
                    </a:solidFill>
                  </a:tcPr>
                </a:tc>
                <a:tc>
                  <a:txBody>
                    <a:bodyPr/>
                    <a:lstStyle/>
                    <a:p>
                      <a:pPr algn="ctr">
                        <a:lnSpc>
                          <a:spcPct val="115000"/>
                        </a:lnSpc>
                        <a:spcAft>
                          <a:spcPts val="0"/>
                        </a:spcAft>
                      </a:pPr>
                      <a:r>
                        <a:rPr lang="hu-HU" sz="1200" b="1" kern="1600" dirty="0">
                          <a:solidFill>
                            <a:srgbClr val="FFFFFF"/>
                          </a:solidFill>
                          <a:effectLst/>
                          <a:latin typeface="Arial"/>
                          <a:ea typeface="MS Mincho"/>
                          <a:cs typeface="Times New Roman"/>
                        </a:rPr>
                        <a:t>Tisza</a:t>
                      </a:r>
                      <a:endParaRPr lang="hu-HU" sz="1200" dirty="0">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39B"/>
                    </a:solidFill>
                  </a:tcPr>
                </a:tc>
                <a:tc>
                  <a:txBody>
                    <a:bodyPr/>
                    <a:lstStyle/>
                    <a:p>
                      <a:pPr algn="ctr">
                        <a:lnSpc>
                          <a:spcPct val="115000"/>
                        </a:lnSpc>
                        <a:spcAft>
                          <a:spcPts val="0"/>
                        </a:spcAft>
                      </a:pPr>
                      <a:r>
                        <a:rPr lang="hu-HU" sz="1200" b="1" kern="1600" dirty="0">
                          <a:solidFill>
                            <a:srgbClr val="FFFFFF"/>
                          </a:solidFill>
                          <a:effectLst/>
                          <a:latin typeface="Arial"/>
                          <a:ea typeface="MS Mincho"/>
                          <a:cs typeface="Times New Roman"/>
                        </a:rPr>
                        <a:t>Dráva</a:t>
                      </a:r>
                      <a:endParaRPr lang="hu-HU" sz="1200" dirty="0">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39B"/>
                    </a:solidFill>
                  </a:tcPr>
                </a:tc>
                <a:tc>
                  <a:txBody>
                    <a:bodyPr/>
                    <a:lstStyle/>
                    <a:p>
                      <a:pPr algn="ctr">
                        <a:lnSpc>
                          <a:spcPct val="115000"/>
                        </a:lnSpc>
                        <a:spcAft>
                          <a:spcPts val="0"/>
                        </a:spcAft>
                      </a:pPr>
                      <a:r>
                        <a:rPr lang="hu-HU" sz="1200" b="1" kern="1600" dirty="0">
                          <a:solidFill>
                            <a:srgbClr val="FFFFFF"/>
                          </a:solidFill>
                          <a:effectLst/>
                          <a:latin typeface="Arial"/>
                          <a:ea typeface="MS Mincho"/>
                          <a:cs typeface="Times New Roman"/>
                        </a:rPr>
                        <a:t>Balaton</a:t>
                      </a:r>
                      <a:endParaRPr lang="hu-HU" sz="1200" dirty="0">
                        <a:effectLst/>
                        <a:latin typeface="Calibri"/>
                        <a:ea typeface="Calibri"/>
                        <a:cs typeface="Times New Roman"/>
                      </a:endParaRPr>
                    </a:p>
                  </a:txBody>
                  <a:tcPr marL="36195" marR="36195" marT="0" marB="0" anchor="ctr">
                    <a:lnL w="12700" cap="flat" cmpd="sng" algn="ctr">
                      <a:solidFill>
                        <a:srgbClr val="FFFFFF"/>
                      </a:solidFill>
                      <a:prstDash val="solid"/>
                      <a:round/>
                      <a:headEnd type="none" w="med" len="med"/>
                      <a:tailEnd type="none" w="med" len="med"/>
                    </a:lnL>
                    <a:lnR w="19050" cap="flat" cmpd="sng" algn="ctr">
                      <a:solidFill>
                        <a:srgbClr val="00839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39B"/>
                    </a:solidFill>
                  </a:tcPr>
                </a:tc>
              </a:tr>
              <a:tr h="218129">
                <a:tc>
                  <a:txBody>
                    <a:bodyPr/>
                    <a:lstStyle/>
                    <a:p>
                      <a:pPr algn="just">
                        <a:lnSpc>
                          <a:spcPct val="115000"/>
                        </a:lnSpc>
                        <a:spcAft>
                          <a:spcPts val="0"/>
                        </a:spcAft>
                      </a:pPr>
                      <a:r>
                        <a:rPr lang="hu-HU" sz="1200">
                          <a:effectLst/>
                          <a:latin typeface="Arial"/>
                          <a:ea typeface="MS Mincho"/>
                          <a:cs typeface="Times New Roman"/>
                        </a:rPr>
                        <a:t>Energiaágazat</a:t>
                      </a:r>
                      <a:endParaRPr lang="hu-HU" sz="1200">
                        <a:effectLst/>
                        <a:latin typeface="Calibri"/>
                        <a:ea typeface="Calibri"/>
                        <a:cs typeface="Times New Roman"/>
                      </a:endParaRPr>
                    </a:p>
                  </a:txBody>
                  <a:tcPr marL="36195" marR="36195" marT="0" marB="0" anchor="b">
                    <a:lnL w="1905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87</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51</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29</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dirty="0">
                          <a:effectLst/>
                          <a:latin typeface="Arial"/>
                          <a:ea typeface="MS Mincho"/>
                          <a:cs typeface="Times New Roman"/>
                        </a:rPr>
                        <a:t>19</a:t>
                      </a:r>
                      <a:endParaRPr lang="hu-HU" sz="1200" dirty="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2</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1</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9050" cap="flat" cmpd="sng" algn="ctr">
                      <a:solidFill>
                        <a:srgbClr val="00839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r>
              <a:tr h="408161">
                <a:tc>
                  <a:txBody>
                    <a:bodyPr/>
                    <a:lstStyle/>
                    <a:p>
                      <a:pPr algn="just">
                        <a:lnSpc>
                          <a:spcPct val="115000"/>
                        </a:lnSpc>
                        <a:spcAft>
                          <a:spcPts val="0"/>
                        </a:spcAft>
                      </a:pPr>
                      <a:r>
                        <a:rPr lang="hu-HU" sz="1200">
                          <a:effectLst/>
                          <a:latin typeface="Arial"/>
                          <a:ea typeface="MS Mincho"/>
                          <a:cs typeface="Times New Roman"/>
                        </a:rPr>
                        <a:t>Fémek termelése és feldolgozása</a:t>
                      </a:r>
                      <a:endParaRPr lang="hu-HU" sz="1200">
                        <a:effectLst/>
                        <a:latin typeface="Calibri"/>
                        <a:ea typeface="Calibri"/>
                        <a:cs typeface="Times New Roman"/>
                      </a:endParaRPr>
                    </a:p>
                  </a:txBody>
                  <a:tcPr marL="36195" marR="36195" marT="0" marB="0" anchor="b">
                    <a:lnL w="1905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77</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66</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45</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dirty="0">
                          <a:effectLst/>
                          <a:latin typeface="Arial"/>
                          <a:ea typeface="MS Mincho"/>
                          <a:cs typeface="Times New Roman"/>
                        </a:rPr>
                        <a:t>20</a:t>
                      </a:r>
                      <a:endParaRPr lang="hu-HU" sz="1200" dirty="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dirty="0">
                          <a:effectLst/>
                          <a:latin typeface="Arial"/>
                          <a:ea typeface="MS Mincho"/>
                          <a:cs typeface="Times New Roman"/>
                        </a:rPr>
                        <a:t>1</a:t>
                      </a:r>
                      <a:endParaRPr lang="hu-HU" sz="1200" dirty="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0</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905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r>
              <a:tr h="204080">
                <a:tc>
                  <a:txBody>
                    <a:bodyPr/>
                    <a:lstStyle/>
                    <a:p>
                      <a:pPr algn="just">
                        <a:lnSpc>
                          <a:spcPct val="115000"/>
                        </a:lnSpc>
                        <a:spcAft>
                          <a:spcPts val="0"/>
                        </a:spcAft>
                      </a:pPr>
                      <a:r>
                        <a:rPr lang="hu-HU" sz="1200">
                          <a:effectLst/>
                          <a:latin typeface="Arial"/>
                          <a:ea typeface="MS Mincho"/>
                          <a:cs typeface="Times New Roman"/>
                        </a:rPr>
                        <a:t>Ásványipar</a:t>
                      </a:r>
                      <a:endParaRPr lang="hu-HU" sz="1200">
                        <a:effectLst/>
                        <a:latin typeface="Calibri"/>
                        <a:ea typeface="Calibri"/>
                        <a:cs typeface="Times New Roman"/>
                      </a:endParaRPr>
                    </a:p>
                  </a:txBody>
                  <a:tcPr marL="36195" marR="36195" marT="0" marB="0" anchor="b">
                    <a:lnL w="1905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126</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89</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15</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dirty="0">
                          <a:effectLst/>
                          <a:latin typeface="Arial"/>
                          <a:ea typeface="MS Mincho"/>
                          <a:cs typeface="Times New Roman"/>
                        </a:rPr>
                        <a:t>54</a:t>
                      </a:r>
                      <a:endParaRPr lang="hu-HU" sz="1200" dirty="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dirty="0">
                          <a:effectLst/>
                          <a:latin typeface="Arial"/>
                          <a:ea typeface="MS Mincho"/>
                          <a:cs typeface="Times New Roman"/>
                        </a:rPr>
                        <a:t>14</a:t>
                      </a:r>
                      <a:endParaRPr lang="hu-HU" sz="1200" dirty="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6</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905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r>
              <a:tr h="408161">
                <a:tc>
                  <a:txBody>
                    <a:bodyPr/>
                    <a:lstStyle/>
                    <a:p>
                      <a:pPr algn="just">
                        <a:lnSpc>
                          <a:spcPct val="115000"/>
                        </a:lnSpc>
                        <a:spcAft>
                          <a:spcPts val="0"/>
                        </a:spcAft>
                      </a:pPr>
                      <a:r>
                        <a:rPr lang="hu-HU" sz="1200">
                          <a:effectLst/>
                          <a:latin typeface="Arial"/>
                          <a:ea typeface="MS Mincho"/>
                          <a:cs typeface="Times New Roman"/>
                        </a:rPr>
                        <a:t>Hulladék- és szennyvízkezelés</a:t>
                      </a:r>
                      <a:endParaRPr lang="hu-HU" sz="1200">
                        <a:effectLst/>
                        <a:latin typeface="Calibri"/>
                        <a:ea typeface="Calibri"/>
                        <a:cs typeface="Times New Roman"/>
                      </a:endParaRPr>
                    </a:p>
                  </a:txBody>
                  <a:tcPr marL="36195" marR="36195" marT="0" marB="0" anchor="b">
                    <a:lnL w="1905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73</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dirty="0">
                          <a:effectLst/>
                          <a:latin typeface="Arial"/>
                          <a:ea typeface="MS Mincho"/>
                          <a:cs typeface="Times New Roman"/>
                        </a:rPr>
                        <a:t>86</a:t>
                      </a:r>
                      <a:endParaRPr lang="hu-HU" sz="1200" dirty="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46</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36</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dirty="0">
                          <a:effectLst/>
                          <a:latin typeface="Arial"/>
                          <a:ea typeface="MS Mincho"/>
                          <a:cs typeface="Times New Roman"/>
                        </a:rPr>
                        <a:t>2</a:t>
                      </a:r>
                      <a:endParaRPr lang="hu-HU" sz="1200" dirty="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2</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905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r>
              <a:tr h="204080">
                <a:tc>
                  <a:txBody>
                    <a:bodyPr/>
                    <a:lstStyle/>
                    <a:p>
                      <a:pPr algn="just">
                        <a:lnSpc>
                          <a:spcPct val="115000"/>
                        </a:lnSpc>
                        <a:spcAft>
                          <a:spcPts val="0"/>
                        </a:spcAft>
                      </a:pPr>
                      <a:r>
                        <a:rPr lang="hu-HU" sz="1200">
                          <a:effectLst/>
                          <a:latin typeface="Arial"/>
                          <a:ea typeface="MS Mincho"/>
                          <a:cs typeface="Times New Roman"/>
                        </a:rPr>
                        <a:t>Vegyipar</a:t>
                      </a:r>
                      <a:endParaRPr lang="hu-HU" sz="1200">
                        <a:effectLst/>
                        <a:latin typeface="Calibri"/>
                        <a:ea typeface="Calibri"/>
                        <a:cs typeface="Times New Roman"/>
                      </a:endParaRPr>
                    </a:p>
                  </a:txBody>
                  <a:tcPr marL="36195" marR="36195" marT="0" marB="0" anchor="b">
                    <a:lnL w="1905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74</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51</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34</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17</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dirty="0">
                          <a:effectLst/>
                          <a:latin typeface="Arial"/>
                          <a:ea typeface="MS Mincho"/>
                          <a:cs typeface="Times New Roman"/>
                        </a:rPr>
                        <a:t>0</a:t>
                      </a:r>
                      <a:endParaRPr lang="hu-HU" sz="1200" dirty="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0</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905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r>
              <a:tr h="204080">
                <a:tc>
                  <a:txBody>
                    <a:bodyPr/>
                    <a:lstStyle/>
                    <a:p>
                      <a:pPr algn="just">
                        <a:lnSpc>
                          <a:spcPct val="115000"/>
                        </a:lnSpc>
                        <a:spcAft>
                          <a:spcPts val="0"/>
                        </a:spcAft>
                      </a:pPr>
                      <a:r>
                        <a:rPr lang="hu-HU" sz="1200">
                          <a:effectLst/>
                          <a:latin typeface="Arial"/>
                          <a:ea typeface="MS Mincho"/>
                          <a:cs typeface="Times New Roman"/>
                        </a:rPr>
                        <a:t>Papír- és faipar</a:t>
                      </a:r>
                      <a:endParaRPr lang="hu-HU" sz="1200">
                        <a:effectLst/>
                        <a:latin typeface="Calibri"/>
                        <a:ea typeface="Calibri"/>
                        <a:cs typeface="Times New Roman"/>
                      </a:endParaRPr>
                    </a:p>
                  </a:txBody>
                  <a:tcPr marL="36195" marR="36195" marT="0" marB="0" anchor="b">
                    <a:lnL w="1905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12</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10</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7</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3</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dirty="0">
                          <a:effectLst/>
                          <a:latin typeface="Arial"/>
                          <a:ea typeface="MS Mincho"/>
                          <a:cs typeface="Times New Roman"/>
                        </a:rPr>
                        <a:t>0</a:t>
                      </a:r>
                      <a:endParaRPr lang="hu-HU" sz="1200" dirty="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dirty="0">
                          <a:effectLst/>
                          <a:latin typeface="Arial"/>
                          <a:ea typeface="MS Mincho"/>
                          <a:cs typeface="Times New Roman"/>
                        </a:rPr>
                        <a:t>0</a:t>
                      </a:r>
                      <a:endParaRPr lang="hu-HU" sz="1200" dirty="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905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r>
              <a:tr h="204080">
                <a:tc>
                  <a:txBody>
                    <a:bodyPr/>
                    <a:lstStyle/>
                    <a:p>
                      <a:pPr algn="just">
                        <a:lnSpc>
                          <a:spcPct val="115000"/>
                        </a:lnSpc>
                        <a:spcAft>
                          <a:spcPts val="0"/>
                        </a:spcAft>
                      </a:pPr>
                      <a:r>
                        <a:rPr lang="hu-HU" sz="1200">
                          <a:effectLst/>
                          <a:latin typeface="Arial"/>
                          <a:ea typeface="MS Mincho"/>
                          <a:cs typeface="Times New Roman"/>
                        </a:rPr>
                        <a:t>Élelmiszeripar</a:t>
                      </a:r>
                      <a:endParaRPr lang="hu-HU" sz="1200">
                        <a:effectLst/>
                        <a:latin typeface="Calibri"/>
                        <a:ea typeface="Calibri"/>
                        <a:cs typeface="Times New Roman"/>
                      </a:endParaRPr>
                    </a:p>
                  </a:txBody>
                  <a:tcPr marL="36195" marR="36195" marT="0" marB="0" anchor="b">
                    <a:lnL w="1905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38</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28</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14</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14</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0</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dirty="0">
                          <a:effectLst/>
                          <a:latin typeface="Arial"/>
                          <a:ea typeface="MS Mincho"/>
                          <a:cs typeface="Times New Roman"/>
                        </a:rPr>
                        <a:t>0</a:t>
                      </a:r>
                      <a:endParaRPr lang="hu-HU" sz="1200" dirty="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905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r>
              <a:tr h="204080">
                <a:tc>
                  <a:txBody>
                    <a:bodyPr/>
                    <a:lstStyle/>
                    <a:p>
                      <a:pPr algn="just">
                        <a:lnSpc>
                          <a:spcPct val="115000"/>
                        </a:lnSpc>
                        <a:spcAft>
                          <a:spcPts val="0"/>
                        </a:spcAft>
                      </a:pPr>
                      <a:r>
                        <a:rPr lang="hu-HU" sz="1200" dirty="0">
                          <a:effectLst/>
                          <a:latin typeface="Arial"/>
                          <a:ea typeface="MS Mincho"/>
                          <a:cs typeface="Times New Roman"/>
                        </a:rPr>
                        <a:t>Egyéb tevékenység</a:t>
                      </a:r>
                      <a:endParaRPr lang="hu-HU" sz="1200" dirty="0">
                        <a:effectLst/>
                        <a:latin typeface="Calibri"/>
                        <a:ea typeface="Calibri"/>
                        <a:cs typeface="Times New Roman"/>
                      </a:endParaRPr>
                    </a:p>
                  </a:txBody>
                  <a:tcPr marL="36195" marR="36195" marT="0" marB="0" anchor="b">
                    <a:lnL w="1905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5</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3</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1</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2</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a:effectLst/>
                          <a:latin typeface="Arial"/>
                          <a:ea typeface="MS Mincho"/>
                          <a:cs typeface="Times New Roman"/>
                        </a:rPr>
                        <a:t>0</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dirty="0">
                          <a:effectLst/>
                          <a:latin typeface="Arial"/>
                          <a:ea typeface="MS Mincho"/>
                          <a:cs typeface="Times New Roman"/>
                        </a:rPr>
                        <a:t>0</a:t>
                      </a:r>
                      <a:endParaRPr lang="hu-HU" sz="1200" dirty="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905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tcPr>
                </a:tc>
              </a:tr>
              <a:tr h="224488">
                <a:tc>
                  <a:txBody>
                    <a:bodyPr/>
                    <a:lstStyle/>
                    <a:p>
                      <a:pPr algn="ctr">
                        <a:lnSpc>
                          <a:spcPct val="115000"/>
                        </a:lnSpc>
                        <a:spcAft>
                          <a:spcPts val="0"/>
                        </a:spcAft>
                      </a:pPr>
                      <a:r>
                        <a:rPr lang="hu-HU" sz="1200" b="1" kern="1600">
                          <a:effectLst/>
                          <a:latin typeface="Arial"/>
                          <a:ea typeface="MS Mincho"/>
                          <a:cs typeface="Times New Roman"/>
                        </a:rPr>
                        <a:t>Összesen</a:t>
                      </a:r>
                      <a:endParaRPr lang="hu-HU" sz="1200">
                        <a:effectLst/>
                        <a:latin typeface="Calibri"/>
                        <a:ea typeface="Calibri"/>
                        <a:cs typeface="Times New Roman"/>
                      </a:endParaRPr>
                    </a:p>
                  </a:txBody>
                  <a:tcPr marL="36195" marR="36195" marT="0" marB="0" anchor="ctr">
                    <a:lnL w="1905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905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b="1">
                          <a:effectLst/>
                          <a:latin typeface="Arial"/>
                          <a:ea typeface="MS Mincho"/>
                          <a:cs typeface="Times New Roman"/>
                        </a:rPr>
                        <a:t>492</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905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b="1">
                          <a:effectLst/>
                          <a:latin typeface="Arial"/>
                          <a:ea typeface="MS Mincho"/>
                          <a:cs typeface="Times New Roman"/>
                        </a:rPr>
                        <a:t>384</a:t>
                      </a:r>
                      <a:endParaRPr lang="hu-HU" sz="120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905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b="1" dirty="0">
                          <a:effectLst/>
                          <a:latin typeface="Arial"/>
                          <a:ea typeface="MS Mincho"/>
                          <a:cs typeface="Times New Roman"/>
                        </a:rPr>
                        <a:t>191</a:t>
                      </a:r>
                      <a:endParaRPr lang="hu-HU" sz="1200" dirty="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905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b="1" dirty="0">
                          <a:effectLst/>
                          <a:latin typeface="Arial"/>
                          <a:ea typeface="MS Mincho"/>
                          <a:cs typeface="Times New Roman"/>
                        </a:rPr>
                        <a:t>165</a:t>
                      </a:r>
                      <a:endParaRPr lang="hu-HU" sz="1200" dirty="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905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b="1" dirty="0">
                          <a:effectLst/>
                          <a:latin typeface="Arial"/>
                          <a:ea typeface="MS Mincho"/>
                          <a:cs typeface="Times New Roman"/>
                        </a:rPr>
                        <a:t>19</a:t>
                      </a:r>
                      <a:endParaRPr lang="hu-HU" sz="1200" dirty="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9050" cap="flat" cmpd="sng" algn="ctr">
                      <a:solidFill>
                        <a:srgbClr val="00839B"/>
                      </a:solidFill>
                      <a:prstDash val="solid"/>
                      <a:round/>
                      <a:headEnd type="none" w="med" len="med"/>
                      <a:tailEnd type="none" w="med" len="med"/>
                    </a:lnB>
                  </a:tcPr>
                </a:tc>
                <a:tc>
                  <a:txBody>
                    <a:bodyPr/>
                    <a:lstStyle/>
                    <a:p>
                      <a:pPr algn="ctr">
                        <a:lnSpc>
                          <a:spcPct val="115000"/>
                        </a:lnSpc>
                        <a:spcAft>
                          <a:spcPts val="0"/>
                        </a:spcAft>
                      </a:pPr>
                      <a:r>
                        <a:rPr lang="hu-HU" sz="1200" b="1" dirty="0">
                          <a:effectLst/>
                          <a:latin typeface="Arial"/>
                          <a:ea typeface="MS Mincho"/>
                          <a:cs typeface="Times New Roman"/>
                        </a:rPr>
                        <a:t>9</a:t>
                      </a:r>
                      <a:endParaRPr lang="hu-HU" sz="1200" dirty="0">
                        <a:effectLst/>
                        <a:latin typeface="Calibri"/>
                        <a:ea typeface="Calibri"/>
                        <a:cs typeface="Times New Roman"/>
                      </a:endParaRPr>
                    </a:p>
                  </a:txBody>
                  <a:tcPr marL="36195" marR="36195" marT="0" marB="0" anchor="b">
                    <a:lnL w="12700" cap="flat" cmpd="sng" algn="ctr">
                      <a:solidFill>
                        <a:srgbClr val="00839B"/>
                      </a:solidFill>
                      <a:prstDash val="solid"/>
                      <a:round/>
                      <a:headEnd type="none" w="med" len="med"/>
                      <a:tailEnd type="none" w="med" len="med"/>
                    </a:lnL>
                    <a:lnR w="1905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9050" cap="flat" cmpd="sng" algn="ctr">
                      <a:solidFill>
                        <a:srgbClr val="00839B"/>
                      </a:solidFill>
                      <a:prstDash val="solid"/>
                      <a:round/>
                      <a:headEnd type="none" w="med" len="med"/>
                      <a:tailEnd type="none" w="med" len="med"/>
                    </a:lnB>
                  </a:tcPr>
                </a:tc>
              </a:tr>
            </a:tbl>
          </a:graphicData>
        </a:graphic>
      </p:graphicFrame>
      <p:graphicFrame>
        <p:nvGraphicFramePr>
          <p:cNvPr id="7" name="Táblázat 6"/>
          <p:cNvGraphicFramePr>
            <a:graphicFrameLocks noGrp="1"/>
          </p:cNvGraphicFramePr>
          <p:nvPr>
            <p:extLst>
              <p:ext uri="{D42A27DB-BD31-4B8C-83A1-F6EECF244321}">
                <p14:modId xmlns:p14="http://schemas.microsoft.com/office/powerpoint/2010/main" val="4269314194"/>
              </p:ext>
            </p:extLst>
          </p:nvPr>
        </p:nvGraphicFramePr>
        <p:xfrm>
          <a:off x="107505" y="2722594"/>
          <a:ext cx="5112567" cy="4060016"/>
        </p:xfrm>
        <a:graphic>
          <a:graphicData uri="http://schemas.openxmlformats.org/drawingml/2006/table">
            <a:tbl>
              <a:tblPr firstRow="1" firstCol="1" bandRow="1"/>
              <a:tblGrid>
                <a:gridCol w="2056837"/>
                <a:gridCol w="1685505"/>
                <a:gridCol w="1370225"/>
              </a:tblGrid>
              <a:tr h="260671">
                <a:tc rowSpan="2">
                  <a:txBody>
                    <a:bodyPr/>
                    <a:lstStyle/>
                    <a:p>
                      <a:pPr>
                        <a:lnSpc>
                          <a:spcPct val="115000"/>
                        </a:lnSpc>
                        <a:spcAft>
                          <a:spcPts val="0"/>
                        </a:spcAft>
                      </a:pPr>
                      <a:r>
                        <a:rPr lang="hu-HU" sz="1200" b="1" dirty="0" smtClean="0">
                          <a:solidFill>
                            <a:srgbClr val="FFFFFF"/>
                          </a:solidFill>
                          <a:effectLst/>
                          <a:latin typeface="Arial"/>
                          <a:ea typeface="Times New Roman"/>
                          <a:cs typeface="Times New Roman"/>
                        </a:rPr>
                        <a:t>Ágazat</a:t>
                      </a:r>
                      <a:endParaRPr lang="hu-HU" sz="1200" dirty="0">
                        <a:effectLst/>
                        <a:latin typeface="Calibri"/>
                        <a:ea typeface="Calibri"/>
                        <a:cs typeface="Times New Roman"/>
                      </a:endParaRPr>
                    </a:p>
                  </a:txBody>
                  <a:tcPr marL="44450" marR="44450" marT="0" marB="0" anchor="ctr">
                    <a:lnL w="19050" cap="flat" cmpd="sng" algn="ctr">
                      <a:solidFill>
                        <a:srgbClr val="00839B"/>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rgbClr val="00839B"/>
                    </a:solidFill>
                  </a:tcPr>
                </a:tc>
                <a:tc>
                  <a:txBody>
                    <a:bodyPr/>
                    <a:lstStyle/>
                    <a:p>
                      <a:pPr algn="ctr">
                        <a:lnSpc>
                          <a:spcPct val="115000"/>
                        </a:lnSpc>
                        <a:spcAft>
                          <a:spcPts val="0"/>
                        </a:spcAft>
                      </a:pPr>
                      <a:r>
                        <a:rPr lang="hu-HU" sz="1200" b="1" dirty="0">
                          <a:solidFill>
                            <a:srgbClr val="FFFFFF"/>
                          </a:solidFill>
                          <a:effectLst/>
                          <a:latin typeface="Arial"/>
                          <a:ea typeface="Times New Roman"/>
                          <a:cs typeface="Times New Roman"/>
                        </a:rPr>
                        <a:t>Szennyvíz</a:t>
                      </a:r>
                      <a:endParaRPr lang="hu-HU" sz="1200" dirty="0">
                        <a:effectLst/>
                        <a:latin typeface="Calibri"/>
                        <a:ea typeface="Calibri"/>
                        <a:cs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839B"/>
                      </a:solidFill>
                      <a:prstDash val="solid"/>
                      <a:round/>
                      <a:headEnd type="none" w="med" len="med"/>
                      <a:tailEnd type="none" w="med" len="med"/>
                    </a:lnT>
                    <a:lnB>
                      <a:noFill/>
                    </a:lnB>
                    <a:solidFill>
                      <a:srgbClr val="00839B"/>
                    </a:solidFill>
                  </a:tcPr>
                </a:tc>
                <a:tc rowSpan="2">
                  <a:txBody>
                    <a:bodyPr/>
                    <a:lstStyle/>
                    <a:p>
                      <a:pPr algn="ctr">
                        <a:lnSpc>
                          <a:spcPct val="115000"/>
                        </a:lnSpc>
                        <a:spcAft>
                          <a:spcPts val="0"/>
                        </a:spcAft>
                      </a:pPr>
                      <a:r>
                        <a:rPr lang="hu-HU" sz="1200" b="1" dirty="0" smtClean="0">
                          <a:solidFill>
                            <a:srgbClr val="FFFFFF"/>
                          </a:solidFill>
                          <a:effectLst/>
                          <a:latin typeface="Arial"/>
                          <a:ea typeface="Calibri"/>
                          <a:cs typeface="Times New Roman"/>
                        </a:rPr>
                        <a:t>Bevezetések száma</a:t>
                      </a:r>
                      <a:endParaRPr lang="hu-HU" sz="1200" dirty="0">
                        <a:effectLst/>
                        <a:latin typeface="Calibri"/>
                        <a:ea typeface="Calibri"/>
                        <a:cs typeface="Times New Roman"/>
                      </a:endParaRPr>
                    </a:p>
                  </a:txBody>
                  <a:tcPr marL="44450" marR="44450" marT="0" marB="0" anchor="ctr">
                    <a:lnL w="12700" cap="flat" cmpd="sng" algn="ctr">
                      <a:solidFill>
                        <a:srgbClr val="FFFFFF"/>
                      </a:solidFill>
                      <a:prstDash val="solid"/>
                      <a:round/>
                      <a:headEnd type="none" w="med" len="med"/>
                      <a:tailEnd type="none" w="med" len="med"/>
                    </a:lnL>
                    <a:lnR w="19050" cap="flat" cmpd="sng" algn="ctr">
                      <a:solidFill>
                        <a:srgbClr val="00839B"/>
                      </a:solidFill>
                      <a:prstDash val="solid"/>
                      <a:round/>
                      <a:headEnd type="none" w="med" len="med"/>
                      <a:tailEnd type="none" w="med" len="med"/>
                    </a:lnR>
                    <a:lnT w="19050" cap="flat" cmpd="sng" algn="ctr">
                      <a:solidFill>
                        <a:srgbClr val="00839B"/>
                      </a:solidFill>
                      <a:prstDash val="solid"/>
                      <a:round/>
                      <a:headEnd type="none" w="med" len="med"/>
                      <a:tailEnd type="none" w="med" len="med"/>
                    </a:lnT>
                    <a:lnB w="19050" cap="flat" cmpd="sng" algn="ctr">
                      <a:solidFill>
                        <a:srgbClr val="00839B"/>
                      </a:solidFill>
                      <a:prstDash val="solid"/>
                      <a:round/>
                      <a:headEnd type="none" w="med" len="med"/>
                      <a:tailEnd type="none" w="med" len="med"/>
                    </a:lnB>
                    <a:solidFill>
                      <a:srgbClr val="00839B"/>
                    </a:solidFill>
                  </a:tcPr>
                </a:tc>
              </a:tr>
              <a:tr h="260671">
                <a:tc vMerge="1">
                  <a:txBody>
                    <a:bodyPr/>
                    <a:lstStyle/>
                    <a:p>
                      <a:endParaRPr lang="hu-HU"/>
                    </a:p>
                  </a:txBody>
                  <a:tcPr/>
                </a:tc>
                <a:tc>
                  <a:txBody>
                    <a:bodyPr/>
                    <a:lstStyle/>
                    <a:p>
                      <a:pPr algn="ctr">
                        <a:lnSpc>
                          <a:spcPct val="115000"/>
                        </a:lnSpc>
                        <a:spcAft>
                          <a:spcPts val="0"/>
                        </a:spcAft>
                      </a:pPr>
                      <a:r>
                        <a:rPr lang="hu-HU" sz="1200" b="1" dirty="0">
                          <a:solidFill>
                            <a:srgbClr val="FFFFFF"/>
                          </a:solidFill>
                          <a:effectLst/>
                          <a:latin typeface="Arial"/>
                          <a:ea typeface="Times New Roman"/>
                          <a:cs typeface="Times New Roman"/>
                        </a:rPr>
                        <a:t>millió m</a:t>
                      </a:r>
                      <a:r>
                        <a:rPr lang="hu-HU" sz="1200" b="1" baseline="30000" dirty="0">
                          <a:solidFill>
                            <a:srgbClr val="FFFFFF"/>
                          </a:solidFill>
                          <a:effectLst/>
                          <a:latin typeface="Arial"/>
                          <a:ea typeface="Times New Roman"/>
                          <a:cs typeface="Times New Roman"/>
                        </a:rPr>
                        <a:t>3</a:t>
                      </a:r>
                      <a:r>
                        <a:rPr lang="hu-HU" sz="1200" b="1" dirty="0">
                          <a:solidFill>
                            <a:srgbClr val="FFFFFF"/>
                          </a:solidFill>
                          <a:effectLst/>
                          <a:latin typeface="Arial"/>
                          <a:ea typeface="Times New Roman"/>
                          <a:cs typeface="Times New Roman"/>
                        </a:rPr>
                        <a:t>/év</a:t>
                      </a:r>
                      <a:endParaRPr lang="hu-HU" sz="1200" dirty="0">
                        <a:effectLst/>
                        <a:latin typeface="Calibri"/>
                        <a:ea typeface="Calibri"/>
                        <a:cs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839B"/>
                      </a:solidFill>
                      <a:prstDash val="solid"/>
                      <a:round/>
                      <a:headEnd type="none" w="med" len="med"/>
                      <a:tailEnd type="none" w="med" len="med"/>
                    </a:lnB>
                    <a:solidFill>
                      <a:srgbClr val="00839B"/>
                    </a:solidFill>
                  </a:tcPr>
                </a:tc>
                <a:tc vMerge="1">
                  <a:txBody>
                    <a:bodyPr/>
                    <a:lstStyle/>
                    <a:p>
                      <a:endParaRPr lang="hu-HU"/>
                    </a:p>
                  </a:txBody>
                  <a:tcPr/>
                </a:tc>
              </a:tr>
              <a:tr h="260671">
                <a:tc>
                  <a:txBody>
                    <a:bodyPr/>
                    <a:lstStyle/>
                    <a:p>
                      <a:pPr>
                        <a:lnSpc>
                          <a:spcPct val="115000"/>
                        </a:lnSpc>
                        <a:spcAft>
                          <a:spcPts val="0"/>
                        </a:spcAft>
                      </a:pPr>
                      <a:r>
                        <a:rPr lang="hu-HU" sz="1000" dirty="0">
                          <a:solidFill>
                            <a:srgbClr val="000000"/>
                          </a:solidFill>
                          <a:effectLst/>
                          <a:latin typeface="Arial"/>
                          <a:ea typeface="Times New Roman"/>
                          <a:cs typeface="Times New Roman"/>
                        </a:rPr>
                        <a:t>Termálvíz, fürdővíz</a:t>
                      </a:r>
                      <a:endParaRPr lang="hu-HU" sz="1100" dirty="0">
                        <a:effectLst/>
                        <a:latin typeface="Calibri"/>
                        <a:ea typeface="Calibri"/>
                        <a:cs typeface="Times New Roman"/>
                      </a:endParaRPr>
                    </a:p>
                  </a:txBody>
                  <a:tcPr marL="44450" marR="44450" marT="0" marB="0" anchor="ctr">
                    <a:lnL w="1905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c>
                  <a:txBody>
                    <a:bodyPr/>
                    <a:lstStyle/>
                    <a:p>
                      <a:pPr algn="ctr">
                        <a:lnSpc>
                          <a:spcPct val="115000"/>
                        </a:lnSpc>
                        <a:spcAft>
                          <a:spcPts val="0"/>
                        </a:spcAft>
                      </a:pPr>
                      <a:r>
                        <a:rPr lang="hu-HU" sz="1200" dirty="0">
                          <a:solidFill>
                            <a:srgbClr val="000000"/>
                          </a:solidFill>
                          <a:effectLst/>
                          <a:latin typeface="Arial"/>
                          <a:ea typeface="Times New Roman"/>
                          <a:cs typeface="Times New Roman"/>
                        </a:rPr>
                        <a:t>63</a:t>
                      </a:r>
                      <a:endParaRPr lang="hu-HU" sz="1200" dirty="0">
                        <a:effectLst/>
                        <a:latin typeface="Calibri"/>
                        <a:ea typeface="Calibri"/>
                        <a:cs typeface="Times New Roman"/>
                      </a:endParaRPr>
                    </a:p>
                  </a:txBody>
                  <a:tcPr marL="44450" marR="44450" marT="0" marB="0" anchor="ctr">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c>
                  <a:txBody>
                    <a:bodyPr/>
                    <a:lstStyle/>
                    <a:p>
                      <a:pPr algn="ctr">
                        <a:lnSpc>
                          <a:spcPct val="115000"/>
                        </a:lnSpc>
                        <a:spcAft>
                          <a:spcPts val="0"/>
                        </a:spcAft>
                      </a:pPr>
                      <a:r>
                        <a:rPr lang="hu-HU" sz="1200">
                          <a:solidFill>
                            <a:srgbClr val="000000"/>
                          </a:solidFill>
                          <a:effectLst/>
                          <a:latin typeface="Arial"/>
                          <a:ea typeface="Times New Roman"/>
                          <a:cs typeface="Times New Roman"/>
                        </a:rPr>
                        <a:t>297</a:t>
                      </a:r>
                      <a:endParaRPr lang="hu-HU" sz="1200">
                        <a:effectLst/>
                        <a:latin typeface="Calibri"/>
                        <a:ea typeface="Calibri"/>
                        <a:cs typeface="Times New Roman"/>
                      </a:endParaRPr>
                    </a:p>
                  </a:txBody>
                  <a:tcPr marL="44450" marR="44450" marT="0" marB="0" anchor="ctr">
                    <a:lnL w="12700" cap="flat" cmpd="sng" algn="ctr">
                      <a:solidFill>
                        <a:srgbClr val="00839B"/>
                      </a:solidFill>
                      <a:prstDash val="solid"/>
                      <a:round/>
                      <a:headEnd type="none" w="med" len="med"/>
                      <a:tailEnd type="none" w="med" len="med"/>
                    </a:lnL>
                    <a:lnR w="19050" cap="flat" cmpd="sng" algn="ctr">
                      <a:solidFill>
                        <a:srgbClr val="00839B"/>
                      </a:solidFill>
                      <a:prstDash val="solid"/>
                      <a:round/>
                      <a:headEnd type="none" w="med" len="med"/>
                      <a:tailEnd type="none" w="med" len="med"/>
                    </a:lnR>
                    <a:lnT w="1905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r>
              <a:tr h="260671">
                <a:tc>
                  <a:txBody>
                    <a:bodyPr/>
                    <a:lstStyle/>
                    <a:p>
                      <a:pPr>
                        <a:lnSpc>
                          <a:spcPct val="115000"/>
                        </a:lnSpc>
                        <a:spcAft>
                          <a:spcPts val="0"/>
                        </a:spcAft>
                      </a:pPr>
                      <a:r>
                        <a:rPr lang="hu-HU" sz="1000" b="1" dirty="0">
                          <a:solidFill>
                            <a:srgbClr val="FF0000"/>
                          </a:solidFill>
                          <a:effectLst/>
                          <a:latin typeface="Arial"/>
                          <a:ea typeface="Times New Roman"/>
                          <a:cs typeface="Times New Roman"/>
                        </a:rPr>
                        <a:t>Szolgáltatóipar</a:t>
                      </a:r>
                      <a:endParaRPr lang="hu-HU" sz="1100" b="1" dirty="0">
                        <a:solidFill>
                          <a:srgbClr val="FF0000"/>
                        </a:solidFill>
                        <a:effectLst/>
                        <a:latin typeface="Calibri"/>
                        <a:ea typeface="Calibri"/>
                        <a:cs typeface="Times New Roman"/>
                      </a:endParaRPr>
                    </a:p>
                  </a:txBody>
                  <a:tcPr marL="44450" marR="44450" marT="0" marB="0" anchor="ctr">
                    <a:lnL w="1905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c>
                  <a:txBody>
                    <a:bodyPr/>
                    <a:lstStyle/>
                    <a:p>
                      <a:pPr algn="ctr">
                        <a:lnSpc>
                          <a:spcPct val="115000"/>
                        </a:lnSpc>
                        <a:spcAft>
                          <a:spcPts val="0"/>
                        </a:spcAft>
                      </a:pPr>
                      <a:r>
                        <a:rPr lang="hu-HU" sz="1200" dirty="0">
                          <a:solidFill>
                            <a:srgbClr val="000000"/>
                          </a:solidFill>
                          <a:effectLst/>
                          <a:latin typeface="Arial"/>
                          <a:ea typeface="Times New Roman"/>
                          <a:cs typeface="Times New Roman"/>
                        </a:rPr>
                        <a:t>7</a:t>
                      </a:r>
                      <a:endParaRPr lang="hu-HU" sz="1200" dirty="0">
                        <a:effectLst/>
                        <a:latin typeface="Calibri"/>
                        <a:ea typeface="Calibri"/>
                        <a:cs typeface="Times New Roman"/>
                      </a:endParaRPr>
                    </a:p>
                  </a:txBody>
                  <a:tcPr marL="44450" marR="44450" marT="0" marB="0" anchor="ctr">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c>
                  <a:txBody>
                    <a:bodyPr/>
                    <a:lstStyle/>
                    <a:p>
                      <a:pPr algn="ctr">
                        <a:lnSpc>
                          <a:spcPct val="115000"/>
                        </a:lnSpc>
                        <a:spcAft>
                          <a:spcPts val="0"/>
                        </a:spcAft>
                      </a:pPr>
                      <a:r>
                        <a:rPr lang="hu-HU" sz="1200" dirty="0">
                          <a:solidFill>
                            <a:srgbClr val="000000"/>
                          </a:solidFill>
                          <a:effectLst/>
                          <a:latin typeface="Arial"/>
                          <a:ea typeface="Times New Roman"/>
                          <a:cs typeface="Times New Roman"/>
                        </a:rPr>
                        <a:t>47</a:t>
                      </a:r>
                      <a:endParaRPr lang="hu-HU" sz="1200" dirty="0">
                        <a:effectLst/>
                        <a:latin typeface="Calibri"/>
                        <a:ea typeface="Calibri"/>
                        <a:cs typeface="Times New Roman"/>
                      </a:endParaRPr>
                    </a:p>
                  </a:txBody>
                  <a:tcPr marL="44450" marR="44450" marT="0" marB="0" anchor="ctr">
                    <a:lnL w="12700" cap="flat" cmpd="sng" algn="ctr">
                      <a:solidFill>
                        <a:srgbClr val="00839B"/>
                      </a:solidFill>
                      <a:prstDash val="solid"/>
                      <a:round/>
                      <a:headEnd type="none" w="med" len="med"/>
                      <a:tailEnd type="none" w="med" len="med"/>
                    </a:lnL>
                    <a:lnR w="1905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r>
              <a:tr h="260671">
                <a:tc>
                  <a:txBody>
                    <a:bodyPr/>
                    <a:lstStyle/>
                    <a:p>
                      <a:pPr>
                        <a:lnSpc>
                          <a:spcPct val="115000"/>
                        </a:lnSpc>
                        <a:spcAft>
                          <a:spcPts val="0"/>
                        </a:spcAft>
                      </a:pPr>
                      <a:r>
                        <a:rPr lang="hu-HU" sz="1000" dirty="0">
                          <a:solidFill>
                            <a:srgbClr val="000000"/>
                          </a:solidFill>
                          <a:effectLst/>
                          <a:latin typeface="Arial"/>
                          <a:ea typeface="Times New Roman"/>
                          <a:cs typeface="Times New Roman"/>
                        </a:rPr>
                        <a:t>Mezőgazdasági</a:t>
                      </a:r>
                      <a:endParaRPr lang="hu-HU" sz="1100" dirty="0">
                        <a:effectLst/>
                        <a:latin typeface="Calibri"/>
                        <a:ea typeface="Calibri"/>
                        <a:cs typeface="Times New Roman"/>
                      </a:endParaRPr>
                    </a:p>
                  </a:txBody>
                  <a:tcPr marL="44450" marR="44450" marT="0" marB="0" anchor="ctr">
                    <a:lnL w="1905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c>
                  <a:txBody>
                    <a:bodyPr/>
                    <a:lstStyle/>
                    <a:p>
                      <a:pPr algn="ctr">
                        <a:lnSpc>
                          <a:spcPct val="115000"/>
                        </a:lnSpc>
                        <a:spcAft>
                          <a:spcPts val="0"/>
                        </a:spcAft>
                      </a:pPr>
                      <a:r>
                        <a:rPr lang="hu-HU" sz="1200" dirty="0">
                          <a:solidFill>
                            <a:srgbClr val="000000"/>
                          </a:solidFill>
                          <a:effectLst/>
                          <a:latin typeface="Arial"/>
                          <a:ea typeface="Times New Roman"/>
                          <a:cs typeface="Times New Roman"/>
                        </a:rPr>
                        <a:t>0</a:t>
                      </a:r>
                      <a:endParaRPr lang="hu-HU" sz="1200" dirty="0">
                        <a:effectLst/>
                        <a:latin typeface="Calibri"/>
                        <a:ea typeface="Calibri"/>
                        <a:cs typeface="Times New Roman"/>
                      </a:endParaRPr>
                    </a:p>
                  </a:txBody>
                  <a:tcPr marL="44450" marR="44450" marT="0" marB="0" anchor="ctr">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c>
                  <a:txBody>
                    <a:bodyPr/>
                    <a:lstStyle/>
                    <a:p>
                      <a:pPr algn="ctr">
                        <a:lnSpc>
                          <a:spcPct val="115000"/>
                        </a:lnSpc>
                        <a:spcAft>
                          <a:spcPts val="0"/>
                        </a:spcAft>
                      </a:pPr>
                      <a:r>
                        <a:rPr lang="hu-HU" sz="1200" dirty="0">
                          <a:solidFill>
                            <a:srgbClr val="000000"/>
                          </a:solidFill>
                          <a:effectLst/>
                          <a:latin typeface="Arial"/>
                          <a:ea typeface="Times New Roman"/>
                          <a:cs typeface="Times New Roman"/>
                        </a:rPr>
                        <a:t>6</a:t>
                      </a:r>
                      <a:endParaRPr lang="hu-HU" sz="1200" dirty="0">
                        <a:effectLst/>
                        <a:latin typeface="Calibri"/>
                        <a:ea typeface="Calibri"/>
                        <a:cs typeface="Times New Roman"/>
                      </a:endParaRPr>
                    </a:p>
                  </a:txBody>
                  <a:tcPr marL="44450" marR="44450" marT="0" marB="0" anchor="ctr">
                    <a:lnL w="12700" cap="flat" cmpd="sng" algn="ctr">
                      <a:solidFill>
                        <a:srgbClr val="00839B"/>
                      </a:solidFill>
                      <a:prstDash val="solid"/>
                      <a:round/>
                      <a:headEnd type="none" w="med" len="med"/>
                      <a:tailEnd type="none" w="med" len="med"/>
                    </a:lnL>
                    <a:lnR w="1905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r>
              <a:tr h="260671">
                <a:tc>
                  <a:txBody>
                    <a:bodyPr/>
                    <a:lstStyle/>
                    <a:p>
                      <a:pPr>
                        <a:lnSpc>
                          <a:spcPct val="115000"/>
                        </a:lnSpc>
                        <a:spcAft>
                          <a:spcPts val="0"/>
                        </a:spcAft>
                      </a:pPr>
                      <a:r>
                        <a:rPr lang="hu-HU" sz="1000" b="1" dirty="0">
                          <a:solidFill>
                            <a:srgbClr val="FF0000"/>
                          </a:solidFill>
                          <a:effectLst/>
                          <a:latin typeface="Arial"/>
                          <a:ea typeface="Times New Roman"/>
                          <a:cs typeface="Times New Roman"/>
                        </a:rPr>
                        <a:t>Kőolaj-feldolgozás</a:t>
                      </a:r>
                      <a:endParaRPr lang="hu-HU" sz="1100" b="1" dirty="0">
                        <a:solidFill>
                          <a:srgbClr val="FF0000"/>
                        </a:solidFill>
                        <a:effectLst/>
                        <a:latin typeface="Calibri"/>
                        <a:ea typeface="Calibri"/>
                        <a:cs typeface="Times New Roman"/>
                      </a:endParaRPr>
                    </a:p>
                  </a:txBody>
                  <a:tcPr marL="44450" marR="44450" marT="0" marB="0" anchor="ctr">
                    <a:lnL w="1905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c>
                  <a:txBody>
                    <a:bodyPr/>
                    <a:lstStyle/>
                    <a:p>
                      <a:pPr algn="ctr">
                        <a:lnSpc>
                          <a:spcPct val="115000"/>
                        </a:lnSpc>
                        <a:spcAft>
                          <a:spcPts val="0"/>
                        </a:spcAft>
                      </a:pPr>
                      <a:r>
                        <a:rPr lang="hu-HU" sz="1200" dirty="0">
                          <a:solidFill>
                            <a:srgbClr val="000000"/>
                          </a:solidFill>
                          <a:effectLst/>
                          <a:latin typeface="Arial"/>
                          <a:ea typeface="Times New Roman"/>
                          <a:cs typeface="Times New Roman"/>
                        </a:rPr>
                        <a:t>10</a:t>
                      </a:r>
                      <a:endParaRPr lang="hu-HU" sz="1200" dirty="0">
                        <a:effectLst/>
                        <a:latin typeface="Calibri"/>
                        <a:ea typeface="Calibri"/>
                        <a:cs typeface="Times New Roman"/>
                      </a:endParaRPr>
                    </a:p>
                  </a:txBody>
                  <a:tcPr marL="44450" marR="44450" marT="0" marB="0" anchor="ctr">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c>
                  <a:txBody>
                    <a:bodyPr/>
                    <a:lstStyle/>
                    <a:p>
                      <a:pPr algn="ctr">
                        <a:lnSpc>
                          <a:spcPct val="115000"/>
                        </a:lnSpc>
                        <a:spcAft>
                          <a:spcPts val="0"/>
                        </a:spcAft>
                      </a:pPr>
                      <a:r>
                        <a:rPr lang="hu-HU" sz="1200" dirty="0">
                          <a:solidFill>
                            <a:srgbClr val="000000"/>
                          </a:solidFill>
                          <a:effectLst/>
                          <a:latin typeface="Arial"/>
                          <a:ea typeface="Times New Roman"/>
                          <a:cs typeface="Times New Roman"/>
                        </a:rPr>
                        <a:t>3</a:t>
                      </a:r>
                      <a:endParaRPr lang="hu-HU" sz="1200" dirty="0">
                        <a:effectLst/>
                        <a:latin typeface="Calibri"/>
                        <a:ea typeface="Calibri"/>
                        <a:cs typeface="Times New Roman"/>
                      </a:endParaRPr>
                    </a:p>
                  </a:txBody>
                  <a:tcPr marL="44450" marR="44450" marT="0" marB="0" anchor="ctr">
                    <a:lnL w="12700" cap="flat" cmpd="sng" algn="ctr">
                      <a:solidFill>
                        <a:srgbClr val="00839B"/>
                      </a:solidFill>
                      <a:prstDash val="solid"/>
                      <a:round/>
                      <a:headEnd type="none" w="med" len="med"/>
                      <a:tailEnd type="none" w="med" len="med"/>
                    </a:lnL>
                    <a:lnR w="1905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r>
              <a:tr h="442067">
                <a:tc>
                  <a:txBody>
                    <a:bodyPr/>
                    <a:lstStyle/>
                    <a:p>
                      <a:pPr>
                        <a:lnSpc>
                          <a:spcPct val="115000"/>
                        </a:lnSpc>
                        <a:spcAft>
                          <a:spcPts val="0"/>
                        </a:spcAft>
                      </a:pPr>
                      <a:r>
                        <a:rPr lang="hu-HU" sz="1000" b="1" dirty="0">
                          <a:solidFill>
                            <a:srgbClr val="FF0000"/>
                          </a:solidFill>
                          <a:effectLst/>
                          <a:latin typeface="Arial"/>
                          <a:ea typeface="Times New Roman"/>
                          <a:cs typeface="Times New Roman"/>
                        </a:rPr>
                        <a:t>Kohászat, fémfeldolgozás</a:t>
                      </a:r>
                      <a:endParaRPr lang="hu-HU" sz="1100" b="1" dirty="0">
                        <a:solidFill>
                          <a:srgbClr val="FF0000"/>
                        </a:solidFill>
                        <a:effectLst/>
                        <a:latin typeface="Calibri"/>
                        <a:ea typeface="Calibri"/>
                        <a:cs typeface="Times New Roman"/>
                      </a:endParaRPr>
                    </a:p>
                  </a:txBody>
                  <a:tcPr marL="44450" marR="44450" marT="0" marB="0" anchor="ctr">
                    <a:lnL w="1905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c>
                  <a:txBody>
                    <a:bodyPr/>
                    <a:lstStyle/>
                    <a:p>
                      <a:pPr algn="ctr">
                        <a:lnSpc>
                          <a:spcPct val="115000"/>
                        </a:lnSpc>
                        <a:spcAft>
                          <a:spcPts val="0"/>
                        </a:spcAft>
                      </a:pPr>
                      <a:r>
                        <a:rPr lang="hu-HU" sz="1200" dirty="0">
                          <a:solidFill>
                            <a:srgbClr val="000000"/>
                          </a:solidFill>
                          <a:effectLst/>
                          <a:latin typeface="Arial"/>
                          <a:ea typeface="Times New Roman"/>
                          <a:cs typeface="Times New Roman"/>
                        </a:rPr>
                        <a:t>53</a:t>
                      </a:r>
                      <a:endParaRPr lang="hu-HU" sz="1200" dirty="0">
                        <a:effectLst/>
                        <a:latin typeface="Calibri"/>
                        <a:ea typeface="Calibri"/>
                        <a:cs typeface="Times New Roman"/>
                      </a:endParaRPr>
                    </a:p>
                  </a:txBody>
                  <a:tcPr marL="44450" marR="44450" marT="0" marB="0" anchor="ctr">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c>
                  <a:txBody>
                    <a:bodyPr/>
                    <a:lstStyle/>
                    <a:p>
                      <a:pPr algn="ctr">
                        <a:lnSpc>
                          <a:spcPct val="115000"/>
                        </a:lnSpc>
                        <a:spcAft>
                          <a:spcPts val="0"/>
                        </a:spcAft>
                      </a:pPr>
                      <a:r>
                        <a:rPr lang="hu-HU" sz="1200" dirty="0">
                          <a:solidFill>
                            <a:srgbClr val="000000"/>
                          </a:solidFill>
                          <a:effectLst/>
                          <a:latin typeface="Arial"/>
                          <a:ea typeface="Times New Roman"/>
                          <a:cs typeface="Times New Roman"/>
                        </a:rPr>
                        <a:t>22</a:t>
                      </a:r>
                      <a:endParaRPr lang="hu-HU" sz="1200" dirty="0">
                        <a:effectLst/>
                        <a:latin typeface="Calibri"/>
                        <a:ea typeface="Calibri"/>
                        <a:cs typeface="Times New Roman"/>
                      </a:endParaRPr>
                    </a:p>
                  </a:txBody>
                  <a:tcPr marL="44450" marR="44450" marT="0" marB="0" anchor="ctr">
                    <a:lnL w="12700" cap="flat" cmpd="sng" algn="ctr">
                      <a:solidFill>
                        <a:srgbClr val="00839B"/>
                      </a:solidFill>
                      <a:prstDash val="solid"/>
                      <a:round/>
                      <a:headEnd type="none" w="med" len="med"/>
                      <a:tailEnd type="none" w="med" len="med"/>
                    </a:lnL>
                    <a:lnR w="1905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r>
              <a:tr h="260671">
                <a:tc>
                  <a:txBody>
                    <a:bodyPr/>
                    <a:lstStyle/>
                    <a:p>
                      <a:pPr>
                        <a:lnSpc>
                          <a:spcPct val="115000"/>
                        </a:lnSpc>
                        <a:spcAft>
                          <a:spcPts val="0"/>
                        </a:spcAft>
                      </a:pPr>
                      <a:r>
                        <a:rPr lang="hu-HU" sz="1000" b="1" dirty="0">
                          <a:solidFill>
                            <a:srgbClr val="FF0000"/>
                          </a:solidFill>
                          <a:effectLst/>
                          <a:latin typeface="Arial"/>
                          <a:ea typeface="Times New Roman"/>
                          <a:cs typeface="Times New Roman"/>
                        </a:rPr>
                        <a:t>Hulladékkezelés</a:t>
                      </a:r>
                      <a:endParaRPr lang="hu-HU" sz="1100" b="1" dirty="0">
                        <a:solidFill>
                          <a:srgbClr val="FF0000"/>
                        </a:solidFill>
                        <a:effectLst/>
                        <a:latin typeface="Calibri"/>
                        <a:ea typeface="Calibri"/>
                        <a:cs typeface="Times New Roman"/>
                      </a:endParaRPr>
                    </a:p>
                  </a:txBody>
                  <a:tcPr marL="44450" marR="44450" marT="0" marB="0" anchor="ctr">
                    <a:lnL w="1905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c>
                  <a:txBody>
                    <a:bodyPr/>
                    <a:lstStyle/>
                    <a:p>
                      <a:pPr algn="ctr">
                        <a:lnSpc>
                          <a:spcPct val="115000"/>
                        </a:lnSpc>
                        <a:spcAft>
                          <a:spcPts val="0"/>
                        </a:spcAft>
                      </a:pPr>
                      <a:r>
                        <a:rPr lang="hu-HU" sz="1200" dirty="0">
                          <a:solidFill>
                            <a:srgbClr val="000000"/>
                          </a:solidFill>
                          <a:effectLst/>
                          <a:latin typeface="Arial"/>
                          <a:ea typeface="Times New Roman"/>
                          <a:cs typeface="Times New Roman"/>
                        </a:rPr>
                        <a:t>1</a:t>
                      </a:r>
                      <a:endParaRPr lang="hu-HU" sz="1200" dirty="0">
                        <a:effectLst/>
                        <a:latin typeface="Calibri"/>
                        <a:ea typeface="Calibri"/>
                        <a:cs typeface="Times New Roman"/>
                      </a:endParaRPr>
                    </a:p>
                  </a:txBody>
                  <a:tcPr marL="44450" marR="44450" marT="0" marB="0" anchor="ctr">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c>
                  <a:txBody>
                    <a:bodyPr/>
                    <a:lstStyle/>
                    <a:p>
                      <a:pPr algn="ctr">
                        <a:lnSpc>
                          <a:spcPct val="115000"/>
                        </a:lnSpc>
                        <a:spcAft>
                          <a:spcPts val="0"/>
                        </a:spcAft>
                      </a:pPr>
                      <a:r>
                        <a:rPr lang="hu-HU" sz="1200" dirty="0">
                          <a:solidFill>
                            <a:srgbClr val="000000"/>
                          </a:solidFill>
                          <a:effectLst/>
                          <a:latin typeface="Arial"/>
                          <a:ea typeface="Times New Roman"/>
                          <a:cs typeface="Times New Roman"/>
                        </a:rPr>
                        <a:t>8</a:t>
                      </a:r>
                      <a:endParaRPr lang="hu-HU" sz="1200" dirty="0">
                        <a:effectLst/>
                        <a:latin typeface="Calibri"/>
                        <a:ea typeface="Calibri"/>
                        <a:cs typeface="Times New Roman"/>
                      </a:endParaRPr>
                    </a:p>
                  </a:txBody>
                  <a:tcPr marL="44450" marR="44450" marT="0" marB="0" anchor="ctr">
                    <a:lnL w="12700" cap="flat" cmpd="sng" algn="ctr">
                      <a:solidFill>
                        <a:srgbClr val="00839B"/>
                      </a:solidFill>
                      <a:prstDash val="solid"/>
                      <a:round/>
                      <a:headEnd type="none" w="med" len="med"/>
                      <a:tailEnd type="none" w="med" len="med"/>
                    </a:lnL>
                    <a:lnR w="1905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r>
              <a:tr h="260671">
                <a:tc>
                  <a:txBody>
                    <a:bodyPr/>
                    <a:lstStyle/>
                    <a:p>
                      <a:pPr>
                        <a:lnSpc>
                          <a:spcPct val="115000"/>
                        </a:lnSpc>
                        <a:spcAft>
                          <a:spcPts val="0"/>
                        </a:spcAft>
                      </a:pPr>
                      <a:r>
                        <a:rPr lang="hu-HU" sz="1000" dirty="0">
                          <a:solidFill>
                            <a:srgbClr val="000000"/>
                          </a:solidFill>
                          <a:effectLst/>
                          <a:latin typeface="Arial"/>
                          <a:ea typeface="Times New Roman"/>
                          <a:cs typeface="Times New Roman"/>
                        </a:rPr>
                        <a:t>Halászat</a:t>
                      </a:r>
                      <a:endParaRPr lang="hu-HU" sz="1100" dirty="0">
                        <a:effectLst/>
                        <a:latin typeface="Calibri"/>
                        <a:ea typeface="Calibri"/>
                        <a:cs typeface="Times New Roman"/>
                      </a:endParaRPr>
                    </a:p>
                  </a:txBody>
                  <a:tcPr marL="44450" marR="44450" marT="0" marB="0" anchor="ctr">
                    <a:lnL w="1905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c>
                  <a:txBody>
                    <a:bodyPr/>
                    <a:lstStyle/>
                    <a:p>
                      <a:pPr algn="ctr">
                        <a:lnSpc>
                          <a:spcPct val="115000"/>
                        </a:lnSpc>
                        <a:spcAft>
                          <a:spcPts val="0"/>
                        </a:spcAft>
                      </a:pPr>
                      <a:r>
                        <a:rPr lang="hu-HU" sz="1200" dirty="0">
                          <a:solidFill>
                            <a:srgbClr val="000000"/>
                          </a:solidFill>
                          <a:effectLst/>
                          <a:latin typeface="Arial"/>
                          <a:ea typeface="Times New Roman"/>
                          <a:cs typeface="Times New Roman"/>
                        </a:rPr>
                        <a:t>61</a:t>
                      </a:r>
                      <a:endParaRPr lang="hu-HU" sz="1200" dirty="0">
                        <a:effectLst/>
                        <a:latin typeface="Calibri"/>
                        <a:ea typeface="Calibri"/>
                        <a:cs typeface="Times New Roman"/>
                      </a:endParaRPr>
                    </a:p>
                  </a:txBody>
                  <a:tcPr marL="44450" marR="44450" marT="0" marB="0" anchor="ctr">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c>
                  <a:txBody>
                    <a:bodyPr/>
                    <a:lstStyle/>
                    <a:p>
                      <a:pPr algn="ctr">
                        <a:lnSpc>
                          <a:spcPct val="115000"/>
                        </a:lnSpc>
                        <a:spcAft>
                          <a:spcPts val="0"/>
                        </a:spcAft>
                      </a:pPr>
                      <a:r>
                        <a:rPr lang="hu-HU" sz="1200" dirty="0">
                          <a:solidFill>
                            <a:srgbClr val="000000"/>
                          </a:solidFill>
                          <a:effectLst/>
                          <a:latin typeface="Arial"/>
                          <a:ea typeface="Times New Roman"/>
                          <a:cs typeface="Times New Roman"/>
                        </a:rPr>
                        <a:t>48</a:t>
                      </a:r>
                      <a:endParaRPr lang="hu-HU" sz="1200" dirty="0">
                        <a:effectLst/>
                        <a:latin typeface="Calibri"/>
                        <a:ea typeface="Calibri"/>
                        <a:cs typeface="Times New Roman"/>
                      </a:endParaRPr>
                    </a:p>
                  </a:txBody>
                  <a:tcPr marL="44450" marR="44450" marT="0" marB="0" anchor="ctr">
                    <a:lnL w="12700" cap="flat" cmpd="sng" algn="ctr">
                      <a:solidFill>
                        <a:srgbClr val="00839B"/>
                      </a:solidFill>
                      <a:prstDash val="solid"/>
                      <a:round/>
                      <a:headEnd type="none" w="med" len="med"/>
                      <a:tailEnd type="none" w="med" len="med"/>
                    </a:lnL>
                    <a:lnR w="1905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r>
              <a:tr h="260671">
                <a:tc>
                  <a:txBody>
                    <a:bodyPr/>
                    <a:lstStyle/>
                    <a:p>
                      <a:pPr>
                        <a:lnSpc>
                          <a:spcPct val="115000"/>
                        </a:lnSpc>
                        <a:spcAft>
                          <a:spcPts val="0"/>
                        </a:spcAft>
                      </a:pPr>
                      <a:r>
                        <a:rPr lang="hu-HU" sz="1000" b="1" dirty="0">
                          <a:solidFill>
                            <a:srgbClr val="FF0000"/>
                          </a:solidFill>
                          <a:effectLst/>
                          <a:latin typeface="Arial"/>
                          <a:ea typeface="Times New Roman"/>
                          <a:cs typeface="Times New Roman"/>
                        </a:rPr>
                        <a:t>Energiaipar</a:t>
                      </a:r>
                      <a:endParaRPr lang="hu-HU" sz="1100" b="1" dirty="0">
                        <a:solidFill>
                          <a:srgbClr val="FF0000"/>
                        </a:solidFill>
                        <a:effectLst/>
                        <a:latin typeface="Calibri"/>
                        <a:ea typeface="Calibri"/>
                        <a:cs typeface="Times New Roman"/>
                      </a:endParaRPr>
                    </a:p>
                  </a:txBody>
                  <a:tcPr marL="44450" marR="44450" marT="0" marB="0" anchor="ctr">
                    <a:lnL w="1905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c>
                  <a:txBody>
                    <a:bodyPr/>
                    <a:lstStyle/>
                    <a:p>
                      <a:pPr algn="ctr">
                        <a:lnSpc>
                          <a:spcPct val="115000"/>
                        </a:lnSpc>
                        <a:spcAft>
                          <a:spcPts val="0"/>
                        </a:spcAft>
                      </a:pPr>
                      <a:r>
                        <a:rPr lang="hu-HU" sz="1200" dirty="0">
                          <a:solidFill>
                            <a:srgbClr val="000000"/>
                          </a:solidFill>
                          <a:effectLst/>
                          <a:latin typeface="Arial"/>
                          <a:ea typeface="Times New Roman"/>
                          <a:cs typeface="Times New Roman"/>
                        </a:rPr>
                        <a:t>671</a:t>
                      </a:r>
                      <a:endParaRPr lang="hu-HU" sz="1200" dirty="0">
                        <a:effectLst/>
                        <a:latin typeface="Calibri"/>
                        <a:ea typeface="Calibri"/>
                        <a:cs typeface="Times New Roman"/>
                      </a:endParaRPr>
                    </a:p>
                  </a:txBody>
                  <a:tcPr marL="44450" marR="44450" marT="0" marB="0" anchor="ctr">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c>
                  <a:txBody>
                    <a:bodyPr/>
                    <a:lstStyle/>
                    <a:p>
                      <a:pPr algn="ctr">
                        <a:lnSpc>
                          <a:spcPct val="115000"/>
                        </a:lnSpc>
                        <a:spcAft>
                          <a:spcPts val="0"/>
                        </a:spcAft>
                      </a:pPr>
                      <a:r>
                        <a:rPr lang="hu-HU" sz="1200" dirty="0">
                          <a:solidFill>
                            <a:srgbClr val="000000"/>
                          </a:solidFill>
                          <a:effectLst/>
                          <a:latin typeface="Arial"/>
                          <a:ea typeface="Times New Roman"/>
                          <a:cs typeface="Times New Roman"/>
                        </a:rPr>
                        <a:t>33</a:t>
                      </a:r>
                      <a:endParaRPr lang="hu-HU" sz="1200" dirty="0">
                        <a:effectLst/>
                        <a:latin typeface="Calibri"/>
                        <a:ea typeface="Calibri"/>
                        <a:cs typeface="Times New Roman"/>
                      </a:endParaRPr>
                    </a:p>
                  </a:txBody>
                  <a:tcPr marL="44450" marR="44450" marT="0" marB="0" anchor="ctr">
                    <a:lnL w="12700" cap="flat" cmpd="sng" algn="ctr">
                      <a:solidFill>
                        <a:srgbClr val="00839B"/>
                      </a:solidFill>
                      <a:prstDash val="solid"/>
                      <a:round/>
                      <a:headEnd type="none" w="med" len="med"/>
                      <a:tailEnd type="none" w="med" len="med"/>
                    </a:lnL>
                    <a:lnR w="1905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r>
              <a:tr h="260671">
                <a:tc>
                  <a:txBody>
                    <a:bodyPr/>
                    <a:lstStyle/>
                    <a:p>
                      <a:pPr>
                        <a:lnSpc>
                          <a:spcPct val="115000"/>
                        </a:lnSpc>
                        <a:spcAft>
                          <a:spcPts val="0"/>
                        </a:spcAft>
                      </a:pPr>
                      <a:r>
                        <a:rPr lang="hu-HU" sz="1000" b="1" dirty="0">
                          <a:solidFill>
                            <a:srgbClr val="FF0000"/>
                          </a:solidFill>
                          <a:effectLst/>
                          <a:latin typeface="Arial"/>
                          <a:ea typeface="Times New Roman"/>
                          <a:cs typeface="Times New Roman"/>
                        </a:rPr>
                        <a:t>Élelmiszeripar</a:t>
                      </a:r>
                      <a:endParaRPr lang="hu-HU" sz="1100" b="1" dirty="0">
                        <a:solidFill>
                          <a:srgbClr val="FF0000"/>
                        </a:solidFill>
                        <a:effectLst/>
                        <a:latin typeface="Calibri"/>
                        <a:ea typeface="Calibri"/>
                        <a:cs typeface="Times New Roman"/>
                      </a:endParaRPr>
                    </a:p>
                  </a:txBody>
                  <a:tcPr marL="44450" marR="44450" marT="0" marB="0" anchor="ctr">
                    <a:lnL w="1905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c>
                  <a:txBody>
                    <a:bodyPr/>
                    <a:lstStyle/>
                    <a:p>
                      <a:pPr algn="ctr">
                        <a:lnSpc>
                          <a:spcPct val="115000"/>
                        </a:lnSpc>
                        <a:spcAft>
                          <a:spcPts val="0"/>
                        </a:spcAft>
                      </a:pPr>
                      <a:r>
                        <a:rPr lang="hu-HU" sz="1200" dirty="0">
                          <a:solidFill>
                            <a:srgbClr val="000000"/>
                          </a:solidFill>
                          <a:effectLst/>
                          <a:latin typeface="Arial"/>
                          <a:ea typeface="Times New Roman"/>
                          <a:cs typeface="Times New Roman"/>
                        </a:rPr>
                        <a:t>9</a:t>
                      </a:r>
                      <a:endParaRPr lang="hu-HU" sz="1200" dirty="0">
                        <a:effectLst/>
                        <a:latin typeface="Calibri"/>
                        <a:ea typeface="Calibri"/>
                        <a:cs typeface="Times New Roman"/>
                      </a:endParaRPr>
                    </a:p>
                  </a:txBody>
                  <a:tcPr marL="44450" marR="44450" marT="0" marB="0" anchor="ctr">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c>
                  <a:txBody>
                    <a:bodyPr/>
                    <a:lstStyle/>
                    <a:p>
                      <a:pPr algn="ctr">
                        <a:lnSpc>
                          <a:spcPct val="115000"/>
                        </a:lnSpc>
                        <a:spcAft>
                          <a:spcPts val="0"/>
                        </a:spcAft>
                      </a:pPr>
                      <a:r>
                        <a:rPr lang="hu-HU" sz="1200" dirty="0">
                          <a:solidFill>
                            <a:srgbClr val="000000"/>
                          </a:solidFill>
                          <a:effectLst/>
                          <a:latin typeface="Arial"/>
                          <a:ea typeface="Times New Roman"/>
                          <a:cs typeface="Times New Roman"/>
                        </a:rPr>
                        <a:t>66</a:t>
                      </a:r>
                      <a:endParaRPr lang="hu-HU" sz="1200" dirty="0">
                        <a:effectLst/>
                        <a:latin typeface="Calibri"/>
                        <a:ea typeface="Calibri"/>
                        <a:cs typeface="Times New Roman"/>
                      </a:endParaRPr>
                    </a:p>
                  </a:txBody>
                  <a:tcPr marL="44450" marR="44450" marT="0" marB="0" anchor="ctr">
                    <a:lnL w="12700" cap="flat" cmpd="sng" algn="ctr">
                      <a:solidFill>
                        <a:srgbClr val="00839B"/>
                      </a:solidFill>
                      <a:prstDash val="solid"/>
                      <a:round/>
                      <a:headEnd type="none" w="med" len="med"/>
                      <a:tailEnd type="none" w="med" len="med"/>
                    </a:lnL>
                    <a:lnR w="1905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r>
              <a:tr h="260671">
                <a:tc>
                  <a:txBody>
                    <a:bodyPr/>
                    <a:lstStyle/>
                    <a:p>
                      <a:pPr>
                        <a:lnSpc>
                          <a:spcPct val="115000"/>
                        </a:lnSpc>
                        <a:spcAft>
                          <a:spcPts val="0"/>
                        </a:spcAft>
                      </a:pPr>
                      <a:r>
                        <a:rPr lang="hu-HU" sz="1000" b="1" dirty="0">
                          <a:solidFill>
                            <a:srgbClr val="FF0000"/>
                          </a:solidFill>
                          <a:effectLst/>
                          <a:latin typeface="Arial"/>
                          <a:ea typeface="Times New Roman"/>
                          <a:cs typeface="Times New Roman"/>
                        </a:rPr>
                        <a:t>Egyéb feldolgozóipar</a:t>
                      </a:r>
                      <a:endParaRPr lang="hu-HU" sz="1100" b="1" dirty="0">
                        <a:solidFill>
                          <a:srgbClr val="FF0000"/>
                        </a:solidFill>
                        <a:effectLst/>
                        <a:latin typeface="Calibri"/>
                        <a:ea typeface="Calibri"/>
                        <a:cs typeface="Times New Roman"/>
                      </a:endParaRPr>
                    </a:p>
                  </a:txBody>
                  <a:tcPr marL="44450" marR="44450" marT="0" marB="0" anchor="ctr">
                    <a:lnL w="1905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c>
                  <a:txBody>
                    <a:bodyPr/>
                    <a:lstStyle/>
                    <a:p>
                      <a:pPr algn="ctr">
                        <a:lnSpc>
                          <a:spcPct val="115000"/>
                        </a:lnSpc>
                        <a:spcAft>
                          <a:spcPts val="0"/>
                        </a:spcAft>
                      </a:pPr>
                      <a:r>
                        <a:rPr lang="hu-HU" sz="1200" dirty="0">
                          <a:solidFill>
                            <a:srgbClr val="000000"/>
                          </a:solidFill>
                          <a:effectLst/>
                          <a:latin typeface="Arial"/>
                          <a:ea typeface="Times New Roman"/>
                          <a:cs typeface="Times New Roman"/>
                        </a:rPr>
                        <a:t>39</a:t>
                      </a:r>
                      <a:endParaRPr lang="hu-HU" sz="1200" dirty="0">
                        <a:effectLst/>
                        <a:latin typeface="Calibri"/>
                        <a:ea typeface="Calibri"/>
                        <a:cs typeface="Times New Roman"/>
                      </a:endParaRPr>
                    </a:p>
                  </a:txBody>
                  <a:tcPr marL="44450" marR="44450" marT="0" marB="0" anchor="ctr">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c>
                  <a:txBody>
                    <a:bodyPr/>
                    <a:lstStyle/>
                    <a:p>
                      <a:pPr algn="ctr">
                        <a:lnSpc>
                          <a:spcPct val="115000"/>
                        </a:lnSpc>
                        <a:spcAft>
                          <a:spcPts val="0"/>
                        </a:spcAft>
                      </a:pPr>
                      <a:r>
                        <a:rPr lang="hu-HU" sz="1200" dirty="0">
                          <a:solidFill>
                            <a:srgbClr val="000000"/>
                          </a:solidFill>
                          <a:effectLst/>
                          <a:latin typeface="Arial"/>
                          <a:ea typeface="Times New Roman"/>
                          <a:cs typeface="Times New Roman"/>
                        </a:rPr>
                        <a:t>64</a:t>
                      </a:r>
                      <a:endParaRPr lang="hu-HU" sz="1200" dirty="0">
                        <a:effectLst/>
                        <a:latin typeface="Calibri"/>
                        <a:ea typeface="Calibri"/>
                        <a:cs typeface="Times New Roman"/>
                      </a:endParaRPr>
                    </a:p>
                  </a:txBody>
                  <a:tcPr marL="44450" marR="44450" marT="0" marB="0" anchor="ctr">
                    <a:lnL w="12700" cap="flat" cmpd="sng" algn="ctr">
                      <a:solidFill>
                        <a:srgbClr val="00839B"/>
                      </a:solidFill>
                      <a:prstDash val="solid"/>
                      <a:round/>
                      <a:headEnd type="none" w="med" len="med"/>
                      <a:tailEnd type="none" w="med" len="med"/>
                    </a:lnL>
                    <a:lnR w="1905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r>
              <a:tr h="260671">
                <a:tc>
                  <a:txBody>
                    <a:bodyPr/>
                    <a:lstStyle/>
                    <a:p>
                      <a:pPr>
                        <a:lnSpc>
                          <a:spcPct val="115000"/>
                        </a:lnSpc>
                        <a:spcAft>
                          <a:spcPts val="0"/>
                        </a:spcAft>
                      </a:pPr>
                      <a:r>
                        <a:rPr lang="hu-HU" sz="1000" b="1" dirty="0">
                          <a:solidFill>
                            <a:srgbClr val="FF0000"/>
                          </a:solidFill>
                          <a:effectLst/>
                          <a:latin typeface="Arial"/>
                          <a:ea typeface="Times New Roman"/>
                          <a:cs typeface="Times New Roman"/>
                        </a:rPr>
                        <a:t>Bányászat</a:t>
                      </a:r>
                      <a:endParaRPr lang="hu-HU" sz="1100" b="1" dirty="0">
                        <a:solidFill>
                          <a:srgbClr val="FF0000"/>
                        </a:solidFill>
                        <a:effectLst/>
                        <a:latin typeface="Calibri"/>
                        <a:ea typeface="Calibri"/>
                        <a:cs typeface="Times New Roman"/>
                      </a:endParaRPr>
                    </a:p>
                  </a:txBody>
                  <a:tcPr marL="44450" marR="44450" marT="0" marB="0" anchor="ctr">
                    <a:lnL w="1905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c>
                  <a:txBody>
                    <a:bodyPr/>
                    <a:lstStyle/>
                    <a:p>
                      <a:pPr algn="ctr">
                        <a:lnSpc>
                          <a:spcPct val="115000"/>
                        </a:lnSpc>
                        <a:spcAft>
                          <a:spcPts val="0"/>
                        </a:spcAft>
                      </a:pPr>
                      <a:r>
                        <a:rPr lang="hu-HU" sz="1200" dirty="0">
                          <a:solidFill>
                            <a:srgbClr val="000000"/>
                          </a:solidFill>
                          <a:effectLst/>
                          <a:latin typeface="Arial"/>
                          <a:ea typeface="Times New Roman"/>
                          <a:cs typeface="Times New Roman"/>
                        </a:rPr>
                        <a:t>6</a:t>
                      </a:r>
                      <a:endParaRPr lang="hu-HU" sz="1200" dirty="0">
                        <a:effectLst/>
                        <a:latin typeface="Calibri"/>
                        <a:ea typeface="Calibri"/>
                        <a:cs typeface="Times New Roman"/>
                      </a:endParaRPr>
                    </a:p>
                  </a:txBody>
                  <a:tcPr marL="44450" marR="44450" marT="0" marB="0" anchor="ctr">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c>
                  <a:txBody>
                    <a:bodyPr/>
                    <a:lstStyle/>
                    <a:p>
                      <a:pPr algn="ctr">
                        <a:lnSpc>
                          <a:spcPct val="115000"/>
                        </a:lnSpc>
                        <a:spcAft>
                          <a:spcPts val="0"/>
                        </a:spcAft>
                      </a:pPr>
                      <a:r>
                        <a:rPr lang="hu-HU" sz="1200" dirty="0">
                          <a:solidFill>
                            <a:srgbClr val="000000"/>
                          </a:solidFill>
                          <a:effectLst/>
                          <a:latin typeface="Arial"/>
                          <a:ea typeface="Times New Roman"/>
                          <a:cs typeface="Times New Roman"/>
                        </a:rPr>
                        <a:t>8</a:t>
                      </a:r>
                      <a:endParaRPr lang="hu-HU" sz="1200" dirty="0">
                        <a:effectLst/>
                        <a:latin typeface="Calibri"/>
                        <a:ea typeface="Calibri"/>
                        <a:cs typeface="Times New Roman"/>
                      </a:endParaRPr>
                    </a:p>
                  </a:txBody>
                  <a:tcPr marL="44450" marR="44450" marT="0" marB="0" anchor="ctr">
                    <a:lnL w="12700" cap="flat" cmpd="sng" algn="ctr">
                      <a:solidFill>
                        <a:srgbClr val="00839B"/>
                      </a:solidFill>
                      <a:prstDash val="solid"/>
                      <a:round/>
                      <a:headEnd type="none" w="med" len="med"/>
                      <a:tailEnd type="none" w="med" len="med"/>
                    </a:lnL>
                    <a:lnR w="1905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r>
              <a:tr h="229226">
                <a:tc>
                  <a:txBody>
                    <a:bodyPr/>
                    <a:lstStyle/>
                    <a:p>
                      <a:pPr>
                        <a:lnSpc>
                          <a:spcPct val="115000"/>
                        </a:lnSpc>
                        <a:spcAft>
                          <a:spcPts val="0"/>
                        </a:spcAft>
                      </a:pPr>
                      <a:r>
                        <a:rPr lang="hu-HU" sz="1000">
                          <a:solidFill>
                            <a:srgbClr val="000000"/>
                          </a:solidFill>
                          <a:effectLst/>
                          <a:latin typeface="Arial"/>
                          <a:ea typeface="Times New Roman"/>
                          <a:cs typeface="Times New Roman"/>
                        </a:rPr>
                        <a:t>Egyéb</a:t>
                      </a:r>
                      <a:endParaRPr lang="hu-HU" sz="1100">
                        <a:effectLst/>
                        <a:latin typeface="Calibri"/>
                        <a:ea typeface="Calibri"/>
                        <a:cs typeface="Times New Roman"/>
                      </a:endParaRPr>
                    </a:p>
                  </a:txBody>
                  <a:tcPr marL="44450" marR="44450" marT="0" marB="0" anchor="ctr">
                    <a:lnL w="1905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c>
                  <a:txBody>
                    <a:bodyPr/>
                    <a:lstStyle/>
                    <a:p>
                      <a:pPr algn="ctr">
                        <a:lnSpc>
                          <a:spcPct val="115000"/>
                        </a:lnSpc>
                        <a:spcAft>
                          <a:spcPts val="0"/>
                        </a:spcAft>
                      </a:pPr>
                      <a:r>
                        <a:rPr lang="hu-HU" sz="1200" dirty="0">
                          <a:solidFill>
                            <a:srgbClr val="000000"/>
                          </a:solidFill>
                          <a:effectLst/>
                          <a:latin typeface="Arial"/>
                          <a:ea typeface="Times New Roman"/>
                          <a:cs typeface="Times New Roman"/>
                        </a:rPr>
                        <a:t>0</a:t>
                      </a:r>
                      <a:endParaRPr lang="hu-HU" sz="1200" dirty="0">
                        <a:effectLst/>
                        <a:latin typeface="Calibri"/>
                        <a:ea typeface="Calibri"/>
                        <a:cs typeface="Times New Roman"/>
                      </a:endParaRPr>
                    </a:p>
                  </a:txBody>
                  <a:tcPr marL="44450" marR="44450" marT="0" marB="0" anchor="ctr">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c>
                  <a:txBody>
                    <a:bodyPr/>
                    <a:lstStyle/>
                    <a:p>
                      <a:pPr algn="ctr">
                        <a:lnSpc>
                          <a:spcPct val="115000"/>
                        </a:lnSpc>
                        <a:spcAft>
                          <a:spcPts val="0"/>
                        </a:spcAft>
                      </a:pPr>
                      <a:r>
                        <a:rPr lang="hu-HU" sz="1200" dirty="0">
                          <a:solidFill>
                            <a:srgbClr val="000000"/>
                          </a:solidFill>
                          <a:effectLst/>
                          <a:latin typeface="Arial"/>
                          <a:ea typeface="Times New Roman"/>
                          <a:cs typeface="Times New Roman"/>
                        </a:rPr>
                        <a:t>2</a:t>
                      </a:r>
                      <a:endParaRPr lang="hu-HU" sz="1200" dirty="0">
                        <a:effectLst/>
                        <a:latin typeface="Calibri"/>
                        <a:ea typeface="Calibri"/>
                        <a:cs typeface="Times New Roman"/>
                      </a:endParaRPr>
                    </a:p>
                  </a:txBody>
                  <a:tcPr marL="44450" marR="44450" marT="0" marB="0" anchor="ctr">
                    <a:lnL w="12700" cap="flat" cmpd="sng" algn="ctr">
                      <a:solidFill>
                        <a:srgbClr val="00839B"/>
                      </a:solidFill>
                      <a:prstDash val="solid"/>
                      <a:round/>
                      <a:headEnd type="none" w="med" len="med"/>
                      <a:tailEnd type="none" w="med" len="med"/>
                    </a:lnL>
                    <a:lnR w="1905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r>
              <a:tr h="260671">
                <a:tc>
                  <a:txBody>
                    <a:bodyPr/>
                    <a:lstStyle/>
                    <a:p>
                      <a:pPr>
                        <a:lnSpc>
                          <a:spcPct val="115000"/>
                        </a:lnSpc>
                        <a:spcAft>
                          <a:spcPts val="0"/>
                        </a:spcAft>
                      </a:pPr>
                      <a:r>
                        <a:rPr lang="hu-HU" sz="1000" b="1">
                          <a:solidFill>
                            <a:srgbClr val="000000"/>
                          </a:solidFill>
                          <a:effectLst/>
                          <a:latin typeface="Arial"/>
                          <a:ea typeface="Times New Roman"/>
                          <a:cs typeface="Times New Roman"/>
                        </a:rPr>
                        <a:t>Összes</a:t>
                      </a:r>
                      <a:endParaRPr lang="hu-HU" sz="1100">
                        <a:effectLst/>
                        <a:latin typeface="Calibri"/>
                        <a:ea typeface="Calibri"/>
                        <a:cs typeface="Times New Roman"/>
                      </a:endParaRPr>
                    </a:p>
                  </a:txBody>
                  <a:tcPr marL="44450" marR="44450" marT="0" marB="0" anchor="ctr">
                    <a:lnL w="1905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c>
                  <a:txBody>
                    <a:bodyPr/>
                    <a:lstStyle/>
                    <a:p>
                      <a:pPr algn="ctr">
                        <a:lnSpc>
                          <a:spcPct val="115000"/>
                        </a:lnSpc>
                        <a:spcAft>
                          <a:spcPts val="0"/>
                        </a:spcAft>
                      </a:pPr>
                      <a:r>
                        <a:rPr lang="hu-HU" sz="1200" b="1" dirty="0">
                          <a:solidFill>
                            <a:srgbClr val="000000"/>
                          </a:solidFill>
                          <a:effectLst/>
                          <a:latin typeface="Arial"/>
                          <a:ea typeface="Times New Roman"/>
                          <a:cs typeface="Times New Roman"/>
                        </a:rPr>
                        <a:t>921</a:t>
                      </a:r>
                      <a:endParaRPr lang="hu-HU" sz="1200" dirty="0">
                        <a:effectLst/>
                        <a:latin typeface="Calibri"/>
                        <a:ea typeface="Calibri"/>
                        <a:cs typeface="Times New Roman"/>
                      </a:endParaRPr>
                    </a:p>
                  </a:txBody>
                  <a:tcPr marL="44450" marR="44450" marT="0" marB="0" anchor="ctr">
                    <a:lnL w="12700" cap="flat" cmpd="sng" algn="ctr">
                      <a:solidFill>
                        <a:srgbClr val="00839B"/>
                      </a:solidFill>
                      <a:prstDash val="solid"/>
                      <a:round/>
                      <a:headEnd type="none" w="med" len="med"/>
                      <a:tailEnd type="none" w="med" len="med"/>
                    </a:lnL>
                    <a:lnR w="1270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c>
                  <a:txBody>
                    <a:bodyPr/>
                    <a:lstStyle/>
                    <a:p>
                      <a:pPr algn="ctr">
                        <a:lnSpc>
                          <a:spcPct val="115000"/>
                        </a:lnSpc>
                        <a:spcAft>
                          <a:spcPts val="0"/>
                        </a:spcAft>
                      </a:pPr>
                      <a:r>
                        <a:rPr lang="hu-HU" sz="1200" b="1" dirty="0">
                          <a:solidFill>
                            <a:srgbClr val="000000"/>
                          </a:solidFill>
                          <a:effectLst/>
                          <a:latin typeface="Arial"/>
                          <a:ea typeface="Times New Roman"/>
                          <a:cs typeface="Times New Roman"/>
                        </a:rPr>
                        <a:t>604</a:t>
                      </a:r>
                      <a:endParaRPr lang="hu-HU" sz="1200" dirty="0">
                        <a:effectLst/>
                        <a:latin typeface="Calibri"/>
                        <a:ea typeface="Calibri"/>
                        <a:cs typeface="Times New Roman"/>
                      </a:endParaRPr>
                    </a:p>
                  </a:txBody>
                  <a:tcPr marL="44450" marR="44450" marT="0" marB="0" anchor="ctr">
                    <a:lnL w="12700" cap="flat" cmpd="sng" algn="ctr">
                      <a:solidFill>
                        <a:srgbClr val="00839B"/>
                      </a:solidFill>
                      <a:prstDash val="solid"/>
                      <a:round/>
                      <a:headEnd type="none" w="med" len="med"/>
                      <a:tailEnd type="none" w="med" len="med"/>
                    </a:lnL>
                    <a:lnR w="19050" cap="flat" cmpd="sng" algn="ctr">
                      <a:solidFill>
                        <a:srgbClr val="00839B"/>
                      </a:solidFill>
                      <a:prstDash val="solid"/>
                      <a:round/>
                      <a:headEnd type="none" w="med" len="med"/>
                      <a:tailEnd type="none" w="med" len="med"/>
                    </a:lnR>
                    <a:lnT w="12700" cap="flat" cmpd="sng" algn="ctr">
                      <a:solidFill>
                        <a:srgbClr val="00839B"/>
                      </a:solidFill>
                      <a:prstDash val="solid"/>
                      <a:round/>
                      <a:headEnd type="none" w="med" len="med"/>
                      <a:tailEnd type="none" w="med" len="med"/>
                    </a:lnT>
                    <a:lnB w="12700" cap="flat" cmpd="sng" algn="ctr">
                      <a:solidFill>
                        <a:srgbClr val="00839B"/>
                      </a:solidFill>
                      <a:prstDash val="solid"/>
                      <a:round/>
                      <a:headEnd type="none" w="med" len="med"/>
                      <a:tailEnd type="none" w="med" len="med"/>
                    </a:lnB>
                    <a:solidFill>
                      <a:schemeClr val="bg1"/>
                    </a:solidFill>
                  </a:tcPr>
                </a:tc>
              </a:tr>
            </a:tbl>
          </a:graphicData>
        </a:graphic>
      </p:graphicFrame>
      <p:sp>
        <p:nvSpPr>
          <p:cNvPr id="8" name="Szövegdoboz 7"/>
          <p:cNvSpPr txBox="1"/>
          <p:nvPr/>
        </p:nvSpPr>
        <p:spPr>
          <a:xfrm>
            <a:off x="5423778" y="4361933"/>
            <a:ext cx="3672408" cy="461665"/>
          </a:xfrm>
          <a:prstGeom prst="rect">
            <a:avLst/>
          </a:prstGeom>
          <a:solidFill>
            <a:schemeClr val="bg1"/>
          </a:solidFill>
        </p:spPr>
        <p:txBody>
          <a:bodyPr wrap="square" rtlCol="0">
            <a:spAutoFit/>
          </a:bodyPr>
          <a:lstStyle/>
          <a:p>
            <a:pPr algn="just"/>
            <a:r>
              <a:rPr lang="hu-HU" sz="1200" b="1" dirty="0" smtClean="0">
                <a:sym typeface="Wingdings" panose="05000000000000000000" pitchFamily="2" charset="2"/>
              </a:rPr>
              <a:t> </a:t>
            </a:r>
            <a:r>
              <a:rPr lang="hu-HU" sz="1200" b="1" dirty="0"/>
              <a:t>220/2004. (VII. 21.) Korm. </a:t>
            </a:r>
            <a:r>
              <a:rPr lang="hu-HU" sz="1200" b="1" dirty="0" smtClean="0"/>
              <a:t>Rendelet a </a:t>
            </a:r>
            <a:r>
              <a:rPr lang="hu-HU" sz="1200" b="1" dirty="0"/>
              <a:t>felszíni vizek minősége védelmének szabályairól</a:t>
            </a:r>
          </a:p>
        </p:txBody>
      </p:sp>
      <p:sp>
        <p:nvSpPr>
          <p:cNvPr id="6" name="Szövegdoboz 5"/>
          <p:cNvSpPr txBox="1"/>
          <p:nvPr/>
        </p:nvSpPr>
        <p:spPr>
          <a:xfrm>
            <a:off x="6156174" y="1706928"/>
            <a:ext cx="2987826" cy="1015663"/>
          </a:xfrm>
          <a:prstGeom prst="rect">
            <a:avLst/>
          </a:prstGeom>
          <a:solidFill>
            <a:schemeClr val="bg1"/>
          </a:solidFill>
        </p:spPr>
        <p:txBody>
          <a:bodyPr wrap="square" rtlCol="0">
            <a:spAutoFit/>
          </a:bodyPr>
          <a:lstStyle/>
          <a:p>
            <a:pPr algn="just"/>
            <a:r>
              <a:rPr lang="hu-HU" sz="1200" b="1" dirty="0" smtClean="0">
                <a:sym typeface="Wingdings" panose="05000000000000000000" pitchFamily="2" charset="2"/>
              </a:rPr>
              <a:t> </a:t>
            </a:r>
            <a:r>
              <a:rPr lang="hu-HU" sz="1200" b="1" dirty="0" smtClean="0">
                <a:sym typeface="Wingdings" panose="05000000000000000000" pitchFamily="2" charset="2"/>
              </a:rPr>
              <a:t>1</a:t>
            </a:r>
            <a:r>
              <a:rPr lang="hu-HU" sz="1200" b="1" dirty="0" smtClean="0"/>
              <a:t>66/2006/EK </a:t>
            </a:r>
            <a:r>
              <a:rPr lang="hu-HU" sz="1200" b="1" dirty="0" smtClean="0"/>
              <a:t>RENDELET az </a:t>
            </a:r>
            <a:r>
              <a:rPr lang="hu-HU" sz="1200" b="1" dirty="0"/>
              <a:t>Európai </a:t>
            </a:r>
            <a:r>
              <a:rPr lang="hu-HU" sz="1200" b="1" dirty="0" smtClean="0"/>
              <a:t>Szennyezőanyag-kibocsátási- és szállítási </a:t>
            </a:r>
            <a:r>
              <a:rPr lang="hu-HU" sz="1200" b="1" dirty="0"/>
              <a:t>Nyilvántartás létrehozásáról, valamint </a:t>
            </a:r>
            <a:r>
              <a:rPr lang="hu-HU" sz="1200" b="1" dirty="0" smtClean="0"/>
              <a:t>a 91/689/EGK </a:t>
            </a:r>
            <a:r>
              <a:rPr lang="hu-HU" sz="1200" b="1" dirty="0"/>
              <a:t>és a 96/61/EK tanácsi irányelv módosításáról</a:t>
            </a:r>
          </a:p>
        </p:txBody>
      </p:sp>
    </p:spTree>
    <p:extLst>
      <p:ext uri="{BB962C8B-B14F-4D97-AF65-F5344CB8AC3E}">
        <p14:creationId xmlns:p14="http://schemas.microsoft.com/office/powerpoint/2010/main" val="111551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9" y="44624"/>
            <a:ext cx="6860315" cy="864096"/>
          </a:xfrm>
        </p:spPr>
        <p:txBody>
          <a:bodyPr/>
          <a:lstStyle/>
          <a:p>
            <a:r>
              <a:rPr lang="hu-HU" dirty="0" smtClean="0"/>
              <a:t>Kibocsátott veszélyes anyagok</a:t>
            </a:r>
            <a:endParaRPr lang="hu-HU" dirty="0"/>
          </a:p>
        </p:txBody>
      </p:sp>
      <p:sp>
        <p:nvSpPr>
          <p:cNvPr id="15" name="Szövegdoboz 14"/>
          <p:cNvSpPr txBox="1"/>
          <p:nvPr/>
        </p:nvSpPr>
        <p:spPr>
          <a:xfrm>
            <a:off x="134659" y="6021288"/>
            <a:ext cx="2808312" cy="523220"/>
          </a:xfrm>
          <a:prstGeom prst="rect">
            <a:avLst/>
          </a:prstGeom>
          <a:noFill/>
        </p:spPr>
        <p:txBody>
          <a:bodyPr wrap="square" rtlCol="0">
            <a:spAutoFit/>
          </a:bodyPr>
          <a:lstStyle/>
          <a:p>
            <a:pPr marL="285750" indent="-285750">
              <a:buFont typeface="Arial" panose="020B0604020202020204" pitchFamily="34" charset="0"/>
              <a:buChar char="•"/>
            </a:pPr>
            <a:r>
              <a:rPr lang="hu-HU" sz="1400" dirty="0" smtClean="0"/>
              <a:t>Aggregált paraméterek</a:t>
            </a:r>
          </a:p>
          <a:p>
            <a:pPr marL="285750" indent="-285750">
              <a:buFont typeface="Arial" panose="020B0604020202020204" pitchFamily="34" charset="0"/>
              <a:buChar char="•"/>
            </a:pPr>
            <a:r>
              <a:rPr lang="hu-HU" sz="1400" dirty="0" smtClean="0"/>
              <a:t>Megbízhatóság?</a:t>
            </a:r>
            <a:endParaRPr lang="hu-HU" sz="1400" dirty="0"/>
          </a:p>
        </p:txBody>
      </p:sp>
      <p:graphicFrame>
        <p:nvGraphicFramePr>
          <p:cNvPr id="21" name="Diagram 20"/>
          <p:cNvGraphicFramePr>
            <a:graphicFrameLocks/>
          </p:cNvGraphicFramePr>
          <p:nvPr>
            <p:extLst>
              <p:ext uri="{D42A27DB-BD31-4B8C-83A1-F6EECF244321}">
                <p14:modId xmlns:p14="http://schemas.microsoft.com/office/powerpoint/2010/main" val="4128691330"/>
              </p:ext>
            </p:extLst>
          </p:nvPr>
        </p:nvGraphicFramePr>
        <p:xfrm>
          <a:off x="251520" y="1334937"/>
          <a:ext cx="7909123" cy="49143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Diagram 21"/>
          <p:cNvGraphicFramePr>
            <a:graphicFrameLocks/>
          </p:cNvGraphicFramePr>
          <p:nvPr>
            <p:extLst>
              <p:ext uri="{D42A27DB-BD31-4B8C-83A1-F6EECF244321}">
                <p14:modId xmlns:p14="http://schemas.microsoft.com/office/powerpoint/2010/main" val="527395297"/>
              </p:ext>
            </p:extLst>
          </p:nvPr>
        </p:nvGraphicFramePr>
        <p:xfrm>
          <a:off x="4384278" y="1844824"/>
          <a:ext cx="4733925" cy="3648075"/>
        </p:xfrm>
        <a:graphic>
          <a:graphicData uri="http://schemas.openxmlformats.org/drawingml/2006/chart">
            <c:chart xmlns:c="http://schemas.openxmlformats.org/drawingml/2006/chart" xmlns:r="http://schemas.openxmlformats.org/officeDocument/2006/relationships" r:id="rId4"/>
          </a:graphicData>
        </a:graphic>
      </p:graphicFrame>
      <p:sp>
        <p:nvSpPr>
          <p:cNvPr id="23" name="Jobbra nyíl 22"/>
          <p:cNvSpPr/>
          <p:nvPr/>
        </p:nvSpPr>
        <p:spPr>
          <a:xfrm>
            <a:off x="4186919" y="2420888"/>
            <a:ext cx="313073" cy="216024"/>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27288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9" y="44624"/>
            <a:ext cx="8238811" cy="864096"/>
          </a:xfrm>
        </p:spPr>
        <p:txBody>
          <a:bodyPr>
            <a:normAutofit/>
          </a:bodyPr>
          <a:lstStyle/>
          <a:p>
            <a:r>
              <a:rPr lang="hu-HU" dirty="0" smtClean="0"/>
              <a:t>RELEVÁNS Veszélyes anyagok – felszíni vizek</a:t>
            </a:r>
            <a:endParaRPr lang="hu-HU" dirty="0"/>
          </a:p>
        </p:txBody>
      </p:sp>
      <p:graphicFrame>
        <p:nvGraphicFramePr>
          <p:cNvPr id="5" name="Táblázat 4"/>
          <p:cNvGraphicFramePr>
            <a:graphicFrameLocks noGrp="1"/>
          </p:cNvGraphicFramePr>
          <p:nvPr>
            <p:extLst>
              <p:ext uri="{D42A27DB-BD31-4B8C-83A1-F6EECF244321}">
                <p14:modId xmlns:p14="http://schemas.microsoft.com/office/powerpoint/2010/main" val="2649672860"/>
              </p:ext>
            </p:extLst>
          </p:nvPr>
        </p:nvGraphicFramePr>
        <p:xfrm>
          <a:off x="64083" y="1179813"/>
          <a:ext cx="5688632" cy="5670084"/>
        </p:xfrm>
        <a:graphic>
          <a:graphicData uri="http://schemas.openxmlformats.org/drawingml/2006/table">
            <a:tbl>
              <a:tblPr firstRow="1" firstCol="1" bandRow="1">
                <a:tableStyleId>{5C22544A-7EE6-4342-B048-85BDC9FD1C3A}</a:tableStyleId>
              </a:tblPr>
              <a:tblGrid>
                <a:gridCol w="1534195"/>
                <a:gridCol w="901469"/>
                <a:gridCol w="1887105"/>
                <a:gridCol w="1365863"/>
              </a:tblGrid>
              <a:tr h="435100">
                <a:tc>
                  <a:txBody>
                    <a:bodyPr/>
                    <a:lstStyle/>
                    <a:p>
                      <a:pPr algn="ctr">
                        <a:lnSpc>
                          <a:spcPct val="115000"/>
                        </a:lnSpc>
                        <a:spcAft>
                          <a:spcPts val="0"/>
                        </a:spcAft>
                      </a:pPr>
                      <a:r>
                        <a:rPr lang="hu-HU" sz="1200" dirty="0">
                          <a:effectLst/>
                        </a:rPr>
                        <a:t>Veszélyes anyag</a:t>
                      </a:r>
                      <a:endParaRPr lang="hu-HU" sz="1200" dirty="0">
                        <a:effectLst/>
                        <a:latin typeface="Calibri"/>
                        <a:ea typeface="Calibri"/>
                        <a:cs typeface="Times New Roman"/>
                      </a:endParaRPr>
                    </a:p>
                  </a:txBody>
                  <a:tcPr marL="42832" marR="42832" marT="0" marB="0" anchor="ctr">
                    <a:solidFill>
                      <a:srgbClr val="00839B"/>
                    </a:solidFill>
                  </a:tcPr>
                </a:tc>
                <a:tc>
                  <a:txBody>
                    <a:bodyPr/>
                    <a:lstStyle/>
                    <a:p>
                      <a:pPr algn="ctr">
                        <a:lnSpc>
                          <a:spcPct val="115000"/>
                        </a:lnSpc>
                        <a:spcAft>
                          <a:spcPts val="0"/>
                        </a:spcAft>
                      </a:pPr>
                      <a:r>
                        <a:rPr lang="hu-HU" sz="1200" dirty="0">
                          <a:effectLst/>
                        </a:rPr>
                        <a:t>Túllépések száma</a:t>
                      </a:r>
                      <a:endParaRPr lang="hu-HU" sz="1200" dirty="0">
                        <a:effectLst/>
                        <a:latin typeface="Calibri"/>
                        <a:ea typeface="Calibri"/>
                        <a:cs typeface="Times New Roman"/>
                      </a:endParaRPr>
                    </a:p>
                  </a:txBody>
                  <a:tcPr marL="42832" marR="42832" marT="0" marB="0" anchor="ctr">
                    <a:solidFill>
                      <a:srgbClr val="00839B"/>
                    </a:solidFill>
                  </a:tcPr>
                </a:tc>
                <a:tc>
                  <a:txBody>
                    <a:bodyPr/>
                    <a:lstStyle/>
                    <a:p>
                      <a:pPr algn="ctr">
                        <a:lnSpc>
                          <a:spcPct val="115000"/>
                        </a:lnSpc>
                        <a:spcAft>
                          <a:spcPts val="0"/>
                        </a:spcAft>
                      </a:pPr>
                      <a:r>
                        <a:rPr lang="hu-HU" sz="1200" dirty="0">
                          <a:effectLst/>
                        </a:rPr>
                        <a:t>Felhasználás</a:t>
                      </a:r>
                      <a:endParaRPr lang="hu-HU" sz="1200" dirty="0">
                        <a:effectLst/>
                        <a:latin typeface="Calibri"/>
                        <a:ea typeface="Calibri"/>
                        <a:cs typeface="Times New Roman"/>
                      </a:endParaRPr>
                    </a:p>
                  </a:txBody>
                  <a:tcPr marL="42832" marR="42832" marT="0" marB="0" anchor="ctr">
                    <a:solidFill>
                      <a:srgbClr val="00839B"/>
                    </a:solidFill>
                  </a:tcPr>
                </a:tc>
                <a:tc>
                  <a:txBody>
                    <a:bodyPr/>
                    <a:lstStyle/>
                    <a:p>
                      <a:pPr algn="ctr">
                        <a:lnSpc>
                          <a:spcPct val="115000"/>
                        </a:lnSpc>
                        <a:spcAft>
                          <a:spcPts val="0"/>
                        </a:spcAft>
                      </a:pPr>
                      <a:r>
                        <a:rPr lang="hu-HU" sz="1200" dirty="0">
                          <a:effectLst/>
                        </a:rPr>
                        <a:t>Forrás</a:t>
                      </a:r>
                      <a:endParaRPr lang="hu-HU" sz="1200" dirty="0">
                        <a:effectLst/>
                        <a:latin typeface="Calibri"/>
                        <a:ea typeface="Calibri"/>
                        <a:cs typeface="Times New Roman"/>
                      </a:endParaRPr>
                    </a:p>
                  </a:txBody>
                  <a:tcPr marL="42832" marR="42832" marT="0" marB="0" anchor="ctr">
                    <a:solidFill>
                      <a:srgbClr val="00839B"/>
                    </a:solidFill>
                  </a:tcPr>
                </a:tc>
              </a:tr>
              <a:tr h="387810">
                <a:tc>
                  <a:txBody>
                    <a:bodyPr/>
                    <a:lstStyle/>
                    <a:p>
                      <a:pPr>
                        <a:lnSpc>
                          <a:spcPct val="115000"/>
                        </a:lnSpc>
                        <a:spcAft>
                          <a:spcPts val="0"/>
                        </a:spcAft>
                      </a:pPr>
                      <a:r>
                        <a:rPr lang="hu-HU" sz="1200" dirty="0">
                          <a:effectLst/>
                        </a:rPr>
                        <a:t>1,2-diklóretán</a:t>
                      </a:r>
                      <a:endParaRPr lang="hu-HU" sz="1200" dirty="0">
                        <a:effectLst/>
                        <a:latin typeface="Calibri"/>
                        <a:ea typeface="Calibri"/>
                        <a:cs typeface="Times New Roman"/>
                      </a:endParaRPr>
                    </a:p>
                  </a:txBody>
                  <a:tcPr marL="42832" marR="42832" marT="0" marB="0" anchor="b">
                    <a:solidFill>
                      <a:srgbClr val="00839B"/>
                    </a:solidFill>
                  </a:tcPr>
                </a:tc>
                <a:tc>
                  <a:txBody>
                    <a:bodyPr/>
                    <a:lstStyle/>
                    <a:p>
                      <a:pPr algn="ctr">
                        <a:lnSpc>
                          <a:spcPct val="115000"/>
                        </a:lnSpc>
                        <a:spcAft>
                          <a:spcPts val="0"/>
                        </a:spcAft>
                      </a:pPr>
                      <a:r>
                        <a:rPr lang="hu-HU" sz="1200" b="1" dirty="0" smtClean="0">
                          <a:effectLst/>
                          <a:latin typeface="+mn-lt"/>
                          <a:ea typeface="+mn-ea"/>
                          <a:cs typeface="+mn-cs"/>
                        </a:rPr>
                        <a:t>&lt;5</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100" dirty="0">
                          <a:effectLst/>
                        </a:rPr>
                        <a:t>vegyipari általános oldószer, alapanyag</a:t>
                      </a:r>
                      <a:endParaRPr lang="hu-HU" sz="1100"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100" dirty="0">
                          <a:effectLst/>
                        </a:rPr>
                        <a:t>Ipar</a:t>
                      </a:r>
                      <a:endParaRPr lang="hu-HU" sz="1100" dirty="0">
                        <a:effectLst/>
                        <a:latin typeface="Calibri"/>
                        <a:ea typeface="Calibri"/>
                        <a:cs typeface="Times New Roman"/>
                      </a:endParaRPr>
                    </a:p>
                  </a:txBody>
                  <a:tcPr marL="42832" marR="42832" marT="0" marB="0" anchor="b"/>
                </a:tc>
              </a:tr>
              <a:tr h="254542">
                <a:tc>
                  <a:txBody>
                    <a:bodyPr/>
                    <a:lstStyle/>
                    <a:p>
                      <a:pPr>
                        <a:lnSpc>
                          <a:spcPct val="115000"/>
                        </a:lnSpc>
                        <a:spcAft>
                          <a:spcPts val="0"/>
                        </a:spcAft>
                      </a:pPr>
                      <a:r>
                        <a:rPr lang="hu-HU" sz="1200" dirty="0" err="1">
                          <a:effectLst/>
                        </a:rPr>
                        <a:t>Ciklodién</a:t>
                      </a:r>
                      <a:r>
                        <a:rPr lang="hu-HU" sz="1200" dirty="0">
                          <a:effectLst/>
                        </a:rPr>
                        <a:t> </a:t>
                      </a:r>
                      <a:r>
                        <a:rPr lang="hu-HU" sz="1200" dirty="0" err="1">
                          <a:effectLst/>
                        </a:rPr>
                        <a:t>peszticidek</a:t>
                      </a:r>
                      <a:endParaRPr lang="hu-HU" sz="1200" dirty="0">
                        <a:effectLst/>
                        <a:latin typeface="Calibri"/>
                        <a:ea typeface="Calibri"/>
                        <a:cs typeface="Times New Roman"/>
                      </a:endParaRPr>
                    </a:p>
                  </a:txBody>
                  <a:tcPr marL="42832" marR="42832" marT="0" marB="0" anchor="b">
                    <a:solidFill>
                      <a:srgbClr val="00839B"/>
                    </a:solidFill>
                  </a:tcPr>
                </a:tc>
                <a:tc>
                  <a:txBody>
                    <a:bodyPr/>
                    <a:lstStyle/>
                    <a:p>
                      <a:pPr algn="ctr">
                        <a:lnSpc>
                          <a:spcPct val="115000"/>
                        </a:lnSpc>
                        <a:spcAft>
                          <a:spcPts val="0"/>
                        </a:spcAft>
                      </a:pPr>
                      <a:r>
                        <a:rPr lang="hu-HU" sz="1200" b="1" dirty="0" smtClean="0">
                          <a:effectLst/>
                        </a:rPr>
                        <a:t>&lt;5</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100" dirty="0" err="1">
                          <a:effectLst/>
                        </a:rPr>
                        <a:t>inszekticid</a:t>
                      </a:r>
                      <a:endParaRPr lang="hu-HU" sz="1100"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100" dirty="0">
                          <a:effectLst/>
                        </a:rPr>
                        <a:t>Mezőgazdaság</a:t>
                      </a:r>
                      <a:endParaRPr lang="hu-HU" sz="1100" dirty="0">
                        <a:effectLst/>
                        <a:latin typeface="Calibri"/>
                        <a:ea typeface="Calibri"/>
                        <a:cs typeface="Times New Roman"/>
                      </a:endParaRPr>
                    </a:p>
                  </a:txBody>
                  <a:tcPr marL="42832" marR="42832" marT="0" marB="0" anchor="b"/>
                </a:tc>
              </a:tr>
              <a:tr h="193905">
                <a:tc>
                  <a:txBody>
                    <a:bodyPr/>
                    <a:lstStyle/>
                    <a:p>
                      <a:pPr>
                        <a:lnSpc>
                          <a:spcPct val="115000"/>
                        </a:lnSpc>
                        <a:spcAft>
                          <a:spcPts val="0"/>
                        </a:spcAft>
                      </a:pPr>
                      <a:r>
                        <a:rPr lang="hu-HU" sz="1200" dirty="0" err="1">
                          <a:effectLst/>
                        </a:rPr>
                        <a:t>Diuron</a:t>
                      </a:r>
                      <a:endParaRPr lang="hu-HU" sz="1200" dirty="0">
                        <a:effectLst/>
                        <a:latin typeface="Calibri"/>
                        <a:ea typeface="Calibri"/>
                        <a:cs typeface="Times New Roman"/>
                      </a:endParaRPr>
                    </a:p>
                  </a:txBody>
                  <a:tcPr marL="42832" marR="42832" marT="0" marB="0" anchor="b">
                    <a:solidFill>
                      <a:srgbClr val="00839B"/>
                    </a:solidFill>
                  </a:tcPr>
                </a:tc>
                <a:tc>
                  <a:txBody>
                    <a:bodyPr/>
                    <a:lstStyle/>
                    <a:p>
                      <a:pPr algn="ctr">
                        <a:lnSpc>
                          <a:spcPct val="115000"/>
                        </a:lnSpc>
                        <a:spcAft>
                          <a:spcPts val="0"/>
                        </a:spcAft>
                      </a:pPr>
                      <a:r>
                        <a:rPr lang="hu-HU" sz="1200" b="1" dirty="0" smtClean="0">
                          <a:effectLst/>
                        </a:rPr>
                        <a:t>&lt;5</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100" dirty="0">
                          <a:effectLst/>
                        </a:rPr>
                        <a:t>herbicid</a:t>
                      </a:r>
                      <a:endParaRPr lang="hu-HU" sz="1100"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100" dirty="0">
                          <a:effectLst/>
                        </a:rPr>
                        <a:t>Mezőgazdaság</a:t>
                      </a:r>
                      <a:endParaRPr lang="hu-HU" sz="1100" dirty="0">
                        <a:effectLst/>
                        <a:latin typeface="Calibri"/>
                        <a:ea typeface="Calibri"/>
                        <a:cs typeface="Times New Roman"/>
                      </a:endParaRPr>
                    </a:p>
                  </a:txBody>
                  <a:tcPr marL="42832" marR="42832" marT="0" marB="0" anchor="b"/>
                </a:tc>
              </a:tr>
              <a:tr h="387810">
                <a:tc>
                  <a:txBody>
                    <a:bodyPr/>
                    <a:lstStyle/>
                    <a:p>
                      <a:pPr>
                        <a:lnSpc>
                          <a:spcPct val="115000"/>
                        </a:lnSpc>
                        <a:spcAft>
                          <a:spcPts val="0"/>
                        </a:spcAft>
                      </a:pPr>
                      <a:r>
                        <a:rPr lang="hu-HU" sz="1200" dirty="0" err="1">
                          <a:effectLst/>
                        </a:rPr>
                        <a:t>Fluorantén</a:t>
                      </a:r>
                      <a:endParaRPr lang="hu-HU" sz="1200" dirty="0">
                        <a:effectLst/>
                        <a:latin typeface="Calibri"/>
                        <a:ea typeface="Calibri"/>
                        <a:cs typeface="Times New Roman"/>
                      </a:endParaRPr>
                    </a:p>
                  </a:txBody>
                  <a:tcPr marL="42832" marR="42832" marT="0" marB="0" anchor="b">
                    <a:solidFill>
                      <a:srgbClr val="00839B"/>
                    </a:solidFill>
                  </a:tcPr>
                </a:tc>
                <a:tc>
                  <a:txBody>
                    <a:bodyPr/>
                    <a:lstStyle/>
                    <a:p>
                      <a:pPr algn="ctr">
                        <a:lnSpc>
                          <a:spcPct val="115000"/>
                        </a:lnSpc>
                        <a:spcAft>
                          <a:spcPts val="0"/>
                        </a:spcAft>
                      </a:pPr>
                      <a:r>
                        <a:rPr lang="hu-HU" sz="1200" b="1" dirty="0" smtClean="0">
                          <a:effectLst/>
                        </a:rPr>
                        <a:t>&lt;15</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100" dirty="0">
                          <a:effectLst/>
                        </a:rPr>
                        <a:t>kőolajipar, </a:t>
                      </a:r>
                      <a:r>
                        <a:rPr lang="hu-HU" sz="1100" dirty="0" err="1">
                          <a:effectLst/>
                        </a:rPr>
                        <a:t>pakuragyártás</a:t>
                      </a:r>
                      <a:r>
                        <a:rPr lang="hu-HU" sz="1100" dirty="0">
                          <a:effectLst/>
                        </a:rPr>
                        <a:t>, pirolízis</a:t>
                      </a:r>
                      <a:endParaRPr lang="hu-HU" sz="1100"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100" dirty="0">
                          <a:effectLst/>
                        </a:rPr>
                        <a:t>Ipar, kommunális szennyvíztisztítók</a:t>
                      </a:r>
                      <a:endParaRPr lang="hu-HU" sz="1100" dirty="0">
                        <a:effectLst/>
                        <a:latin typeface="Calibri"/>
                        <a:ea typeface="Calibri"/>
                        <a:cs typeface="Times New Roman"/>
                      </a:endParaRPr>
                    </a:p>
                  </a:txBody>
                  <a:tcPr marL="42832" marR="42832" marT="0" marB="0" anchor="b"/>
                </a:tc>
              </a:tr>
              <a:tr h="374630">
                <a:tc>
                  <a:txBody>
                    <a:bodyPr/>
                    <a:lstStyle/>
                    <a:p>
                      <a:pPr>
                        <a:lnSpc>
                          <a:spcPct val="115000"/>
                        </a:lnSpc>
                        <a:spcAft>
                          <a:spcPts val="0"/>
                        </a:spcAft>
                      </a:pPr>
                      <a:r>
                        <a:rPr lang="hu-HU" sz="1200" dirty="0" err="1">
                          <a:effectLst/>
                        </a:rPr>
                        <a:t>Hexaklór-ciklohexán</a:t>
                      </a:r>
                      <a:endParaRPr lang="hu-HU" sz="1200" dirty="0">
                        <a:effectLst/>
                        <a:latin typeface="Calibri"/>
                        <a:ea typeface="Calibri"/>
                        <a:cs typeface="Times New Roman"/>
                      </a:endParaRPr>
                    </a:p>
                  </a:txBody>
                  <a:tcPr marL="42832" marR="42832" marT="0" marB="0" anchor="b">
                    <a:solidFill>
                      <a:srgbClr val="00839B"/>
                    </a:solidFill>
                  </a:tcPr>
                </a:tc>
                <a:tc>
                  <a:txBody>
                    <a:bodyPr/>
                    <a:lstStyle/>
                    <a:p>
                      <a:pPr algn="ctr">
                        <a:lnSpc>
                          <a:spcPct val="115000"/>
                        </a:lnSpc>
                        <a:spcAft>
                          <a:spcPts val="0"/>
                        </a:spcAft>
                      </a:pPr>
                      <a:r>
                        <a:rPr lang="hu-HU" sz="1200" b="1" dirty="0" smtClean="0">
                          <a:effectLst/>
                          <a:latin typeface="+mn-lt"/>
                          <a:ea typeface="+mn-ea"/>
                          <a:cs typeface="+mn-cs"/>
                        </a:rPr>
                        <a:t>&lt;5</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100" dirty="0" err="1">
                          <a:effectLst/>
                        </a:rPr>
                        <a:t>inszekticid</a:t>
                      </a:r>
                      <a:endParaRPr lang="hu-HU" sz="1100"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100" dirty="0">
                          <a:effectLst/>
                        </a:rPr>
                        <a:t>Ipar, kommunális szennyvíztisztítók</a:t>
                      </a:r>
                      <a:endParaRPr lang="hu-HU" sz="1100" dirty="0">
                        <a:effectLst/>
                        <a:latin typeface="Calibri"/>
                        <a:ea typeface="Calibri"/>
                        <a:cs typeface="Times New Roman"/>
                      </a:endParaRPr>
                    </a:p>
                  </a:txBody>
                  <a:tcPr marL="42832" marR="42832" marT="0" marB="0" anchor="b"/>
                </a:tc>
              </a:tr>
              <a:tr h="224872">
                <a:tc>
                  <a:txBody>
                    <a:bodyPr/>
                    <a:lstStyle/>
                    <a:p>
                      <a:pPr>
                        <a:lnSpc>
                          <a:spcPct val="115000"/>
                        </a:lnSpc>
                        <a:spcAft>
                          <a:spcPts val="0"/>
                        </a:spcAft>
                      </a:pPr>
                      <a:r>
                        <a:rPr lang="hu-HU" sz="1200" dirty="0">
                          <a:effectLst/>
                        </a:rPr>
                        <a:t>Higany és vegyületei</a:t>
                      </a:r>
                      <a:endParaRPr lang="hu-HU" sz="1200" dirty="0">
                        <a:effectLst/>
                        <a:latin typeface="Calibri"/>
                        <a:ea typeface="Calibri"/>
                        <a:cs typeface="Times New Roman"/>
                      </a:endParaRPr>
                    </a:p>
                  </a:txBody>
                  <a:tcPr marL="42832" marR="42832" marT="0" marB="0" anchor="b">
                    <a:solidFill>
                      <a:srgbClr val="00839B"/>
                    </a:solidFill>
                  </a:tcPr>
                </a:tc>
                <a:tc>
                  <a:txBody>
                    <a:bodyPr/>
                    <a:lstStyle/>
                    <a:p>
                      <a:pPr algn="ctr">
                        <a:lnSpc>
                          <a:spcPct val="115000"/>
                        </a:lnSpc>
                        <a:spcAft>
                          <a:spcPts val="0"/>
                        </a:spcAft>
                      </a:pPr>
                      <a:r>
                        <a:rPr lang="hu-HU" sz="1200" b="1" dirty="0" smtClean="0">
                          <a:effectLst/>
                          <a:latin typeface="+mn-lt"/>
                          <a:ea typeface="+mn-ea"/>
                          <a:cs typeface="+mn-cs"/>
                        </a:rPr>
                        <a:t>&lt;50</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100" dirty="0" err="1">
                          <a:effectLst/>
                        </a:rPr>
                        <a:t>klóralkáli-ipar</a:t>
                      </a:r>
                      <a:endParaRPr lang="hu-HU" sz="1100"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100" dirty="0">
                          <a:effectLst/>
                        </a:rPr>
                        <a:t>Ipar</a:t>
                      </a:r>
                      <a:endParaRPr lang="hu-HU" sz="1100" dirty="0">
                        <a:effectLst/>
                        <a:latin typeface="Calibri"/>
                        <a:ea typeface="Calibri"/>
                        <a:cs typeface="Times New Roman"/>
                      </a:endParaRPr>
                    </a:p>
                  </a:txBody>
                  <a:tcPr marL="42832" marR="42832" marT="0" marB="0" anchor="b"/>
                </a:tc>
              </a:tr>
              <a:tr h="230883">
                <a:tc>
                  <a:txBody>
                    <a:bodyPr/>
                    <a:lstStyle/>
                    <a:p>
                      <a:pPr>
                        <a:lnSpc>
                          <a:spcPct val="115000"/>
                        </a:lnSpc>
                        <a:spcAft>
                          <a:spcPts val="0"/>
                        </a:spcAft>
                      </a:pPr>
                      <a:r>
                        <a:rPr lang="hu-HU" sz="1200" dirty="0">
                          <a:effectLst/>
                        </a:rPr>
                        <a:t>Kadmium és vegyületei</a:t>
                      </a:r>
                      <a:endParaRPr lang="hu-HU" sz="1200" dirty="0">
                        <a:effectLst/>
                        <a:latin typeface="Calibri"/>
                        <a:ea typeface="Calibri"/>
                        <a:cs typeface="Times New Roman"/>
                      </a:endParaRPr>
                    </a:p>
                  </a:txBody>
                  <a:tcPr marL="42832" marR="42832" marT="0" marB="0" anchor="b">
                    <a:solidFill>
                      <a:srgbClr val="00839B"/>
                    </a:solidFill>
                  </a:tcPr>
                </a:tc>
                <a:tc>
                  <a:txBody>
                    <a:bodyPr/>
                    <a:lstStyle/>
                    <a:p>
                      <a:pPr algn="ctr">
                        <a:lnSpc>
                          <a:spcPct val="115000"/>
                        </a:lnSpc>
                        <a:spcAft>
                          <a:spcPts val="0"/>
                        </a:spcAft>
                      </a:pPr>
                      <a:r>
                        <a:rPr lang="hu-HU" sz="1200" b="1" dirty="0" smtClean="0">
                          <a:effectLst/>
                          <a:latin typeface="+mn-lt"/>
                          <a:ea typeface="+mn-ea"/>
                          <a:cs typeface="+mn-cs"/>
                        </a:rPr>
                        <a:t>&gt;50</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100" dirty="0" err="1">
                          <a:effectLst/>
                        </a:rPr>
                        <a:t>galvánipar</a:t>
                      </a:r>
                      <a:endParaRPr lang="hu-HU" sz="1100"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100" dirty="0">
                          <a:effectLst/>
                        </a:rPr>
                        <a:t>Ipar</a:t>
                      </a:r>
                      <a:endParaRPr lang="hu-HU" sz="1100" dirty="0">
                        <a:effectLst/>
                        <a:latin typeface="Calibri"/>
                        <a:ea typeface="Calibri"/>
                        <a:cs typeface="Times New Roman"/>
                      </a:endParaRPr>
                    </a:p>
                  </a:txBody>
                  <a:tcPr marL="42832" marR="42832" marT="0" marB="0" anchor="b"/>
                </a:tc>
              </a:tr>
              <a:tr h="387810">
                <a:tc>
                  <a:txBody>
                    <a:bodyPr/>
                    <a:lstStyle/>
                    <a:p>
                      <a:pPr>
                        <a:lnSpc>
                          <a:spcPct val="115000"/>
                        </a:lnSpc>
                        <a:spcAft>
                          <a:spcPts val="0"/>
                        </a:spcAft>
                      </a:pPr>
                      <a:r>
                        <a:rPr lang="hu-HU" sz="1200" dirty="0" err="1">
                          <a:effectLst/>
                        </a:rPr>
                        <a:t>Nonilfenol</a:t>
                      </a:r>
                      <a:r>
                        <a:rPr lang="hu-HU" sz="1200" dirty="0">
                          <a:effectLst/>
                        </a:rPr>
                        <a:t>(4-nonilfenol)</a:t>
                      </a:r>
                      <a:endParaRPr lang="hu-HU" sz="1200" dirty="0">
                        <a:effectLst/>
                        <a:latin typeface="Calibri"/>
                        <a:ea typeface="Calibri"/>
                        <a:cs typeface="Times New Roman"/>
                      </a:endParaRPr>
                    </a:p>
                  </a:txBody>
                  <a:tcPr marL="42832" marR="42832" marT="0" marB="0" anchor="b">
                    <a:solidFill>
                      <a:srgbClr val="00839B"/>
                    </a:solidFill>
                  </a:tcPr>
                </a:tc>
                <a:tc>
                  <a:txBody>
                    <a:bodyPr/>
                    <a:lstStyle/>
                    <a:p>
                      <a:pPr algn="ctr">
                        <a:lnSpc>
                          <a:spcPct val="115000"/>
                        </a:lnSpc>
                        <a:spcAft>
                          <a:spcPts val="0"/>
                        </a:spcAft>
                      </a:pPr>
                      <a:r>
                        <a:rPr lang="hu-HU" sz="1200" b="1" dirty="0" smtClean="0">
                          <a:effectLst/>
                          <a:latin typeface="+mn-lt"/>
                          <a:ea typeface="+mn-ea"/>
                          <a:cs typeface="+mn-cs"/>
                        </a:rPr>
                        <a:t>&lt;5</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100" dirty="0" err="1">
                          <a:effectLst/>
                        </a:rPr>
                        <a:t>detergens</a:t>
                      </a:r>
                      <a:r>
                        <a:rPr lang="hu-HU" sz="1100" dirty="0">
                          <a:effectLst/>
                        </a:rPr>
                        <a:t> </a:t>
                      </a:r>
                      <a:r>
                        <a:rPr lang="hu-HU" sz="1100" dirty="0" err="1">
                          <a:effectLst/>
                        </a:rPr>
                        <a:t>bomlástertmék</a:t>
                      </a:r>
                      <a:endParaRPr lang="hu-HU" sz="1100"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100" dirty="0">
                          <a:effectLst/>
                        </a:rPr>
                        <a:t>Ipar, kommunális szennyvíztisztítók</a:t>
                      </a:r>
                      <a:endParaRPr lang="hu-HU" sz="1100" dirty="0">
                        <a:effectLst/>
                        <a:latin typeface="Calibri"/>
                        <a:ea typeface="Calibri"/>
                        <a:cs typeface="Times New Roman"/>
                      </a:endParaRPr>
                    </a:p>
                  </a:txBody>
                  <a:tcPr marL="42832" marR="42832" marT="0" marB="0" anchor="b"/>
                </a:tc>
              </a:tr>
              <a:tr h="388856">
                <a:tc>
                  <a:txBody>
                    <a:bodyPr/>
                    <a:lstStyle/>
                    <a:p>
                      <a:pPr>
                        <a:lnSpc>
                          <a:spcPct val="115000"/>
                        </a:lnSpc>
                        <a:spcAft>
                          <a:spcPts val="0"/>
                        </a:spcAft>
                      </a:pPr>
                      <a:r>
                        <a:rPr lang="hu-HU" sz="1200" dirty="0">
                          <a:effectLst/>
                        </a:rPr>
                        <a:t>Ólom és vegyületei</a:t>
                      </a:r>
                      <a:endParaRPr lang="hu-HU" sz="1200" dirty="0">
                        <a:effectLst/>
                        <a:latin typeface="Calibri"/>
                        <a:ea typeface="Calibri"/>
                        <a:cs typeface="Times New Roman"/>
                      </a:endParaRPr>
                    </a:p>
                  </a:txBody>
                  <a:tcPr marL="42832" marR="42832" marT="0" marB="0" anchor="b">
                    <a:solidFill>
                      <a:srgbClr val="00839B"/>
                    </a:solidFill>
                  </a:tcPr>
                </a:tc>
                <a:tc>
                  <a:txBody>
                    <a:bodyPr/>
                    <a:lstStyle/>
                    <a:p>
                      <a:pPr algn="ctr">
                        <a:lnSpc>
                          <a:spcPct val="115000"/>
                        </a:lnSpc>
                        <a:spcAft>
                          <a:spcPts val="0"/>
                        </a:spcAft>
                      </a:pPr>
                      <a:r>
                        <a:rPr lang="hu-HU" sz="1200" b="1" dirty="0" smtClean="0">
                          <a:effectLst/>
                          <a:latin typeface="+mn-lt"/>
                          <a:ea typeface="+mn-ea"/>
                          <a:cs typeface="+mn-cs"/>
                        </a:rPr>
                        <a:t>&lt;50</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100" dirty="0" err="1">
                          <a:effectLst/>
                        </a:rPr>
                        <a:t>galvánipar</a:t>
                      </a:r>
                      <a:r>
                        <a:rPr lang="hu-HU" sz="1100" dirty="0">
                          <a:effectLst/>
                        </a:rPr>
                        <a:t>, akkumulátorgyártás/bontás</a:t>
                      </a:r>
                      <a:endParaRPr lang="hu-HU" sz="1100"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100" dirty="0">
                          <a:effectLst/>
                        </a:rPr>
                        <a:t>Ipar, kommunális szennyvíztisztítók</a:t>
                      </a:r>
                      <a:endParaRPr lang="hu-HU" sz="1100" dirty="0">
                        <a:effectLst/>
                        <a:latin typeface="Calibri"/>
                        <a:ea typeface="Calibri"/>
                        <a:cs typeface="Times New Roman"/>
                      </a:endParaRPr>
                    </a:p>
                  </a:txBody>
                  <a:tcPr marL="42832" marR="42832" marT="0" marB="0" anchor="b"/>
                </a:tc>
              </a:tr>
              <a:tr h="387810">
                <a:tc>
                  <a:txBody>
                    <a:bodyPr/>
                    <a:lstStyle/>
                    <a:p>
                      <a:pPr>
                        <a:lnSpc>
                          <a:spcPct val="115000"/>
                        </a:lnSpc>
                        <a:spcAft>
                          <a:spcPts val="0"/>
                        </a:spcAft>
                      </a:pPr>
                      <a:r>
                        <a:rPr lang="hu-HU" sz="1200" dirty="0">
                          <a:effectLst/>
                        </a:rPr>
                        <a:t>PAH_b</a:t>
                      </a:r>
                      <a:endParaRPr lang="hu-HU" sz="1200" dirty="0">
                        <a:effectLst/>
                        <a:latin typeface="Calibri"/>
                        <a:ea typeface="Calibri"/>
                        <a:cs typeface="Times New Roman"/>
                      </a:endParaRPr>
                    </a:p>
                  </a:txBody>
                  <a:tcPr marL="42832" marR="42832" marT="0" marB="0" anchor="b">
                    <a:solidFill>
                      <a:srgbClr val="00839B"/>
                    </a:solidFill>
                  </a:tcPr>
                </a:tc>
                <a:tc>
                  <a:txBody>
                    <a:bodyPr/>
                    <a:lstStyle/>
                    <a:p>
                      <a:pPr algn="ctr">
                        <a:lnSpc>
                          <a:spcPct val="115000"/>
                        </a:lnSpc>
                        <a:spcAft>
                          <a:spcPts val="0"/>
                        </a:spcAft>
                      </a:pPr>
                      <a:r>
                        <a:rPr lang="hu-HU" sz="1200" b="1" dirty="0" smtClean="0">
                          <a:effectLst/>
                          <a:latin typeface="+mn-lt"/>
                          <a:ea typeface="+mn-ea"/>
                          <a:cs typeface="+mn-cs"/>
                        </a:rPr>
                        <a:t>&lt;5</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100">
                          <a:effectLst/>
                        </a:rPr>
                        <a:t>kőolajipar, pakuragyártás, pirolízis</a:t>
                      </a:r>
                      <a:endParaRPr lang="hu-HU" sz="110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100" dirty="0">
                          <a:effectLst/>
                        </a:rPr>
                        <a:t>Ipar, kommunális szennyvíztisztítók</a:t>
                      </a:r>
                      <a:endParaRPr lang="hu-HU" sz="1100" dirty="0">
                        <a:effectLst/>
                        <a:latin typeface="Calibri"/>
                        <a:ea typeface="Calibri"/>
                        <a:cs typeface="Times New Roman"/>
                      </a:endParaRPr>
                    </a:p>
                  </a:txBody>
                  <a:tcPr marL="42832" marR="42832" marT="0" marB="0" anchor="b"/>
                </a:tc>
              </a:tr>
              <a:tr h="387810">
                <a:tc>
                  <a:txBody>
                    <a:bodyPr/>
                    <a:lstStyle/>
                    <a:p>
                      <a:pPr>
                        <a:lnSpc>
                          <a:spcPct val="115000"/>
                        </a:lnSpc>
                        <a:spcAft>
                          <a:spcPts val="0"/>
                        </a:spcAft>
                      </a:pPr>
                      <a:r>
                        <a:rPr lang="hu-HU" sz="1200" dirty="0">
                          <a:effectLst/>
                        </a:rPr>
                        <a:t>PAH_c</a:t>
                      </a:r>
                      <a:endParaRPr lang="hu-HU" sz="1200" dirty="0">
                        <a:effectLst/>
                        <a:latin typeface="Calibri"/>
                        <a:ea typeface="Calibri"/>
                        <a:cs typeface="Times New Roman"/>
                      </a:endParaRPr>
                    </a:p>
                  </a:txBody>
                  <a:tcPr marL="42832" marR="42832" marT="0" marB="0" anchor="b">
                    <a:solidFill>
                      <a:srgbClr val="00839B"/>
                    </a:solidFill>
                  </a:tcPr>
                </a:tc>
                <a:tc>
                  <a:txBody>
                    <a:bodyPr/>
                    <a:lstStyle/>
                    <a:p>
                      <a:pPr algn="ctr">
                        <a:lnSpc>
                          <a:spcPct val="115000"/>
                        </a:lnSpc>
                        <a:spcAft>
                          <a:spcPts val="0"/>
                        </a:spcAft>
                      </a:pPr>
                      <a:r>
                        <a:rPr lang="hu-HU" sz="1200" b="1" dirty="0" smtClean="0">
                          <a:effectLst/>
                          <a:latin typeface="+mn-lt"/>
                          <a:ea typeface="+mn-ea"/>
                          <a:cs typeface="+mn-cs"/>
                        </a:rPr>
                        <a:t>&lt;50</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100">
                          <a:effectLst/>
                        </a:rPr>
                        <a:t>kőolajipar, pakuragyártás, pirolízis</a:t>
                      </a:r>
                      <a:endParaRPr lang="hu-HU" sz="110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100" dirty="0">
                          <a:effectLst/>
                        </a:rPr>
                        <a:t>Ipar, kommunális szennyvíztisztítók</a:t>
                      </a:r>
                      <a:endParaRPr lang="hu-HU" sz="1100" dirty="0">
                        <a:effectLst/>
                        <a:latin typeface="Calibri"/>
                        <a:ea typeface="Calibri"/>
                        <a:cs typeface="Times New Roman"/>
                      </a:endParaRPr>
                    </a:p>
                  </a:txBody>
                  <a:tcPr marL="42832" marR="42832" marT="0" marB="0" anchor="b"/>
                </a:tc>
              </a:tr>
              <a:tr h="243075">
                <a:tc>
                  <a:txBody>
                    <a:bodyPr/>
                    <a:lstStyle/>
                    <a:p>
                      <a:pPr>
                        <a:lnSpc>
                          <a:spcPct val="115000"/>
                        </a:lnSpc>
                        <a:spcAft>
                          <a:spcPts val="0"/>
                        </a:spcAft>
                      </a:pPr>
                      <a:r>
                        <a:rPr lang="hu-HU" sz="1200" dirty="0" err="1">
                          <a:effectLst/>
                        </a:rPr>
                        <a:t>Pentaklór-benzol</a:t>
                      </a:r>
                      <a:endParaRPr lang="hu-HU" sz="1200" dirty="0">
                        <a:effectLst/>
                        <a:latin typeface="Calibri"/>
                        <a:ea typeface="Calibri"/>
                        <a:cs typeface="Times New Roman"/>
                      </a:endParaRPr>
                    </a:p>
                  </a:txBody>
                  <a:tcPr marL="42832" marR="42832" marT="0" marB="0" anchor="b">
                    <a:solidFill>
                      <a:srgbClr val="00839B"/>
                    </a:solidFill>
                  </a:tcPr>
                </a:tc>
                <a:tc>
                  <a:txBody>
                    <a:bodyPr/>
                    <a:lstStyle/>
                    <a:p>
                      <a:pPr algn="ctr">
                        <a:lnSpc>
                          <a:spcPct val="115000"/>
                        </a:lnSpc>
                        <a:spcAft>
                          <a:spcPts val="0"/>
                        </a:spcAft>
                      </a:pPr>
                      <a:r>
                        <a:rPr lang="hu-HU" sz="1200" b="1" dirty="0" smtClean="0">
                          <a:effectLst/>
                          <a:latin typeface="+mn-lt"/>
                          <a:ea typeface="+mn-ea"/>
                          <a:cs typeface="+mn-cs"/>
                        </a:rPr>
                        <a:t>&lt;5</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100">
                          <a:effectLst/>
                        </a:rPr>
                        <a:t>szerves szintézisek, égésgátló</a:t>
                      </a:r>
                      <a:endParaRPr lang="hu-HU" sz="110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100" dirty="0">
                          <a:effectLst/>
                        </a:rPr>
                        <a:t>Ipar</a:t>
                      </a:r>
                      <a:endParaRPr lang="hu-HU" sz="1100" dirty="0">
                        <a:effectLst/>
                        <a:latin typeface="Calibri"/>
                        <a:ea typeface="Calibri"/>
                        <a:cs typeface="Times New Roman"/>
                      </a:endParaRPr>
                    </a:p>
                  </a:txBody>
                  <a:tcPr marL="42832" marR="42832" marT="0" marB="0" anchor="b"/>
                </a:tc>
              </a:tr>
              <a:tr h="205460">
                <a:tc>
                  <a:txBody>
                    <a:bodyPr/>
                    <a:lstStyle/>
                    <a:p>
                      <a:pPr>
                        <a:lnSpc>
                          <a:spcPct val="115000"/>
                        </a:lnSpc>
                        <a:spcAft>
                          <a:spcPts val="0"/>
                        </a:spcAft>
                      </a:pPr>
                      <a:r>
                        <a:rPr lang="hu-HU" sz="1200" dirty="0">
                          <a:effectLst/>
                        </a:rPr>
                        <a:t>Triklór-metán</a:t>
                      </a:r>
                      <a:endParaRPr lang="hu-HU" sz="1200" dirty="0">
                        <a:effectLst/>
                        <a:latin typeface="Calibri"/>
                        <a:ea typeface="Calibri"/>
                        <a:cs typeface="Times New Roman"/>
                      </a:endParaRPr>
                    </a:p>
                  </a:txBody>
                  <a:tcPr marL="42832" marR="42832" marT="0" marB="0" anchor="b">
                    <a:solidFill>
                      <a:srgbClr val="00839B"/>
                    </a:solidFill>
                  </a:tcPr>
                </a:tc>
                <a:tc>
                  <a:txBody>
                    <a:bodyPr/>
                    <a:lstStyle/>
                    <a:p>
                      <a:pPr algn="ctr">
                        <a:lnSpc>
                          <a:spcPct val="115000"/>
                        </a:lnSpc>
                        <a:spcAft>
                          <a:spcPts val="0"/>
                        </a:spcAft>
                      </a:pPr>
                      <a:r>
                        <a:rPr lang="hu-HU" sz="1200" b="1" dirty="0" smtClean="0">
                          <a:effectLst/>
                          <a:latin typeface="+mn-lt"/>
                          <a:ea typeface="+mn-ea"/>
                          <a:cs typeface="+mn-cs"/>
                        </a:rPr>
                        <a:t>&lt;15</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100">
                          <a:effectLst/>
                        </a:rPr>
                        <a:t>vegyipari oldószer, alapanyag</a:t>
                      </a:r>
                      <a:endParaRPr lang="hu-HU" sz="110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100" dirty="0">
                          <a:effectLst/>
                        </a:rPr>
                        <a:t>Ipar</a:t>
                      </a:r>
                      <a:endParaRPr lang="hu-HU" sz="1100" dirty="0">
                        <a:effectLst/>
                        <a:latin typeface="Calibri"/>
                        <a:ea typeface="Calibri"/>
                        <a:cs typeface="Times New Roman"/>
                      </a:endParaRPr>
                    </a:p>
                  </a:txBody>
                  <a:tcPr marL="42832" marR="42832" marT="0" marB="0" anchor="b"/>
                </a:tc>
              </a:tr>
              <a:tr h="193905">
                <a:tc>
                  <a:txBody>
                    <a:bodyPr/>
                    <a:lstStyle/>
                    <a:p>
                      <a:pPr>
                        <a:lnSpc>
                          <a:spcPct val="115000"/>
                        </a:lnSpc>
                        <a:spcAft>
                          <a:spcPts val="0"/>
                        </a:spcAft>
                      </a:pPr>
                      <a:r>
                        <a:rPr lang="hu-HU" sz="1200" dirty="0" err="1">
                          <a:effectLst/>
                        </a:rPr>
                        <a:t>Izoproturon</a:t>
                      </a:r>
                      <a:endParaRPr lang="hu-HU" sz="1200" dirty="0">
                        <a:effectLst/>
                        <a:latin typeface="Calibri"/>
                        <a:ea typeface="Calibri"/>
                        <a:cs typeface="Times New Roman"/>
                      </a:endParaRPr>
                    </a:p>
                  </a:txBody>
                  <a:tcPr marL="42832" marR="42832" marT="0" marB="0" anchor="b">
                    <a:solidFill>
                      <a:srgbClr val="00839B"/>
                    </a:solidFill>
                  </a:tcPr>
                </a:tc>
                <a:tc>
                  <a:txBody>
                    <a:bodyPr/>
                    <a:lstStyle/>
                    <a:p>
                      <a:pPr algn="ctr">
                        <a:lnSpc>
                          <a:spcPct val="115000"/>
                        </a:lnSpc>
                        <a:spcAft>
                          <a:spcPts val="0"/>
                        </a:spcAft>
                      </a:pPr>
                      <a:r>
                        <a:rPr lang="hu-HU" sz="1200" b="1" dirty="0" smtClean="0">
                          <a:effectLst/>
                          <a:latin typeface="+mn-lt"/>
                          <a:ea typeface="+mn-ea"/>
                          <a:cs typeface="+mn-cs"/>
                        </a:rPr>
                        <a:t>&lt;5</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100" dirty="0">
                          <a:effectLst/>
                        </a:rPr>
                        <a:t>herbicid</a:t>
                      </a:r>
                      <a:endParaRPr lang="hu-HU" sz="1100"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100" dirty="0">
                          <a:effectLst/>
                        </a:rPr>
                        <a:t>Mezőgazdaság</a:t>
                      </a:r>
                      <a:endParaRPr lang="hu-HU" sz="1100" dirty="0">
                        <a:effectLst/>
                        <a:latin typeface="Calibri"/>
                        <a:ea typeface="Calibri"/>
                        <a:cs typeface="Times New Roman"/>
                      </a:endParaRPr>
                    </a:p>
                  </a:txBody>
                  <a:tcPr marL="42832" marR="42832" marT="0" marB="0" anchor="b"/>
                </a:tc>
              </a:tr>
            </a:tbl>
          </a:graphicData>
        </a:graphic>
      </p:graphicFrame>
      <p:sp>
        <p:nvSpPr>
          <p:cNvPr id="3" name="Szöveg helye 2"/>
          <p:cNvSpPr>
            <a:spLocks noGrp="1"/>
          </p:cNvSpPr>
          <p:nvPr>
            <p:ph type="body" sz="half" idx="2"/>
          </p:nvPr>
        </p:nvSpPr>
        <p:spPr>
          <a:xfrm>
            <a:off x="5824548" y="1670194"/>
            <a:ext cx="3319452" cy="4691063"/>
          </a:xfrm>
        </p:spPr>
        <p:txBody>
          <a:bodyPr>
            <a:normAutofit/>
          </a:bodyPr>
          <a:lstStyle/>
          <a:p>
            <a:pPr marL="171450" indent="-171450">
              <a:buFont typeface="Arial" panose="020B0604020202020204" pitchFamily="34" charset="0"/>
              <a:buChar char="•"/>
            </a:pPr>
            <a:r>
              <a:rPr lang="hu-HU" sz="1300" b="1" dirty="0"/>
              <a:t>2013/39/EU </a:t>
            </a:r>
            <a:r>
              <a:rPr lang="hu-HU" sz="1300" b="1" dirty="0" smtClean="0"/>
              <a:t>IRÁNYELVE a </a:t>
            </a:r>
            <a:r>
              <a:rPr lang="hu-HU" sz="1300" b="1" dirty="0"/>
              <a:t>2000/60/EK és a 2008/105/EK irányelvnek a vízpolitika terén elsőbbséginek minősülő anyagok tekintetében történő </a:t>
            </a:r>
            <a:r>
              <a:rPr lang="hu-HU" sz="1300" b="1" dirty="0" smtClean="0"/>
              <a:t>módosításáról</a:t>
            </a:r>
          </a:p>
          <a:p>
            <a:r>
              <a:rPr lang="hu-HU" sz="1300" b="1" dirty="0" smtClean="0"/>
              <a:t>33 </a:t>
            </a:r>
            <a:r>
              <a:rPr lang="hu-HU" sz="1300" b="1" dirty="0" smtClean="0">
                <a:sym typeface="Wingdings" panose="05000000000000000000" pitchFamily="2" charset="2"/>
              </a:rPr>
              <a:t>45 anyag, többségében egyedi komponensek!</a:t>
            </a:r>
            <a:endParaRPr lang="hu-HU" sz="1300" b="1" dirty="0"/>
          </a:p>
        </p:txBody>
      </p:sp>
      <p:sp>
        <p:nvSpPr>
          <p:cNvPr id="2" name="Ellipszis 1"/>
          <p:cNvSpPr/>
          <p:nvPr/>
        </p:nvSpPr>
        <p:spPr>
          <a:xfrm>
            <a:off x="1763688" y="3429000"/>
            <a:ext cx="576064" cy="43204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Ellipszis 5"/>
          <p:cNvSpPr/>
          <p:nvPr/>
        </p:nvSpPr>
        <p:spPr>
          <a:xfrm>
            <a:off x="1763688" y="5445224"/>
            <a:ext cx="576064" cy="43204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Ellipszis 6"/>
          <p:cNvSpPr/>
          <p:nvPr/>
        </p:nvSpPr>
        <p:spPr>
          <a:xfrm>
            <a:off x="1763688" y="4725144"/>
            <a:ext cx="576064" cy="43204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Ellipszis 7"/>
          <p:cNvSpPr/>
          <p:nvPr/>
        </p:nvSpPr>
        <p:spPr>
          <a:xfrm>
            <a:off x="1763688" y="3861048"/>
            <a:ext cx="576064" cy="43204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533359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47989" y="44624"/>
            <a:ext cx="7868427" cy="864096"/>
          </a:xfrm>
        </p:spPr>
        <p:txBody>
          <a:bodyPr>
            <a:normAutofit/>
          </a:bodyPr>
          <a:lstStyle/>
          <a:p>
            <a:r>
              <a:rPr lang="hu-HU" dirty="0" smtClean="0"/>
              <a:t>TERHELÉS és állapotértékelés kapcsolata</a:t>
            </a:r>
            <a:endParaRPr lang="hu-HU" dirty="0"/>
          </a:p>
        </p:txBody>
      </p:sp>
      <p:graphicFrame>
        <p:nvGraphicFramePr>
          <p:cNvPr id="5" name="Táblázat 4"/>
          <p:cNvGraphicFramePr>
            <a:graphicFrameLocks noGrp="1"/>
          </p:cNvGraphicFramePr>
          <p:nvPr>
            <p:extLst>
              <p:ext uri="{D42A27DB-BD31-4B8C-83A1-F6EECF244321}">
                <p14:modId xmlns:p14="http://schemas.microsoft.com/office/powerpoint/2010/main" val="412542494"/>
              </p:ext>
            </p:extLst>
          </p:nvPr>
        </p:nvGraphicFramePr>
        <p:xfrm>
          <a:off x="86170" y="1412778"/>
          <a:ext cx="4989886" cy="4752527"/>
        </p:xfrm>
        <a:graphic>
          <a:graphicData uri="http://schemas.openxmlformats.org/drawingml/2006/table">
            <a:tbl>
              <a:tblPr firstRow="1" firstCol="1" bandRow="1">
                <a:tableStyleId>{5C22544A-7EE6-4342-B048-85BDC9FD1C3A}</a:tableStyleId>
              </a:tblPr>
              <a:tblGrid>
                <a:gridCol w="1843537"/>
                <a:gridCol w="1108985"/>
                <a:gridCol w="1292597"/>
                <a:gridCol w="744767"/>
              </a:tblGrid>
              <a:tr h="748672">
                <a:tc>
                  <a:txBody>
                    <a:bodyPr/>
                    <a:lstStyle/>
                    <a:p>
                      <a:pPr algn="ctr">
                        <a:lnSpc>
                          <a:spcPct val="115000"/>
                        </a:lnSpc>
                        <a:spcAft>
                          <a:spcPts val="0"/>
                        </a:spcAft>
                      </a:pPr>
                      <a:r>
                        <a:rPr lang="hu-HU" sz="1200" dirty="0">
                          <a:effectLst/>
                        </a:rPr>
                        <a:t>Veszélyes anyag</a:t>
                      </a:r>
                      <a:endParaRPr lang="hu-HU" sz="1200" dirty="0">
                        <a:effectLst/>
                        <a:latin typeface="Calibri"/>
                        <a:ea typeface="Calibri"/>
                        <a:cs typeface="Times New Roman"/>
                      </a:endParaRPr>
                    </a:p>
                  </a:txBody>
                  <a:tcPr marL="42832" marR="42832" marT="0" marB="0" anchor="ctr">
                    <a:solidFill>
                      <a:srgbClr val="00839B"/>
                    </a:solidFill>
                  </a:tcPr>
                </a:tc>
                <a:tc>
                  <a:txBody>
                    <a:bodyPr/>
                    <a:lstStyle/>
                    <a:p>
                      <a:pPr algn="ctr">
                        <a:lnSpc>
                          <a:spcPct val="115000"/>
                        </a:lnSpc>
                        <a:spcAft>
                          <a:spcPts val="0"/>
                        </a:spcAft>
                      </a:pPr>
                      <a:r>
                        <a:rPr lang="hu-HU" sz="1200" dirty="0">
                          <a:effectLst/>
                        </a:rPr>
                        <a:t>Túllépések száma</a:t>
                      </a:r>
                      <a:endParaRPr lang="hu-HU" sz="1200" dirty="0">
                        <a:effectLst/>
                        <a:latin typeface="Calibri"/>
                        <a:ea typeface="Calibri"/>
                        <a:cs typeface="Times New Roman"/>
                      </a:endParaRPr>
                    </a:p>
                  </a:txBody>
                  <a:tcPr marL="42832" marR="42832" marT="0" marB="0" anchor="ctr">
                    <a:solidFill>
                      <a:srgbClr val="00839B"/>
                    </a:solidFill>
                  </a:tcPr>
                </a:tc>
                <a:tc>
                  <a:txBody>
                    <a:bodyPr/>
                    <a:lstStyle/>
                    <a:p>
                      <a:pPr algn="ctr">
                        <a:lnSpc>
                          <a:spcPct val="115000"/>
                        </a:lnSpc>
                        <a:spcAft>
                          <a:spcPts val="0"/>
                        </a:spcAft>
                      </a:pPr>
                      <a:r>
                        <a:rPr lang="hu-HU" sz="1400" dirty="0" smtClean="0">
                          <a:effectLst/>
                          <a:latin typeface="Calibri"/>
                          <a:ea typeface="Calibri"/>
                          <a:cs typeface="Times New Roman"/>
                        </a:rPr>
                        <a:t>Ipari szennyvíz kibocsátók száma</a:t>
                      </a:r>
                      <a:endParaRPr lang="hu-HU" sz="1400" dirty="0">
                        <a:effectLst/>
                        <a:latin typeface="Calibri"/>
                        <a:ea typeface="Calibri"/>
                        <a:cs typeface="Times New Roman"/>
                      </a:endParaRPr>
                    </a:p>
                  </a:txBody>
                  <a:tcPr marL="42832" marR="42832" marT="0" marB="0" anchor="ctr">
                    <a:solidFill>
                      <a:srgbClr val="00839B"/>
                    </a:solidFill>
                  </a:tcPr>
                </a:tc>
                <a:tc>
                  <a:txBody>
                    <a:bodyPr/>
                    <a:lstStyle/>
                    <a:p>
                      <a:pPr algn="ctr">
                        <a:lnSpc>
                          <a:spcPct val="115000"/>
                        </a:lnSpc>
                        <a:spcAft>
                          <a:spcPts val="0"/>
                        </a:spcAft>
                      </a:pPr>
                      <a:r>
                        <a:rPr lang="hu-HU" sz="1400" dirty="0" smtClean="0">
                          <a:solidFill>
                            <a:srgbClr val="FF0000"/>
                          </a:solidFill>
                          <a:effectLst/>
                          <a:latin typeface="Calibri"/>
                          <a:ea typeface="Calibri"/>
                          <a:cs typeface="Times New Roman"/>
                        </a:rPr>
                        <a:t>Egyezés</a:t>
                      </a:r>
                      <a:endParaRPr lang="hu-HU" sz="1400" dirty="0">
                        <a:solidFill>
                          <a:srgbClr val="FF0000"/>
                        </a:solidFill>
                        <a:effectLst/>
                        <a:latin typeface="Calibri"/>
                        <a:ea typeface="Calibri"/>
                        <a:cs typeface="Times New Roman"/>
                      </a:endParaRPr>
                    </a:p>
                  </a:txBody>
                  <a:tcPr marL="42832" marR="42832" marT="0" marB="0" anchor="ctr">
                    <a:solidFill>
                      <a:srgbClr val="00839B"/>
                    </a:solidFill>
                  </a:tcPr>
                </a:tc>
              </a:tr>
              <a:tr h="460177">
                <a:tc>
                  <a:txBody>
                    <a:bodyPr/>
                    <a:lstStyle/>
                    <a:p>
                      <a:pPr algn="l">
                        <a:lnSpc>
                          <a:spcPct val="115000"/>
                        </a:lnSpc>
                        <a:spcAft>
                          <a:spcPts val="0"/>
                        </a:spcAft>
                      </a:pPr>
                      <a:r>
                        <a:rPr lang="hu-HU" sz="1200" dirty="0" smtClean="0">
                          <a:effectLst/>
                        </a:rPr>
                        <a:t>1,2-diklóretán</a:t>
                      </a:r>
                      <a:endParaRPr lang="hu-HU" sz="1200" dirty="0">
                        <a:effectLst/>
                        <a:latin typeface="Calibri"/>
                        <a:ea typeface="Calibri"/>
                        <a:cs typeface="Times New Roman"/>
                      </a:endParaRPr>
                    </a:p>
                  </a:txBody>
                  <a:tcPr marL="42832" marR="42832" marT="0" marB="0" anchor="b">
                    <a:solidFill>
                      <a:srgbClr val="00839B"/>
                    </a:solidFill>
                  </a:tcPr>
                </a:tc>
                <a:tc>
                  <a:txBody>
                    <a:bodyPr/>
                    <a:lstStyle/>
                    <a:p>
                      <a:pPr algn="ctr">
                        <a:lnSpc>
                          <a:spcPct val="115000"/>
                        </a:lnSpc>
                        <a:spcAft>
                          <a:spcPts val="0"/>
                        </a:spcAft>
                      </a:pPr>
                      <a:r>
                        <a:rPr lang="hu-HU" sz="1200" b="1" dirty="0" smtClean="0">
                          <a:effectLst/>
                          <a:latin typeface="+mn-lt"/>
                          <a:ea typeface="+mn-ea"/>
                          <a:cs typeface="+mn-cs"/>
                        </a:rPr>
                        <a:t>&lt;5</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200" b="1" dirty="0" smtClean="0">
                          <a:effectLst/>
                          <a:latin typeface="Calibri"/>
                          <a:ea typeface="Calibri"/>
                          <a:cs typeface="Times New Roman"/>
                        </a:rPr>
                        <a:t>4</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200" b="1" dirty="0" smtClean="0">
                          <a:solidFill>
                            <a:srgbClr val="FF0000"/>
                          </a:solidFill>
                          <a:effectLst/>
                          <a:latin typeface="Calibri"/>
                          <a:ea typeface="Calibri"/>
                          <a:cs typeface="Times New Roman"/>
                        </a:rPr>
                        <a:t>0</a:t>
                      </a:r>
                      <a:endParaRPr lang="hu-HU" sz="1200" b="1" dirty="0">
                        <a:solidFill>
                          <a:srgbClr val="FF0000"/>
                        </a:solidFill>
                        <a:effectLst/>
                        <a:latin typeface="Calibri"/>
                        <a:ea typeface="Calibri"/>
                        <a:cs typeface="Times New Roman"/>
                      </a:endParaRPr>
                    </a:p>
                  </a:txBody>
                  <a:tcPr marL="42832" marR="42832" marT="0" marB="0" anchor="b"/>
                </a:tc>
              </a:tr>
              <a:tr h="460177">
                <a:tc>
                  <a:txBody>
                    <a:bodyPr/>
                    <a:lstStyle/>
                    <a:p>
                      <a:pPr>
                        <a:lnSpc>
                          <a:spcPct val="115000"/>
                        </a:lnSpc>
                        <a:spcAft>
                          <a:spcPts val="0"/>
                        </a:spcAft>
                      </a:pPr>
                      <a:r>
                        <a:rPr lang="hu-HU" sz="1200" dirty="0" err="1">
                          <a:effectLst/>
                        </a:rPr>
                        <a:t>Fluorantén</a:t>
                      </a:r>
                      <a:endParaRPr lang="hu-HU" sz="1200" dirty="0">
                        <a:effectLst/>
                        <a:latin typeface="Calibri"/>
                        <a:ea typeface="Calibri"/>
                        <a:cs typeface="Times New Roman"/>
                      </a:endParaRPr>
                    </a:p>
                  </a:txBody>
                  <a:tcPr marL="42832" marR="42832" marT="0" marB="0" anchor="b">
                    <a:solidFill>
                      <a:srgbClr val="00839B"/>
                    </a:solidFill>
                  </a:tcPr>
                </a:tc>
                <a:tc>
                  <a:txBody>
                    <a:bodyPr/>
                    <a:lstStyle/>
                    <a:p>
                      <a:pPr algn="ctr">
                        <a:lnSpc>
                          <a:spcPct val="115000"/>
                        </a:lnSpc>
                        <a:spcAft>
                          <a:spcPts val="0"/>
                        </a:spcAft>
                      </a:pPr>
                      <a:r>
                        <a:rPr lang="hu-HU" sz="1200" b="1" dirty="0" smtClean="0">
                          <a:effectLst/>
                          <a:latin typeface="+mn-lt"/>
                          <a:ea typeface="+mn-ea"/>
                          <a:cs typeface="+mn-cs"/>
                        </a:rPr>
                        <a:t>&lt;15</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200" b="1" dirty="0" smtClean="0">
                          <a:effectLst/>
                          <a:latin typeface="Calibri"/>
                          <a:ea typeface="Calibri"/>
                          <a:cs typeface="Times New Roman"/>
                        </a:rPr>
                        <a:t>1</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200" b="1" dirty="0" smtClean="0">
                          <a:solidFill>
                            <a:srgbClr val="FF0000"/>
                          </a:solidFill>
                          <a:effectLst/>
                          <a:latin typeface="Calibri"/>
                          <a:ea typeface="Calibri"/>
                          <a:cs typeface="Times New Roman"/>
                        </a:rPr>
                        <a:t>0</a:t>
                      </a:r>
                      <a:endParaRPr lang="hu-HU" sz="1200" b="1" dirty="0">
                        <a:solidFill>
                          <a:srgbClr val="FF0000"/>
                        </a:solidFill>
                        <a:effectLst/>
                        <a:latin typeface="Calibri"/>
                        <a:ea typeface="Calibri"/>
                        <a:cs typeface="Times New Roman"/>
                      </a:endParaRPr>
                    </a:p>
                  </a:txBody>
                  <a:tcPr marL="42832" marR="42832" marT="0" marB="0" anchor="b"/>
                </a:tc>
              </a:tr>
              <a:tr h="266835">
                <a:tc>
                  <a:txBody>
                    <a:bodyPr/>
                    <a:lstStyle/>
                    <a:p>
                      <a:pPr>
                        <a:lnSpc>
                          <a:spcPct val="115000"/>
                        </a:lnSpc>
                        <a:spcAft>
                          <a:spcPts val="0"/>
                        </a:spcAft>
                      </a:pPr>
                      <a:r>
                        <a:rPr lang="hu-HU" sz="1200" dirty="0">
                          <a:effectLst/>
                        </a:rPr>
                        <a:t>Higany és vegyületei</a:t>
                      </a:r>
                      <a:endParaRPr lang="hu-HU" sz="1200" dirty="0">
                        <a:effectLst/>
                        <a:latin typeface="Calibri"/>
                        <a:ea typeface="Calibri"/>
                        <a:cs typeface="Times New Roman"/>
                      </a:endParaRPr>
                    </a:p>
                  </a:txBody>
                  <a:tcPr marL="42832" marR="42832" marT="0" marB="0" anchor="b">
                    <a:solidFill>
                      <a:srgbClr val="00839B"/>
                    </a:solidFill>
                  </a:tcPr>
                </a:tc>
                <a:tc>
                  <a:txBody>
                    <a:bodyPr/>
                    <a:lstStyle/>
                    <a:p>
                      <a:pPr algn="ctr">
                        <a:lnSpc>
                          <a:spcPct val="115000"/>
                        </a:lnSpc>
                        <a:spcAft>
                          <a:spcPts val="0"/>
                        </a:spcAft>
                      </a:pPr>
                      <a:r>
                        <a:rPr lang="hu-HU" sz="1200" b="1" dirty="0" smtClean="0">
                          <a:effectLst/>
                          <a:latin typeface="+mn-lt"/>
                          <a:ea typeface="+mn-ea"/>
                          <a:cs typeface="+mn-cs"/>
                        </a:rPr>
                        <a:t>&lt;50</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200" b="1" dirty="0" smtClean="0">
                          <a:effectLst/>
                          <a:latin typeface="Calibri"/>
                          <a:ea typeface="Calibri"/>
                          <a:cs typeface="Times New Roman"/>
                        </a:rPr>
                        <a:t>12</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200" b="1" dirty="0" smtClean="0">
                          <a:solidFill>
                            <a:srgbClr val="FF0000"/>
                          </a:solidFill>
                          <a:effectLst/>
                          <a:latin typeface="Calibri"/>
                          <a:ea typeface="Calibri"/>
                          <a:cs typeface="Times New Roman"/>
                        </a:rPr>
                        <a:t>3</a:t>
                      </a:r>
                      <a:endParaRPr lang="hu-HU" sz="1200" b="1" dirty="0">
                        <a:solidFill>
                          <a:srgbClr val="FF0000"/>
                        </a:solidFill>
                        <a:effectLst/>
                        <a:latin typeface="Calibri"/>
                        <a:ea typeface="Calibri"/>
                        <a:cs typeface="Times New Roman"/>
                      </a:endParaRPr>
                    </a:p>
                  </a:txBody>
                  <a:tcPr marL="42832" marR="42832" marT="0" marB="0" anchor="b"/>
                </a:tc>
              </a:tr>
              <a:tr h="436725">
                <a:tc>
                  <a:txBody>
                    <a:bodyPr/>
                    <a:lstStyle/>
                    <a:p>
                      <a:pPr>
                        <a:lnSpc>
                          <a:spcPct val="115000"/>
                        </a:lnSpc>
                        <a:spcAft>
                          <a:spcPts val="0"/>
                        </a:spcAft>
                      </a:pPr>
                      <a:r>
                        <a:rPr lang="hu-HU" sz="1200" dirty="0">
                          <a:effectLst/>
                        </a:rPr>
                        <a:t>Kadmium és vegyületei</a:t>
                      </a:r>
                      <a:endParaRPr lang="hu-HU" sz="1200" dirty="0">
                        <a:effectLst/>
                        <a:latin typeface="Calibri"/>
                        <a:ea typeface="Calibri"/>
                        <a:cs typeface="Times New Roman"/>
                      </a:endParaRPr>
                    </a:p>
                  </a:txBody>
                  <a:tcPr marL="42832" marR="42832" marT="0" marB="0" anchor="b">
                    <a:solidFill>
                      <a:srgbClr val="00839B"/>
                    </a:solidFill>
                  </a:tcPr>
                </a:tc>
                <a:tc>
                  <a:txBody>
                    <a:bodyPr/>
                    <a:lstStyle/>
                    <a:p>
                      <a:pPr algn="ctr">
                        <a:lnSpc>
                          <a:spcPct val="115000"/>
                        </a:lnSpc>
                        <a:spcAft>
                          <a:spcPts val="0"/>
                        </a:spcAft>
                      </a:pPr>
                      <a:r>
                        <a:rPr lang="hu-HU" sz="1200" b="1" dirty="0" smtClean="0">
                          <a:effectLst/>
                        </a:rPr>
                        <a:t>&gt;50</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200" b="1" dirty="0" smtClean="0">
                          <a:effectLst/>
                          <a:latin typeface="Calibri"/>
                          <a:ea typeface="Calibri"/>
                          <a:cs typeface="Times New Roman"/>
                        </a:rPr>
                        <a:t>18</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200" b="1" dirty="0" smtClean="0">
                          <a:solidFill>
                            <a:srgbClr val="FF0000"/>
                          </a:solidFill>
                          <a:effectLst/>
                          <a:latin typeface="Calibri"/>
                          <a:ea typeface="Calibri"/>
                          <a:cs typeface="Times New Roman"/>
                        </a:rPr>
                        <a:t>4</a:t>
                      </a:r>
                      <a:endParaRPr lang="hu-HU" sz="1200" b="1" dirty="0">
                        <a:solidFill>
                          <a:srgbClr val="FF0000"/>
                        </a:solidFill>
                        <a:effectLst/>
                        <a:latin typeface="Calibri"/>
                        <a:ea typeface="Calibri"/>
                        <a:cs typeface="Times New Roman"/>
                      </a:endParaRPr>
                    </a:p>
                  </a:txBody>
                  <a:tcPr marL="42832" marR="42832" marT="0" marB="0" anchor="b"/>
                </a:tc>
              </a:tr>
              <a:tr h="460177">
                <a:tc>
                  <a:txBody>
                    <a:bodyPr/>
                    <a:lstStyle/>
                    <a:p>
                      <a:pPr>
                        <a:lnSpc>
                          <a:spcPct val="115000"/>
                        </a:lnSpc>
                        <a:spcAft>
                          <a:spcPts val="0"/>
                        </a:spcAft>
                      </a:pPr>
                      <a:r>
                        <a:rPr lang="hu-HU" sz="1200" dirty="0" err="1">
                          <a:effectLst/>
                        </a:rPr>
                        <a:t>Nonilfenol</a:t>
                      </a:r>
                      <a:r>
                        <a:rPr lang="hu-HU" sz="1200" dirty="0">
                          <a:effectLst/>
                        </a:rPr>
                        <a:t>(4-nonilfenol)</a:t>
                      </a:r>
                      <a:endParaRPr lang="hu-HU" sz="1200" dirty="0">
                        <a:effectLst/>
                        <a:latin typeface="Calibri"/>
                        <a:ea typeface="Calibri"/>
                        <a:cs typeface="Times New Roman"/>
                      </a:endParaRPr>
                    </a:p>
                  </a:txBody>
                  <a:tcPr marL="42832" marR="42832" marT="0" marB="0" anchor="b">
                    <a:solidFill>
                      <a:srgbClr val="00839B"/>
                    </a:solidFill>
                  </a:tcPr>
                </a:tc>
                <a:tc>
                  <a:txBody>
                    <a:bodyPr/>
                    <a:lstStyle/>
                    <a:p>
                      <a:pPr algn="ctr">
                        <a:lnSpc>
                          <a:spcPct val="115000"/>
                        </a:lnSpc>
                        <a:spcAft>
                          <a:spcPts val="0"/>
                        </a:spcAft>
                      </a:pPr>
                      <a:r>
                        <a:rPr lang="hu-HU" sz="1200" b="1" dirty="0" smtClean="0">
                          <a:effectLst/>
                          <a:latin typeface="+mn-lt"/>
                          <a:ea typeface="+mn-ea"/>
                          <a:cs typeface="+mn-cs"/>
                        </a:rPr>
                        <a:t>&lt;5</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200" b="1" dirty="0" smtClean="0">
                          <a:effectLst/>
                          <a:latin typeface="Calibri"/>
                          <a:ea typeface="Calibri"/>
                          <a:cs typeface="Times New Roman"/>
                        </a:rPr>
                        <a:t>0</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200" b="1" dirty="0" smtClean="0">
                          <a:solidFill>
                            <a:srgbClr val="FF0000"/>
                          </a:solidFill>
                          <a:effectLst/>
                          <a:latin typeface="Calibri"/>
                          <a:ea typeface="Calibri"/>
                          <a:cs typeface="Times New Roman"/>
                        </a:rPr>
                        <a:t>0</a:t>
                      </a:r>
                      <a:endParaRPr lang="hu-HU" sz="1200" b="1" dirty="0">
                        <a:solidFill>
                          <a:srgbClr val="FF0000"/>
                        </a:solidFill>
                        <a:effectLst/>
                        <a:latin typeface="Calibri"/>
                        <a:ea typeface="Calibri"/>
                        <a:cs typeface="Times New Roman"/>
                      </a:endParaRPr>
                    </a:p>
                  </a:txBody>
                  <a:tcPr marL="42832" marR="42832" marT="0" marB="0" anchor="b"/>
                </a:tc>
              </a:tr>
              <a:tr h="461419">
                <a:tc>
                  <a:txBody>
                    <a:bodyPr/>
                    <a:lstStyle/>
                    <a:p>
                      <a:pPr>
                        <a:lnSpc>
                          <a:spcPct val="115000"/>
                        </a:lnSpc>
                        <a:spcAft>
                          <a:spcPts val="0"/>
                        </a:spcAft>
                      </a:pPr>
                      <a:r>
                        <a:rPr lang="hu-HU" sz="1200" dirty="0">
                          <a:effectLst/>
                        </a:rPr>
                        <a:t>Ólom és vegyületei</a:t>
                      </a:r>
                      <a:endParaRPr lang="hu-HU" sz="1200" dirty="0">
                        <a:effectLst/>
                        <a:latin typeface="Calibri"/>
                        <a:ea typeface="Calibri"/>
                        <a:cs typeface="Times New Roman"/>
                      </a:endParaRPr>
                    </a:p>
                  </a:txBody>
                  <a:tcPr marL="42832" marR="42832" marT="0" marB="0" anchor="b">
                    <a:solidFill>
                      <a:srgbClr val="00839B"/>
                    </a:solidFill>
                  </a:tcPr>
                </a:tc>
                <a:tc>
                  <a:txBody>
                    <a:bodyPr/>
                    <a:lstStyle/>
                    <a:p>
                      <a:pPr algn="ctr">
                        <a:lnSpc>
                          <a:spcPct val="115000"/>
                        </a:lnSpc>
                        <a:spcAft>
                          <a:spcPts val="0"/>
                        </a:spcAft>
                      </a:pPr>
                      <a:r>
                        <a:rPr lang="hu-HU" sz="1200" b="1" dirty="0" smtClean="0">
                          <a:effectLst/>
                          <a:latin typeface="+mn-lt"/>
                          <a:ea typeface="+mn-ea"/>
                          <a:cs typeface="+mn-cs"/>
                        </a:rPr>
                        <a:t>&lt;50</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200" b="1" dirty="0" smtClean="0">
                          <a:effectLst/>
                          <a:latin typeface="Calibri"/>
                          <a:ea typeface="Calibri"/>
                          <a:cs typeface="Times New Roman"/>
                        </a:rPr>
                        <a:t>26</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200" b="1" dirty="0" smtClean="0">
                          <a:solidFill>
                            <a:srgbClr val="FF0000"/>
                          </a:solidFill>
                          <a:effectLst/>
                          <a:latin typeface="Calibri"/>
                          <a:ea typeface="Calibri"/>
                          <a:cs typeface="Times New Roman"/>
                        </a:rPr>
                        <a:t>1</a:t>
                      </a:r>
                      <a:endParaRPr lang="hu-HU" sz="1200" b="1" dirty="0">
                        <a:solidFill>
                          <a:srgbClr val="FF0000"/>
                        </a:solidFill>
                        <a:effectLst/>
                        <a:latin typeface="Calibri"/>
                        <a:ea typeface="Calibri"/>
                        <a:cs typeface="Times New Roman"/>
                      </a:endParaRPr>
                    </a:p>
                  </a:txBody>
                  <a:tcPr marL="42832" marR="42832" marT="0" marB="0" anchor="b"/>
                </a:tc>
              </a:tr>
              <a:tr h="460177">
                <a:tc>
                  <a:txBody>
                    <a:bodyPr/>
                    <a:lstStyle/>
                    <a:p>
                      <a:pPr>
                        <a:lnSpc>
                          <a:spcPct val="115000"/>
                        </a:lnSpc>
                        <a:spcAft>
                          <a:spcPts val="0"/>
                        </a:spcAft>
                      </a:pPr>
                      <a:r>
                        <a:rPr lang="hu-HU" sz="1200" dirty="0">
                          <a:effectLst/>
                        </a:rPr>
                        <a:t>PAH_b</a:t>
                      </a:r>
                      <a:endParaRPr lang="hu-HU" sz="1200" dirty="0">
                        <a:effectLst/>
                        <a:latin typeface="Calibri"/>
                        <a:ea typeface="Calibri"/>
                        <a:cs typeface="Times New Roman"/>
                      </a:endParaRPr>
                    </a:p>
                  </a:txBody>
                  <a:tcPr marL="42832" marR="42832" marT="0" marB="0" anchor="b">
                    <a:solidFill>
                      <a:srgbClr val="00839B"/>
                    </a:solidFill>
                  </a:tcPr>
                </a:tc>
                <a:tc>
                  <a:txBody>
                    <a:bodyPr/>
                    <a:lstStyle/>
                    <a:p>
                      <a:pPr algn="ctr">
                        <a:lnSpc>
                          <a:spcPct val="115000"/>
                        </a:lnSpc>
                        <a:spcAft>
                          <a:spcPts val="0"/>
                        </a:spcAft>
                      </a:pPr>
                      <a:r>
                        <a:rPr lang="hu-HU" sz="1200" b="1" dirty="0" smtClean="0">
                          <a:effectLst/>
                          <a:latin typeface="+mn-lt"/>
                          <a:ea typeface="+mn-ea"/>
                          <a:cs typeface="+mn-cs"/>
                        </a:rPr>
                        <a:t>&lt;5</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200" b="1" dirty="0" smtClean="0">
                          <a:effectLst/>
                          <a:latin typeface="Calibri"/>
                          <a:ea typeface="Calibri"/>
                          <a:cs typeface="Times New Roman"/>
                        </a:rPr>
                        <a:t>1</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200" b="1" dirty="0" smtClean="0">
                          <a:solidFill>
                            <a:srgbClr val="FF0000"/>
                          </a:solidFill>
                          <a:effectLst/>
                          <a:latin typeface="Calibri"/>
                          <a:ea typeface="Calibri"/>
                          <a:cs typeface="Times New Roman"/>
                        </a:rPr>
                        <a:t>0</a:t>
                      </a:r>
                      <a:endParaRPr lang="hu-HU" sz="1200" b="1" dirty="0">
                        <a:solidFill>
                          <a:srgbClr val="FF0000"/>
                        </a:solidFill>
                        <a:effectLst/>
                        <a:latin typeface="Calibri"/>
                        <a:ea typeface="Calibri"/>
                        <a:cs typeface="Times New Roman"/>
                      </a:endParaRPr>
                    </a:p>
                  </a:txBody>
                  <a:tcPr marL="42832" marR="42832" marT="0" marB="0" anchor="b"/>
                </a:tc>
              </a:tr>
              <a:tr h="460177">
                <a:tc>
                  <a:txBody>
                    <a:bodyPr/>
                    <a:lstStyle/>
                    <a:p>
                      <a:pPr>
                        <a:lnSpc>
                          <a:spcPct val="115000"/>
                        </a:lnSpc>
                        <a:spcAft>
                          <a:spcPts val="0"/>
                        </a:spcAft>
                      </a:pPr>
                      <a:r>
                        <a:rPr lang="hu-HU" sz="1200" dirty="0">
                          <a:effectLst/>
                        </a:rPr>
                        <a:t>PAH_c</a:t>
                      </a:r>
                      <a:endParaRPr lang="hu-HU" sz="1200" dirty="0">
                        <a:effectLst/>
                        <a:latin typeface="Calibri"/>
                        <a:ea typeface="Calibri"/>
                        <a:cs typeface="Times New Roman"/>
                      </a:endParaRPr>
                    </a:p>
                  </a:txBody>
                  <a:tcPr marL="42832" marR="42832" marT="0" marB="0" anchor="b">
                    <a:solidFill>
                      <a:srgbClr val="00839B"/>
                    </a:solidFill>
                  </a:tcPr>
                </a:tc>
                <a:tc>
                  <a:txBody>
                    <a:bodyPr/>
                    <a:lstStyle/>
                    <a:p>
                      <a:pPr algn="ctr">
                        <a:lnSpc>
                          <a:spcPct val="115000"/>
                        </a:lnSpc>
                        <a:spcAft>
                          <a:spcPts val="0"/>
                        </a:spcAft>
                      </a:pPr>
                      <a:r>
                        <a:rPr lang="hu-HU" sz="1200" b="1" dirty="0" smtClean="0">
                          <a:effectLst/>
                          <a:latin typeface="+mn-lt"/>
                          <a:ea typeface="+mn-ea"/>
                          <a:cs typeface="+mn-cs"/>
                        </a:rPr>
                        <a:t>&lt;50</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200" b="1" dirty="0" smtClean="0">
                          <a:effectLst/>
                          <a:latin typeface="Calibri"/>
                          <a:ea typeface="Calibri"/>
                          <a:cs typeface="Times New Roman"/>
                        </a:rPr>
                        <a:t>1</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200" b="1" dirty="0" smtClean="0">
                          <a:solidFill>
                            <a:srgbClr val="FF0000"/>
                          </a:solidFill>
                          <a:effectLst/>
                          <a:latin typeface="Calibri"/>
                          <a:ea typeface="Calibri"/>
                          <a:cs typeface="Times New Roman"/>
                        </a:rPr>
                        <a:t>0</a:t>
                      </a:r>
                      <a:endParaRPr lang="hu-HU" sz="1200" b="1" dirty="0">
                        <a:solidFill>
                          <a:srgbClr val="FF0000"/>
                        </a:solidFill>
                        <a:effectLst/>
                        <a:latin typeface="Calibri"/>
                        <a:ea typeface="Calibri"/>
                        <a:cs typeface="Times New Roman"/>
                      </a:endParaRPr>
                    </a:p>
                  </a:txBody>
                  <a:tcPr marL="42832" marR="42832" marT="0" marB="0" anchor="b"/>
                </a:tc>
              </a:tr>
              <a:tr h="288434">
                <a:tc>
                  <a:txBody>
                    <a:bodyPr/>
                    <a:lstStyle/>
                    <a:p>
                      <a:pPr>
                        <a:lnSpc>
                          <a:spcPct val="115000"/>
                        </a:lnSpc>
                        <a:spcAft>
                          <a:spcPts val="0"/>
                        </a:spcAft>
                      </a:pPr>
                      <a:r>
                        <a:rPr lang="hu-HU" sz="1200" dirty="0" err="1">
                          <a:effectLst/>
                        </a:rPr>
                        <a:t>Pentaklór-benzol</a:t>
                      </a:r>
                      <a:endParaRPr lang="hu-HU" sz="1200" dirty="0">
                        <a:effectLst/>
                        <a:latin typeface="Calibri"/>
                        <a:ea typeface="Calibri"/>
                        <a:cs typeface="Times New Roman"/>
                      </a:endParaRPr>
                    </a:p>
                  </a:txBody>
                  <a:tcPr marL="42832" marR="42832" marT="0" marB="0" anchor="b">
                    <a:solidFill>
                      <a:srgbClr val="00839B"/>
                    </a:solidFill>
                  </a:tcPr>
                </a:tc>
                <a:tc>
                  <a:txBody>
                    <a:bodyPr/>
                    <a:lstStyle/>
                    <a:p>
                      <a:pPr algn="ctr">
                        <a:lnSpc>
                          <a:spcPct val="115000"/>
                        </a:lnSpc>
                        <a:spcAft>
                          <a:spcPts val="0"/>
                        </a:spcAft>
                      </a:pPr>
                      <a:r>
                        <a:rPr lang="hu-HU" sz="1200" b="1" dirty="0" smtClean="0">
                          <a:effectLst/>
                          <a:latin typeface="+mn-lt"/>
                          <a:ea typeface="+mn-ea"/>
                          <a:cs typeface="+mn-cs"/>
                        </a:rPr>
                        <a:t>&lt;5</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200" b="1" dirty="0" smtClean="0">
                          <a:effectLst/>
                          <a:latin typeface="Calibri"/>
                          <a:ea typeface="Calibri"/>
                          <a:cs typeface="Times New Roman"/>
                        </a:rPr>
                        <a:t>0</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200" b="1" dirty="0" smtClean="0">
                          <a:solidFill>
                            <a:srgbClr val="FF0000"/>
                          </a:solidFill>
                          <a:effectLst/>
                          <a:latin typeface="Calibri"/>
                          <a:ea typeface="Calibri"/>
                          <a:cs typeface="Times New Roman"/>
                        </a:rPr>
                        <a:t>0</a:t>
                      </a:r>
                      <a:endParaRPr lang="hu-HU" sz="1200" b="1" dirty="0">
                        <a:solidFill>
                          <a:srgbClr val="FF0000"/>
                        </a:solidFill>
                        <a:effectLst/>
                        <a:latin typeface="Calibri"/>
                        <a:ea typeface="Calibri"/>
                        <a:cs typeface="Times New Roman"/>
                      </a:endParaRPr>
                    </a:p>
                  </a:txBody>
                  <a:tcPr marL="42832" marR="42832" marT="0" marB="0" anchor="b"/>
                </a:tc>
              </a:tr>
              <a:tr h="249557">
                <a:tc>
                  <a:txBody>
                    <a:bodyPr/>
                    <a:lstStyle/>
                    <a:p>
                      <a:pPr>
                        <a:lnSpc>
                          <a:spcPct val="115000"/>
                        </a:lnSpc>
                        <a:spcAft>
                          <a:spcPts val="0"/>
                        </a:spcAft>
                      </a:pPr>
                      <a:r>
                        <a:rPr lang="hu-HU" sz="1200" dirty="0">
                          <a:effectLst/>
                        </a:rPr>
                        <a:t>Triklór-metán</a:t>
                      </a:r>
                      <a:endParaRPr lang="hu-HU" sz="1200" dirty="0">
                        <a:effectLst/>
                        <a:latin typeface="Calibri"/>
                        <a:ea typeface="Calibri"/>
                        <a:cs typeface="Times New Roman"/>
                      </a:endParaRPr>
                    </a:p>
                  </a:txBody>
                  <a:tcPr marL="42832" marR="42832" marT="0" marB="0" anchor="b">
                    <a:solidFill>
                      <a:srgbClr val="00839B"/>
                    </a:solidFill>
                  </a:tcPr>
                </a:tc>
                <a:tc>
                  <a:txBody>
                    <a:bodyPr/>
                    <a:lstStyle/>
                    <a:p>
                      <a:pPr algn="ctr">
                        <a:lnSpc>
                          <a:spcPct val="115000"/>
                        </a:lnSpc>
                        <a:spcAft>
                          <a:spcPts val="0"/>
                        </a:spcAft>
                      </a:pPr>
                      <a:r>
                        <a:rPr lang="hu-HU" sz="1200" b="1" dirty="0" smtClean="0">
                          <a:effectLst/>
                          <a:latin typeface="+mn-lt"/>
                          <a:ea typeface="+mn-ea"/>
                          <a:cs typeface="+mn-cs"/>
                        </a:rPr>
                        <a:t>&lt;15</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200" b="1" dirty="0" smtClean="0">
                          <a:effectLst/>
                          <a:latin typeface="Calibri"/>
                          <a:ea typeface="Calibri"/>
                          <a:cs typeface="Times New Roman"/>
                        </a:rPr>
                        <a:t>4</a:t>
                      </a:r>
                      <a:endParaRPr lang="hu-HU" sz="1200" b="1" dirty="0">
                        <a:effectLst/>
                        <a:latin typeface="Calibri"/>
                        <a:ea typeface="Calibri"/>
                        <a:cs typeface="Times New Roman"/>
                      </a:endParaRPr>
                    </a:p>
                  </a:txBody>
                  <a:tcPr marL="42832" marR="42832" marT="0" marB="0" anchor="b"/>
                </a:tc>
                <a:tc>
                  <a:txBody>
                    <a:bodyPr/>
                    <a:lstStyle/>
                    <a:p>
                      <a:pPr algn="ctr">
                        <a:lnSpc>
                          <a:spcPct val="115000"/>
                        </a:lnSpc>
                        <a:spcAft>
                          <a:spcPts val="0"/>
                        </a:spcAft>
                      </a:pPr>
                      <a:r>
                        <a:rPr lang="hu-HU" sz="1200" b="1" dirty="0" smtClean="0">
                          <a:solidFill>
                            <a:srgbClr val="FF0000"/>
                          </a:solidFill>
                          <a:effectLst/>
                          <a:latin typeface="Calibri"/>
                          <a:ea typeface="Calibri"/>
                          <a:cs typeface="Times New Roman"/>
                        </a:rPr>
                        <a:t>0</a:t>
                      </a:r>
                      <a:endParaRPr lang="hu-HU" sz="1200" b="1" dirty="0">
                        <a:solidFill>
                          <a:srgbClr val="FF0000"/>
                        </a:solidFill>
                        <a:effectLst/>
                        <a:latin typeface="Calibri"/>
                        <a:ea typeface="Calibri"/>
                        <a:cs typeface="Times New Roman"/>
                      </a:endParaRPr>
                    </a:p>
                  </a:txBody>
                  <a:tcPr marL="42832" marR="42832" marT="0" marB="0" anchor="b"/>
                </a:tc>
              </a:tr>
            </a:tbl>
          </a:graphicData>
        </a:graphic>
      </p:graphicFrame>
      <p:sp>
        <p:nvSpPr>
          <p:cNvPr id="6" name="Szövegdoboz 5"/>
          <p:cNvSpPr txBox="1"/>
          <p:nvPr/>
        </p:nvSpPr>
        <p:spPr>
          <a:xfrm>
            <a:off x="5076056" y="1484784"/>
            <a:ext cx="3816424" cy="3139321"/>
          </a:xfrm>
          <a:prstGeom prst="rect">
            <a:avLst/>
          </a:prstGeom>
          <a:noFill/>
        </p:spPr>
        <p:txBody>
          <a:bodyPr wrap="square" rtlCol="0">
            <a:spAutoFit/>
          </a:bodyPr>
          <a:lstStyle/>
          <a:p>
            <a:pPr marL="285750" indent="-285750">
              <a:buFont typeface="Arial" panose="020B0604020202020204" pitchFamily="34" charset="0"/>
              <a:buChar char="•"/>
            </a:pPr>
            <a:r>
              <a:rPr lang="hu-HU" dirty="0" smtClean="0"/>
              <a:t>Az ipari szennyvízkibocsátók - a jelenleg rendelkezésre álló információk alapján – csak néhány esetben felelősek </a:t>
            </a:r>
            <a:r>
              <a:rPr lang="hu-HU" dirty="0" smtClean="0"/>
              <a:t>bizonyítottan a </a:t>
            </a:r>
            <a:r>
              <a:rPr lang="hu-HU" dirty="0" smtClean="0"/>
              <a:t>vizek közvetlen szennyezéséért.</a:t>
            </a:r>
          </a:p>
          <a:p>
            <a:endParaRPr lang="hu-HU" dirty="0" smtClean="0"/>
          </a:p>
          <a:p>
            <a:pPr marL="285750" indent="-285750">
              <a:buFont typeface="Arial" panose="020B0604020202020204" pitchFamily="34" charset="0"/>
              <a:buChar char="•"/>
            </a:pPr>
            <a:r>
              <a:rPr lang="hu-HU" dirty="0"/>
              <a:t>A</a:t>
            </a:r>
            <a:r>
              <a:rPr lang="hu-HU" dirty="0" smtClean="0"/>
              <a:t> nem megfelelő állapot oka, hogy a vizeket érő terhelés más, diffúz forrásokból is származik az ipari kibocsátásokon túl.</a:t>
            </a:r>
            <a:endParaRPr lang="hu-HU" dirty="0"/>
          </a:p>
        </p:txBody>
      </p:sp>
    </p:spTree>
    <p:extLst>
      <p:ext uri="{BB962C8B-B14F-4D97-AF65-F5344CB8AC3E}">
        <p14:creationId xmlns:p14="http://schemas.microsoft.com/office/powerpoint/2010/main" val="1526584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GYE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1968</TotalTime>
  <Words>2241</Words>
  <Application>Microsoft Office PowerPoint</Application>
  <PresentationFormat>Diavetítés a képernyőre (4:3 oldalarány)</PresentationFormat>
  <Paragraphs>444</Paragraphs>
  <Slides>13</Slides>
  <Notes>13</Notes>
  <HiddenSlides>0</HiddenSlides>
  <MMClips>0</MMClips>
  <ScaleCrop>false</ScaleCrop>
  <HeadingPairs>
    <vt:vector size="4" baseType="variant">
      <vt:variant>
        <vt:lpstr>Téma</vt:lpstr>
      </vt:variant>
      <vt:variant>
        <vt:i4>1</vt:i4>
      </vt:variant>
      <vt:variant>
        <vt:lpstr>Diacímek</vt:lpstr>
      </vt:variant>
      <vt:variant>
        <vt:i4>13</vt:i4>
      </vt:variant>
    </vt:vector>
  </HeadingPairs>
  <TitlesOfParts>
    <vt:vector size="14" baseType="lpstr">
      <vt:lpstr>Office-téma</vt:lpstr>
      <vt:lpstr>A vízgyűjtő-gazdálkodási tervezés ipart, közlekedést érintő eredményei, az intézkedések programja  ORSZÁGOS FÓRUM  Veszélyes anyag terhelés a felszíni és felszín alatti vizekben   2015.09.03</vt:lpstr>
      <vt:lpstr>Társadalmi, Gazdasági, környezeti kihívások </vt:lpstr>
      <vt:lpstr>szennyező források </vt:lpstr>
      <vt:lpstr>HISTORIKUS szennyező források –  Országos Környezeti Kármentesítési Program</vt:lpstr>
      <vt:lpstr>Potenciális és tényleges szennyező források – SEVESO üzemek</vt:lpstr>
      <vt:lpstr>Potenciális és tényleges szennyező források –  E-PRTR és egyéb jelentős kibocsátók</vt:lpstr>
      <vt:lpstr>Kibocsátott veszélyes anyagok</vt:lpstr>
      <vt:lpstr>RELEVÁNS Veszélyes anyagok – felszíni vizek</vt:lpstr>
      <vt:lpstr>TERHELÉS és állapotértékelés kapcsolata</vt:lpstr>
      <vt:lpstr>Egyéb források</vt:lpstr>
      <vt:lpstr>Nehézfémek</vt:lpstr>
      <vt:lpstr>Nehézfémek – emisszió leltár</vt:lpstr>
      <vt:lpstr>KÖSZÖNÖM  A FIGYELMET!</vt:lpstr>
    </vt:vector>
  </TitlesOfParts>
  <Company>novak.adam@gmail.com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Asdfsdafa dsfasd asdf</dc:title>
  <dc:creator>Ádám Novák</dc:creator>
  <cp:lastModifiedBy>Pelyhe Szabina</cp:lastModifiedBy>
  <cp:revision>160</cp:revision>
  <dcterms:created xsi:type="dcterms:W3CDTF">2014-03-03T11:13:53Z</dcterms:created>
  <dcterms:modified xsi:type="dcterms:W3CDTF">2015-09-03T09:33:50Z</dcterms:modified>
</cp:coreProperties>
</file>