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75" r:id="rId3"/>
    <p:sldId id="260" r:id="rId4"/>
    <p:sldId id="290" r:id="rId5"/>
    <p:sldId id="259" r:id="rId6"/>
    <p:sldId id="278" r:id="rId7"/>
    <p:sldId id="277" r:id="rId8"/>
    <p:sldId id="282" r:id="rId9"/>
    <p:sldId id="281" r:id="rId10"/>
    <p:sldId id="266" r:id="rId11"/>
    <p:sldId id="286" r:id="rId12"/>
    <p:sldId id="293" r:id="rId13"/>
    <p:sldId id="287" r:id="rId14"/>
    <p:sldId id="292" r:id="rId15"/>
    <p:sldId id="288" r:id="rId16"/>
    <p:sldId id="291" r:id="rId17"/>
    <p:sldId id="289" r:id="rId18"/>
    <p:sldId id="263" r:id="rId19"/>
    <p:sldId id="270" r:id="rId20"/>
    <p:sldId id="284" r:id="rId21"/>
    <p:sldId id="271" r:id="rId22"/>
    <p:sldId id="273" r:id="rId23"/>
    <p:sldId id="304" r:id="rId24"/>
    <p:sldId id="299" r:id="rId25"/>
    <p:sldId id="300" r:id="rId26"/>
    <p:sldId id="301" r:id="rId27"/>
    <p:sldId id="295" r:id="rId28"/>
    <p:sldId id="302" r:id="rId29"/>
    <p:sldId id="296" r:id="rId30"/>
    <p:sldId id="297" r:id="rId31"/>
    <p:sldId id="298" r:id="rId32"/>
    <p:sldId id="294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FF"/>
    <a:srgbClr val="FFFF99"/>
    <a:srgbClr val="DE0000"/>
    <a:srgbClr val="CC33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94622" autoAdjust="0"/>
  </p:normalViewPr>
  <p:slideViewPr>
    <p:cSldViewPr snapToObjects="1"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hu-HU" sz="1600" dirty="0"/>
              <a:t>Állóvíz víztestek </a:t>
            </a:r>
            <a:r>
              <a:rPr lang="hu-HU" sz="1600" dirty="0" smtClean="0"/>
              <a:t>fizikai-kémiai állapota</a:t>
            </a:r>
            <a:endParaRPr lang="hu-HU" sz="1600" dirty="0"/>
          </a:p>
        </c:rich>
      </c:tx>
      <c:layout>
        <c:manualLayout>
          <c:xMode val="edge"/>
          <c:yMode val="edge"/>
          <c:x val="0.1384892419360812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Állóvíz víztestek fizikai-kémiai elemek minősítése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Munka1!$A$2:$A$7</c:f>
              <c:strCache>
                <c:ptCount val="6"/>
                <c:pt idx="0">
                  <c:v>Kiváló </c:v>
                </c:pt>
                <c:pt idx="1">
                  <c:v>Jó</c:v>
                </c:pt>
                <c:pt idx="2">
                  <c:v>Mérsékelt</c:v>
                </c:pt>
                <c:pt idx="3">
                  <c:v>Gyenge</c:v>
                </c:pt>
                <c:pt idx="4">
                  <c:v>Rossz</c:v>
                </c:pt>
                <c:pt idx="5">
                  <c:v>Adathiány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hu-HU" sz="1600" dirty="0"/>
              <a:t>Vízfolyás  víztestek </a:t>
            </a:r>
            <a:r>
              <a:rPr lang="hu-HU" sz="1600" dirty="0" smtClean="0"/>
              <a:t>fizikai-kémiai állapota</a:t>
            </a:r>
            <a:endParaRPr lang="hu-HU" sz="1600" dirty="0"/>
          </a:p>
        </c:rich>
      </c:tx>
      <c:layout>
        <c:manualLayout>
          <c:xMode val="edge"/>
          <c:yMode val="edge"/>
          <c:x val="0.16909278598674221"/>
          <c:y val="9.447740901620472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Vízfolyás  víztestek ökológiai minősítése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Munka1!$A$2:$A$7</c:f>
              <c:strCache>
                <c:ptCount val="6"/>
                <c:pt idx="0">
                  <c:v>Kiváló </c:v>
                </c:pt>
                <c:pt idx="1">
                  <c:v>Jó</c:v>
                </c:pt>
                <c:pt idx="2">
                  <c:v>Mérsékelt</c:v>
                </c:pt>
                <c:pt idx="3">
                  <c:v>Gyenge</c:v>
                </c:pt>
                <c:pt idx="4">
                  <c:v>Rossz</c:v>
                </c:pt>
                <c:pt idx="5">
                  <c:v>Adathiány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12</c:v>
                </c:pt>
                <c:pt idx="1">
                  <c:v>53</c:v>
                </c:pt>
                <c:pt idx="2">
                  <c:v>21</c:v>
                </c:pt>
                <c:pt idx="3">
                  <c:v>10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u-HU" sz="1800" dirty="0"/>
              <a:t>Állóvíz víztestek </a:t>
            </a:r>
            <a:r>
              <a:rPr lang="hu-HU" sz="1800" dirty="0" smtClean="0"/>
              <a:t>biológiai állapota</a:t>
            </a:r>
            <a:endParaRPr lang="hu-HU" sz="18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Állóvíz víztestek biológiai minősítése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Munka1!$A$2:$A$6</c:f>
              <c:strCache>
                <c:ptCount val="5"/>
                <c:pt idx="0">
                  <c:v>Kiváló</c:v>
                </c:pt>
                <c:pt idx="1">
                  <c:v>Jó</c:v>
                </c:pt>
                <c:pt idx="2">
                  <c:v>Mérsékelt</c:v>
                </c:pt>
                <c:pt idx="3">
                  <c:v>Gyenge</c:v>
                </c:pt>
                <c:pt idx="4">
                  <c:v>Adathiány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u-HU" dirty="0"/>
              <a:t>Vízfolyás  víztestek biológiai </a:t>
            </a:r>
            <a:r>
              <a:rPr lang="hu-HU" dirty="0" smtClean="0"/>
              <a:t>állapota</a:t>
            </a:r>
            <a:endParaRPr lang="hu-HU" dirty="0"/>
          </a:p>
        </c:rich>
      </c:tx>
      <c:layout>
        <c:manualLayout>
          <c:xMode val="edge"/>
          <c:yMode val="edge"/>
          <c:x val="0.16909278598674221"/>
          <c:y val="9.447740901620472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Vízfolyás  víztestek biológiai minősítése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Munka1!$A$2:$A$7</c:f>
              <c:strCache>
                <c:ptCount val="6"/>
                <c:pt idx="0">
                  <c:v>Kiváló </c:v>
                </c:pt>
                <c:pt idx="1">
                  <c:v>Jó</c:v>
                </c:pt>
                <c:pt idx="2">
                  <c:v>Mérsékelt</c:v>
                </c:pt>
                <c:pt idx="3">
                  <c:v>Gyenge</c:v>
                </c:pt>
                <c:pt idx="4">
                  <c:v>Rossz</c:v>
                </c:pt>
                <c:pt idx="5">
                  <c:v>Adathiány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</c:v>
                </c:pt>
                <c:pt idx="1">
                  <c:v>12</c:v>
                </c:pt>
                <c:pt idx="2">
                  <c:v>48</c:v>
                </c:pt>
                <c:pt idx="3">
                  <c:v>34</c:v>
                </c:pt>
                <c:pt idx="4">
                  <c:v>3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u-HU" sz="1800" dirty="0"/>
              <a:t>Állóvíz víztestek ökológiai </a:t>
            </a:r>
            <a:r>
              <a:rPr lang="hu-HU" sz="1800" dirty="0" smtClean="0"/>
              <a:t>állapota</a:t>
            </a:r>
            <a:endParaRPr lang="hu-HU" sz="1800" dirty="0"/>
          </a:p>
        </c:rich>
      </c:tx>
      <c:layout>
        <c:manualLayout>
          <c:xMode val="edge"/>
          <c:yMode val="edge"/>
          <c:x val="0.15492723030774369"/>
          <c:y val="5.508553438883052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Állóvíz víztestek ökológiai minősítése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Munka1!$A$2:$A$6</c:f>
              <c:strCache>
                <c:ptCount val="5"/>
                <c:pt idx="0">
                  <c:v>Kiváló </c:v>
                </c:pt>
                <c:pt idx="1">
                  <c:v>Jó</c:v>
                </c:pt>
                <c:pt idx="2">
                  <c:v>Mérsékelt</c:v>
                </c:pt>
                <c:pt idx="3">
                  <c:v>Gyenge</c:v>
                </c:pt>
                <c:pt idx="4">
                  <c:v>Adathiány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u-HU" sz="1800" dirty="0"/>
              <a:t>Vízfolyás  víztestek ökológiai </a:t>
            </a:r>
            <a:r>
              <a:rPr lang="hu-HU" sz="1800" dirty="0" smtClean="0"/>
              <a:t>állapota</a:t>
            </a:r>
            <a:endParaRPr lang="hu-HU" sz="1800" dirty="0"/>
          </a:p>
        </c:rich>
      </c:tx>
      <c:layout>
        <c:manualLayout>
          <c:xMode val="edge"/>
          <c:yMode val="edge"/>
          <c:x val="0.16909278598674221"/>
          <c:y val="9.447740901620472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Vízfolyás  víztestek ökológiai minősítése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Munka1!$A$2:$A$7</c:f>
              <c:strCache>
                <c:ptCount val="6"/>
                <c:pt idx="0">
                  <c:v>Kiváló </c:v>
                </c:pt>
                <c:pt idx="1">
                  <c:v>Jó</c:v>
                </c:pt>
                <c:pt idx="2">
                  <c:v>Mérsékelt</c:v>
                </c:pt>
                <c:pt idx="3">
                  <c:v>Gyenge</c:v>
                </c:pt>
                <c:pt idx="4">
                  <c:v>Rossz</c:v>
                </c:pt>
                <c:pt idx="5">
                  <c:v>Adathiány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50</c:v>
                </c:pt>
                <c:pt idx="3">
                  <c:v>34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45AC59-9F4F-4A3F-BF2D-EFC7774C7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2015.08.10.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16824" cy="4464496"/>
          </a:xfrm>
        </p:spPr>
        <p:txBody>
          <a:bodyPr/>
          <a:lstStyle/>
          <a:p>
            <a:r>
              <a:rPr lang="hu-HU" sz="2300" dirty="0" smtClean="0"/>
              <a:t>Felszíni </a:t>
            </a:r>
            <a:r>
              <a:rPr lang="hu-HU" sz="2300" dirty="0"/>
              <a:t>vizek </a:t>
            </a:r>
            <a:r>
              <a:rPr lang="hu-HU" sz="2300" dirty="0" smtClean="0"/>
              <a:t>a </a:t>
            </a:r>
            <a:r>
              <a:rPr lang="hu-HU" sz="2300" dirty="0"/>
              <a:t>2. </a:t>
            </a:r>
            <a:r>
              <a:rPr lang="hu-HU" sz="2300" dirty="0" smtClean="0"/>
              <a:t>Vízgyűjtő-gazdálkodási tervben</a:t>
            </a:r>
            <a:br>
              <a:rPr lang="hu-HU" sz="2300" dirty="0" smtClean="0"/>
            </a:br>
            <a:r>
              <a:rPr lang="hu-HU" sz="2300" dirty="0" smtClean="0"/>
              <a:t/>
            </a:r>
            <a:br>
              <a:rPr lang="hu-HU" sz="23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hu-HU" sz="2000" dirty="0" smtClean="0"/>
              <a:t>Helyszín: Miskolc, 2015</a:t>
            </a:r>
            <a:r>
              <a:rPr lang="hu-HU" sz="2000" dirty="0"/>
              <a:t>. </a:t>
            </a:r>
            <a:r>
              <a:rPr lang="hu-HU" sz="2000" dirty="0" smtClean="0"/>
              <a:t>augusztus 10.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 smtClean="0"/>
              <a:t>Előadó: </a:t>
            </a:r>
            <a:r>
              <a:rPr lang="hu-HU" sz="2000" dirty="0" err="1" smtClean="0"/>
              <a:t>bartókné</a:t>
            </a:r>
            <a:r>
              <a:rPr lang="hu-HU" sz="2000" dirty="0" smtClean="0"/>
              <a:t> </a:t>
            </a:r>
            <a:r>
              <a:rPr lang="hu-HU" sz="2000" dirty="0" err="1" smtClean="0"/>
              <a:t>tassonyi</a:t>
            </a:r>
            <a:r>
              <a:rPr lang="hu-HU" sz="2000" dirty="0" smtClean="0"/>
              <a:t> </a:t>
            </a:r>
            <a:r>
              <a:rPr lang="hu-HU" sz="2000" dirty="0" err="1" smtClean="0"/>
              <a:t>annamária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1800" dirty="0" smtClean="0"/>
              <a:t>Észak-magyarországi Vízügyi Igazgatóság</a:t>
            </a:r>
            <a:br>
              <a:rPr lang="hu-HU" sz="1800" dirty="0" smtClean="0"/>
            </a:br>
            <a:r>
              <a:rPr lang="hu-HU" sz="1800" cap="none" dirty="0" smtClean="0"/>
              <a:t>Vízvédelmi és Vízgyűjtő-gazdálkodási Osztály</a:t>
            </a:r>
            <a:br>
              <a:rPr lang="hu-HU" sz="1800" cap="none" dirty="0" smtClean="0"/>
            </a:br>
            <a:r>
              <a:rPr lang="hu-HU" sz="1800" cap="none" dirty="0" smtClean="0"/>
              <a:t/>
            </a:r>
            <a:br>
              <a:rPr lang="hu-HU" sz="1800" cap="none" dirty="0" smtClean="0"/>
            </a:br>
            <a:r>
              <a:rPr lang="hu-HU" sz="1600" cap="none" dirty="0" err="1" smtClean="0"/>
              <a:t>vizgazdalkodasi.osztaly</a:t>
            </a:r>
            <a:r>
              <a:rPr lang="hu-HU" sz="1600" cap="none" dirty="0" smtClean="0"/>
              <a:t>@</a:t>
            </a:r>
            <a:r>
              <a:rPr lang="hu-HU" sz="1600" cap="none" dirty="0" err="1" smtClean="0"/>
              <a:t>emvizig.hu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3" name="Picture 10" descr="ovf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894252" y="5415444"/>
            <a:ext cx="720080" cy="865535"/>
            <a:chOff x="1358" y="1409"/>
            <a:chExt cx="1582" cy="1925"/>
          </a:xfrm>
        </p:grpSpPr>
        <p:pic>
          <p:nvPicPr>
            <p:cNvPr id="9" name="Kép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71"/>
            <a:stretch>
              <a:fillRect/>
            </a:stretch>
          </p:blipFill>
          <p:spPr bwMode="auto">
            <a:xfrm>
              <a:off x="1451" y="1409"/>
              <a:ext cx="133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zövegdoboz 5"/>
            <p:cNvSpPr txBox="1">
              <a:spLocks noChangeAspect="1" noChangeArrowheads="1"/>
            </p:cNvSpPr>
            <p:nvPr/>
          </p:nvSpPr>
          <p:spPr bwMode="auto">
            <a:xfrm>
              <a:off x="1358" y="2828"/>
              <a:ext cx="158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C9E4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  <a:cs typeface="Arial" pitchFamily="34" charset="0"/>
                </a:rPr>
                <a:t>ÉMVIZIG</a:t>
              </a:r>
              <a:endParaRPr kumimoji="0" lang="hu-H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8798"/>
            <a:ext cx="48831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76672"/>
            <a:ext cx="48831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80855" y="44624"/>
            <a:ext cx="3979995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állapotértékelés eredményei - országos</a:t>
            </a:r>
            <a:endParaRPr lang="en-US" dirty="0"/>
          </a:p>
        </p:txBody>
      </p:sp>
      <p:sp>
        <p:nvSpPr>
          <p:cNvPr id="3" name="Jobbra nyíl 2"/>
          <p:cNvSpPr/>
          <p:nvPr/>
        </p:nvSpPr>
        <p:spPr>
          <a:xfrm>
            <a:off x="801024" y="1844824"/>
            <a:ext cx="28083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11560" y="1412776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Támogató (háttér) fizikai-kémia</a:t>
            </a:r>
            <a:endParaRPr lang="hu-HU" b="1" dirty="0"/>
          </a:p>
        </p:txBody>
      </p:sp>
      <p:sp>
        <p:nvSpPr>
          <p:cNvPr id="8" name="Jobbra nyíl 7"/>
          <p:cNvSpPr/>
          <p:nvPr/>
        </p:nvSpPr>
        <p:spPr>
          <a:xfrm rot="10800000">
            <a:off x="5580112" y="5085184"/>
            <a:ext cx="28083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652120" y="443711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Ökológia (biológia+</a:t>
            </a:r>
            <a:r>
              <a:rPr lang="hu-HU" b="1" dirty="0" err="1" smtClean="0"/>
              <a:t>fiz-kém</a:t>
            </a:r>
            <a:r>
              <a:rPr lang="hu-HU" b="1" dirty="0" smtClean="0"/>
              <a:t>+</a:t>
            </a:r>
            <a:r>
              <a:rPr lang="hu-HU" b="1" dirty="0" err="1" smtClean="0"/>
              <a:t>spec</a:t>
            </a:r>
            <a:r>
              <a:rPr lang="hu-HU" b="1" dirty="0" smtClean="0"/>
              <a:t> sz.+</a:t>
            </a:r>
            <a:r>
              <a:rPr lang="hu-HU" b="1" dirty="0" err="1" smtClean="0"/>
              <a:t>hidromorf</a:t>
            </a:r>
            <a:r>
              <a:rPr lang="hu-HU" b="1" dirty="0" smtClean="0"/>
              <a:t>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63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12443" cy="504056"/>
          </a:xfrm>
        </p:spPr>
        <p:txBody>
          <a:bodyPr>
            <a:normAutofit/>
          </a:bodyPr>
          <a:lstStyle/>
          <a:p>
            <a:r>
              <a:rPr lang="hu-HU" dirty="0" smtClean="0"/>
              <a:t>Az állapotértékelés eredményei - ÉMVIZIG</a:t>
            </a:r>
            <a:endParaRPr lang="hu-HU" dirty="0"/>
          </a:p>
        </p:txBody>
      </p:sp>
      <p:pic>
        <p:nvPicPr>
          <p:cNvPr id="7" name="Kép 6" descr="EMVIZIG_orsz_0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85" y="1320453"/>
            <a:ext cx="7848872" cy="553754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967614" y="6457890"/>
            <a:ext cx="35670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OVGT 6-3 térképmelléklet - részlet </a:t>
            </a:r>
            <a:endParaRPr lang="hu-H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83694" cy="504056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állapotértékelés eredményei - </a:t>
            </a:r>
            <a:r>
              <a:rPr lang="hu-HU" sz="1800" dirty="0" err="1" smtClean="0"/>
              <a:t>émvizig</a:t>
            </a:r>
            <a:r>
              <a:rPr lang="hu-HU" sz="1800" dirty="0" smtClean="0"/>
              <a:t> működési terület</a:t>
            </a:r>
            <a:endParaRPr lang="hu-HU" sz="1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1412776"/>
          <a:ext cx="4104456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44008" y="4164856"/>
          <a:ext cx="4320480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Balra nyíl 7"/>
          <p:cNvSpPr/>
          <p:nvPr/>
        </p:nvSpPr>
        <p:spPr>
          <a:xfrm>
            <a:off x="4932040" y="234888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228184" y="2380238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FF"/>
                </a:solidFill>
              </a:rPr>
              <a:t>15 db állóvíz víztest </a:t>
            </a:r>
            <a:endParaRPr lang="hu-HU" sz="2000" b="1" dirty="0">
              <a:solidFill>
                <a:srgbClr val="0000FF"/>
              </a:solidFill>
            </a:endParaRPr>
          </a:p>
        </p:txBody>
      </p:sp>
      <p:sp>
        <p:nvSpPr>
          <p:cNvPr id="10" name="Balra nyíl 9"/>
          <p:cNvSpPr/>
          <p:nvPr/>
        </p:nvSpPr>
        <p:spPr>
          <a:xfrm rot="10800000">
            <a:off x="3325054" y="515719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51520" y="5157192"/>
            <a:ext cx="3087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FF"/>
                </a:solidFill>
              </a:rPr>
              <a:t>108 db vízfolyás víztest </a:t>
            </a:r>
            <a:endParaRPr lang="hu-H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EMVIZIG_orsz_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8158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436096" y="6381583"/>
            <a:ext cx="35670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OVGT 6-2 térképmelléklet - részlet </a:t>
            </a:r>
            <a:endParaRPr lang="hu-H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83694" cy="504056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állapotértékelés eredményei - </a:t>
            </a:r>
            <a:r>
              <a:rPr lang="hu-HU" sz="1800" dirty="0" err="1" smtClean="0"/>
              <a:t>émvizig</a:t>
            </a:r>
            <a:r>
              <a:rPr lang="hu-HU" sz="1800" dirty="0" smtClean="0"/>
              <a:t> működési terület</a:t>
            </a:r>
            <a:endParaRPr lang="hu-HU" sz="1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1412776"/>
          <a:ext cx="4104456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44008" y="4164856"/>
          <a:ext cx="4320480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Balra nyíl 7"/>
          <p:cNvSpPr/>
          <p:nvPr/>
        </p:nvSpPr>
        <p:spPr>
          <a:xfrm>
            <a:off x="4932040" y="234888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228184" y="2380238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FF"/>
                </a:solidFill>
              </a:rPr>
              <a:t>15 db állóvíz víztest </a:t>
            </a:r>
            <a:endParaRPr lang="hu-HU" sz="2000" b="1" dirty="0">
              <a:solidFill>
                <a:srgbClr val="0000FF"/>
              </a:solidFill>
            </a:endParaRPr>
          </a:p>
        </p:txBody>
      </p:sp>
      <p:sp>
        <p:nvSpPr>
          <p:cNvPr id="10" name="Balra nyíl 9"/>
          <p:cNvSpPr/>
          <p:nvPr/>
        </p:nvSpPr>
        <p:spPr>
          <a:xfrm rot="10800000">
            <a:off x="3325054" y="515719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51520" y="5157192"/>
            <a:ext cx="3087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FF"/>
                </a:solidFill>
              </a:rPr>
              <a:t>108 db vízfolyás víztest </a:t>
            </a:r>
            <a:endParaRPr lang="hu-H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MVIZIG_orsz_0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9759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76998" y="6519446"/>
            <a:ext cx="35670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OVGT 6-1 térképmelléklet - részlet </a:t>
            </a:r>
            <a:endParaRPr lang="hu-HU" sz="1600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19872" y="5868000"/>
            <a:ext cx="43409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200" b="1" i="1" dirty="0" smtClean="0">
                <a:solidFill>
                  <a:srgbClr val="0000FF"/>
                </a:solidFill>
              </a:rPr>
              <a:t>Erősen módosított víztestek felülvizsgálata és víztestek csoportosítási lehetőségének vizsgálata folyamatban</a:t>
            </a:r>
            <a:endParaRPr lang="hu-HU" sz="1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83694" cy="504056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állapotértékelés eredményei - </a:t>
            </a:r>
            <a:r>
              <a:rPr lang="hu-HU" sz="1800" dirty="0" err="1" smtClean="0"/>
              <a:t>émvizig</a:t>
            </a:r>
            <a:r>
              <a:rPr lang="hu-HU" sz="1800" dirty="0" smtClean="0"/>
              <a:t> működési terület</a:t>
            </a:r>
            <a:endParaRPr lang="hu-HU" sz="1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1412776"/>
          <a:ext cx="4104456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44008" y="4164856"/>
          <a:ext cx="4320480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Balra nyíl 7"/>
          <p:cNvSpPr/>
          <p:nvPr/>
        </p:nvSpPr>
        <p:spPr>
          <a:xfrm>
            <a:off x="4932040" y="234888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228184" y="2380238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FF"/>
                </a:solidFill>
              </a:rPr>
              <a:t>15 db állóvíz víztest </a:t>
            </a:r>
            <a:endParaRPr lang="hu-HU" sz="2000" b="1" dirty="0">
              <a:solidFill>
                <a:srgbClr val="0000FF"/>
              </a:solidFill>
            </a:endParaRPr>
          </a:p>
        </p:txBody>
      </p:sp>
      <p:sp>
        <p:nvSpPr>
          <p:cNvPr id="10" name="Balra nyíl 9"/>
          <p:cNvSpPr/>
          <p:nvPr/>
        </p:nvSpPr>
        <p:spPr>
          <a:xfrm rot="10800000">
            <a:off x="3325054" y="515719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51520" y="5157192"/>
            <a:ext cx="3087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FF"/>
                </a:solidFill>
              </a:rPr>
              <a:t>108 db vízfolyás víztest </a:t>
            </a:r>
            <a:endParaRPr lang="hu-H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Terhelések és hatások: pontszerű szennyvízbevezetések - ÉMVIZIG</a:t>
            </a:r>
            <a:endParaRPr lang="hu-HU" dirty="0"/>
          </a:p>
        </p:txBody>
      </p:sp>
      <p:pic>
        <p:nvPicPr>
          <p:cNvPr id="7" name="Kép 6" descr="EMVIZIG_orsz_0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532440" cy="5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7504" y="1196752"/>
            <a:ext cx="88569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/>
              <a:t>711 ismert kommunális szennyvízbevezetés (</a:t>
            </a:r>
            <a:r>
              <a:rPr lang="hu-HU" sz="1600" b="1" i="1" dirty="0" smtClean="0">
                <a:solidFill>
                  <a:srgbClr val="0000FF"/>
                </a:solidFill>
              </a:rPr>
              <a:t>ebből 112 db az ÉMVIZIG működési területén</a:t>
            </a:r>
            <a:r>
              <a:rPr lang="hu-HU" sz="1600" b="1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/>
              <a:t>Jelentős terhelés: 314/2005 </a:t>
            </a:r>
            <a:r>
              <a:rPr lang="hu-HU" sz="1600" b="1" dirty="0" err="1" smtClean="0"/>
              <a:t>Korm.rend</a:t>
            </a:r>
            <a:r>
              <a:rPr lang="hu-HU" sz="1600" b="1" dirty="0" smtClean="0"/>
              <a:t>., IPPC, ICPDR  (méretküszöb) </a:t>
            </a:r>
          </a:p>
          <a:p>
            <a:pPr lvl="1">
              <a:spcAft>
                <a:spcPts val="600"/>
              </a:spcAft>
            </a:pPr>
            <a:r>
              <a:rPr lang="hu-HU" sz="1600" b="1" dirty="0" smtClean="0"/>
              <a:t>→ </a:t>
            </a:r>
            <a:r>
              <a:rPr lang="hu-H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intézkedés szempontjából a hatás a mértékadó!</a:t>
            </a:r>
            <a:endParaRPr lang="hu-H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/>
              <a:t>Jelentős hatás</a:t>
            </a:r>
            <a:r>
              <a:rPr lang="hu-HU" sz="1600" b="1" dirty="0"/>
              <a:t>: ha a jó állapot </a:t>
            </a:r>
            <a:r>
              <a:rPr lang="hu-HU" sz="1600" b="1" dirty="0" smtClean="0"/>
              <a:t>(célkitűzés) </a:t>
            </a:r>
            <a:r>
              <a:rPr lang="hu-HU" sz="1600" b="1" dirty="0"/>
              <a:t>elérését </a:t>
            </a:r>
            <a:r>
              <a:rPr lang="hu-HU" sz="1600" b="1" dirty="0" smtClean="0"/>
              <a:t>a terhelés önmagában akadályozza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/>
              <a:t>Kritériumok:</a:t>
            </a:r>
            <a:endParaRPr lang="hu-HU" sz="1600" b="1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600" b="1" dirty="0" smtClean="0"/>
              <a:t>Vízminőségi modellből számított </a:t>
            </a:r>
            <a:r>
              <a:rPr lang="hu-HU" sz="1600" b="1" dirty="0" err="1" smtClean="0">
                <a:solidFill>
                  <a:srgbClr val="0000FF"/>
                </a:solidFill>
              </a:rPr>
              <a:t>dC</a:t>
            </a:r>
            <a:r>
              <a:rPr lang="hu-HU" sz="1600" b="1" dirty="0" smtClean="0">
                <a:solidFill>
                  <a:srgbClr val="0000FF"/>
                </a:solidFill>
              </a:rPr>
              <a:t> növekmény  &gt; (</a:t>
            </a:r>
            <a:r>
              <a:rPr lang="hu-HU" sz="1600" b="1" dirty="0" err="1" smtClean="0">
                <a:solidFill>
                  <a:srgbClr val="0000FF"/>
                </a:solidFill>
              </a:rPr>
              <a:t>C</a:t>
            </a:r>
            <a:r>
              <a:rPr lang="hu-HU" sz="1600" b="1" baseline="-25000" dirty="0" err="1" smtClean="0">
                <a:solidFill>
                  <a:srgbClr val="0000FF"/>
                </a:solidFill>
              </a:rPr>
              <a:t>jó</a:t>
            </a:r>
            <a:r>
              <a:rPr lang="hu-HU" sz="1600" b="1" dirty="0" smtClean="0">
                <a:solidFill>
                  <a:srgbClr val="0000FF"/>
                </a:solidFill>
              </a:rPr>
              <a:t> – </a:t>
            </a:r>
            <a:r>
              <a:rPr lang="hu-HU" sz="1600" b="1" dirty="0" err="1" smtClean="0">
                <a:solidFill>
                  <a:srgbClr val="0000FF"/>
                </a:solidFill>
              </a:rPr>
              <a:t>C</a:t>
            </a:r>
            <a:r>
              <a:rPr lang="hu-HU" sz="1600" b="1" baseline="-25000" dirty="0" err="1" smtClean="0">
                <a:solidFill>
                  <a:srgbClr val="0000FF"/>
                </a:solidFill>
              </a:rPr>
              <a:t>ref</a:t>
            </a:r>
            <a:r>
              <a:rPr lang="hu-HU" sz="1600" b="1" dirty="0" smtClean="0">
                <a:solidFill>
                  <a:srgbClr val="0000FF"/>
                </a:solidFill>
              </a:rPr>
              <a:t>)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600" b="1" dirty="0" smtClean="0"/>
              <a:t>Állapotértékelés visszaigazolja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600" b="1" dirty="0" smtClean="0"/>
              <a:t>Hígulási arányra megállapított küszöbérték (&lt;10-szeres, &lt; 100-szoros)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/>
              <a:t>176 db jelentős kommunális szennyvíztisztító telep (</a:t>
            </a:r>
            <a:r>
              <a:rPr lang="hu-HU" sz="1600" b="1" i="1" dirty="0" smtClean="0">
                <a:solidFill>
                  <a:srgbClr val="0000FF"/>
                </a:solidFill>
              </a:rPr>
              <a:t>ebből 18 db az ÉMVIZIG működési területén</a:t>
            </a:r>
            <a:r>
              <a:rPr lang="hu-HU" sz="1600" b="1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/>
              <a:t>Fontos terhelések: önmagukban nem, de más terheléssel együtt (diffúz, </a:t>
            </a:r>
            <a:r>
              <a:rPr lang="hu-HU" sz="1600" b="1" dirty="0" err="1" smtClean="0"/>
              <a:t>felvíz</a:t>
            </a:r>
            <a:r>
              <a:rPr lang="hu-HU" sz="1600" b="1" dirty="0" smtClean="0"/>
              <a:t>, másik pontszerű) már akadályozzák a célkitűzést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600" b="1" dirty="0" smtClean="0"/>
              <a:t>További 262 db </a:t>
            </a:r>
            <a:r>
              <a:rPr lang="hu-HU" sz="1600" b="1" dirty="0"/>
              <a:t>k</a:t>
            </a:r>
            <a:r>
              <a:rPr lang="hu-HU" sz="1600" b="1" dirty="0" smtClean="0"/>
              <a:t>ommunális szennyvíztisztító telep (</a:t>
            </a:r>
            <a:r>
              <a:rPr lang="hu-HU" sz="1600" b="1" i="1" dirty="0" smtClean="0">
                <a:solidFill>
                  <a:srgbClr val="0000FF"/>
                </a:solidFill>
              </a:rPr>
              <a:t>ebből 26 db az ÉMVIZIG működési területén</a:t>
            </a:r>
            <a:r>
              <a:rPr lang="hu-HU" sz="1600" b="1" dirty="0" smtClean="0"/>
              <a:t>)</a:t>
            </a:r>
          </a:p>
          <a:p>
            <a:pPr marL="800100" lvl="1" indent="-342900">
              <a:spcAft>
                <a:spcPts val="600"/>
              </a:spcAft>
            </a:pPr>
            <a:endParaRPr lang="hu-HU" sz="16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70C0"/>
                </a:solidFill>
              </a:rPr>
              <a:t>OVGT (május) 3.1 melléklet (felülvizsgálat szükséges!)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69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6" y="4454258"/>
            <a:ext cx="4284894" cy="23591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2424" y="1180485"/>
            <a:ext cx="861407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/>
              <a:t>Folyóvízi vízminőségi modell (USA-EPA QUAL2e analógia)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sz="1400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Állandósult állapot (</a:t>
            </a:r>
            <a:r>
              <a:rPr lang="hu-HU" b="1" dirty="0" err="1" smtClean="0"/>
              <a:t>steady</a:t>
            </a:r>
            <a:r>
              <a:rPr lang="hu-HU" b="1" dirty="0" smtClean="0"/>
              <a:t> </a:t>
            </a:r>
            <a:r>
              <a:rPr lang="hu-HU" b="1" dirty="0" err="1" smtClean="0"/>
              <a:t>state</a:t>
            </a:r>
            <a:r>
              <a:rPr lang="hu-HU" b="1" dirty="0" smtClean="0"/>
              <a:t>), 1D (azonnali elkeveredés),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leggyakoribb vízhozam: Q66%, lefolyás topológia figyelembe vétele;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Elsőrendű kinetikával közelített lebomlás a levonulási idő függvényében: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/>
              <a:t>C(x) = C</a:t>
            </a:r>
            <a:r>
              <a:rPr lang="hu-HU" b="1" baseline="-25000" dirty="0"/>
              <a:t>0</a:t>
            </a:r>
            <a:r>
              <a:rPr lang="hu-HU" b="1" dirty="0"/>
              <a:t> </a:t>
            </a:r>
            <a:r>
              <a:rPr lang="hu-HU" b="1" dirty="0" err="1" smtClean="0"/>
              <a:t>exp</a:t>
            </a:r>
            <a:r>
              <a:rPr lang="hu-HU" b="1" dirty="0" smtClean="0"/>
              <a:t>(</a:t>
            </a:r>
            <a:r>
              <a:rPr lang="hu-HU" b="1" dirty="0" err="1" smtClean="0"/>
              <a:t>-</a:t>
            </a:r>
            <a:r>
              <a:rPr lang="hu-HU" b="1" dirty="0" err="1"/>
              <a:t>k</a:t>
            </a:r>
            <a:r>
              <a:rPr lang="hu-HU" b="1" dirty="0"/>
              <a:t> x/</a:t>
            </a:r>
            <a:r>
              <a:rPr lang="hu-HU" b="1" dirty="0" err="1"/>
              <a:t>v</a:t>
            </a:r>
            <a:r>
              <a:rPr lang="hu-HU" b="1" baseline="-25000" dirty="0" err="1"/>
              <a:t>x</a:t>
            </a:r>
            <a:r>
              <a:rPr lang="hu-HU" b="1" dirty="0"/>
              <a:t>)	</a:t>
            </a:r>
            <a:r>
              <a:rPr lang="hu-HU" b="1" dirty="0" smtClean="0"/>
              <a:t>	C</a:t>
            </a:r>
            <a:r>
              <a:rPr lang="hu-HU" b="1" baseline="-25000" dirty="0" smtClean="0"/>
              <a:t>0 </a:t>
            </a:r>
            <a:r>
              <a:rPr lang="hu-HU" b="1" dirty="0"/>
              <a:t>– vízhozammal súlyozott koncentráció 					(elkeveredés után)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i="1" dirty="0"/>
              <a:t>			</a:t>
            </a:r>
            <a:r>
              <a:rPr lang="hu-HU" b="1" i="1" dirty="0" smtClean="0"/>
              <a:t>	</a:t>
            </a:r>
            <a:r>
              <a:rPr lang="hu-HU" b="1" dirty="0" smtClean="0"/>
              <a:t>k </a:t>
            </a:r>
            <a:r>
              <a:rPr lang="hu-HU" b="1" dirty="0"/>
              <a:t>– lebomlási </a:t>
            </a:r>
            <a:r>
              <a:rPr lang="hu-HU" b="1" dirty="0" smtClean="0"/>
              <a:t>tényező (kalibrálandó 					paraméter)</a:t>
            </a:r>
            <a:endParaRPr lang="hu-HU" b="1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/>
              <a:t>			</a:t>
            </a:r>
            <a:r>
              <a:rPr lang="hu-HU" b="1" dirty="0" smtClean="0"/>
              <a:t>	</a:t>
            </a:r>
            <a:r>
              <a:rPr lang="hu-HU" b="1" dirty="0" err="1" smtClean="0"/>
              <a:t>v</a:t>
            </a:r>
            <a:r>
              <a:rPr lang="hu-HU" b="1" baseline="-25000" dirty="0" err="1" smtClean="0"/>
              <a:t>x</a:t>
            </a:r>
            <a:r>
              <a:rPr lang="hu-HU" b="1" dirty="0" smtClean="0"/>
              <a:t> </a:t>
            </a:r>
            <a:r>
              <a:rPr lang="hu-HU" b="1" dirty="0"/>
              <a:t>– a vízfolyás </a:t>
            </a:r>
            <a:r>
              <a:rPr lang="hu-HU" b="1" dirty="0" smtClean="0"/>
              <a:t>középsebessége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				Q </a:t>
            </a:r>
            <a:r>
              <a:rPr lang="hu-HU" b="1" dirty="0"/>
              <a:t>- a befogadó (terhelési állapot </a:t>
            </a:r>
            <a:r>
              <a:rPr lang="hu-HU" b="1" dirty="0" smtClean="0"/>
              <a:t>						szempontjából mértékadó</a:t>
            </a:r>
            <a:r>
              <a:rPr lang="hu-HU" b="1" dirty="0"/>
              <a:t>) vízhozama, </a:t>
            </a:r>
            <a:endParaRPr lang="hu-HU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				q </a:t>
            </a:r>
            <a:r>
              <a:rPr lang="hu-HU" b="1" dirty="0"/>
              <a:t>- a szennyvíz hozama</a:t>
            </a:r>
            <a:r>
              <a:rPr lang="en-US" b="1" dirty="0"/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/>
              <a:t>	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96136" y="6237312"/>
            <a:ext cx="1850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400" b="1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hu-HU" sz="2400" b="1" dirty="0">
                <a:solidFill>
                  <a:srgbClr val="0000FF"/>
                </a:solidFill>
              </a:rPr>
              <a:t>C = f (Q/</a:t>
            </a:r>
            <a:r>
              <a:rPr lang="hu-HU" sz="2400" b="1" dirty="0" err="1">
                <a:solidFill>
                  <a:srgbClr val="0000FF"/>
                </a:solidFill>
              </a:rPr>
              <a:t>q</a:t>
            </a:r>
            <a:r>
              <a:rPr lang="hu-HU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48014" y="5221649"/>
            <a:ext cx="360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FF"/>
                </a:solidFill>
              </a:rPr>
              <a:t>A befogadóban várható vízminőségi hatás a hígulási aránytól függ!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310333" y="5278374"/>
            <a:ext cx="2085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i="1" dirty="0" err="1"/>
              <a:t>dC</a:t>
            </a:r>
            <a:r>
              <a:rPr lang="hu-HU" sz="2000" b="1" i="1" dirty="0"/>
              <a:t> = </a:t>
            </a:r>
            <a:r>
              <a:rPr lang="hu-HU" sz="2000" b="1" i="1" dirty="0" err="1"/>
              <a:t>C</a:t>
            </a:r>
            <a:r>
              <a:rPr lang="hu-HU" sz="2000" b="1" i="1" baseline="-25000" dirty="0" err="1"/>
              <a:t>sz</a:t>
            </a:r>
            <a:r>
              <a:rPr lang="hu-HU" sz="2000" b="1" i="1" dirty="0" err="1"/>
              <a:t>q</a:t>
            </a:r>
            <a:r>
              <a:rPr lang="hu-HU" sz="2000" b="1" i="1" dirty="0"/>
              <a:t>/(Q+</a:t>
            </a:r>
            <a:r>
              <a:rPr lang="hu-HU" sz="2000" b="1" i="1" dirty="0" err="1"/>
              <a:t>q</a:t>
            </a:r>
            <a:r>
              <a:rPr lang="hu-HU" sz="2000" b="1" i="1" dirty="0"/>
              <a:t>)</a:t>
            </a:r>
          </a:p>
        </p:txBody>
      </p:sp>
      <p:sp>
        <p:nvSpPr>
          <p:cNvPr id="13" name="Cím 3"/>
          <p:cNvSpPr txBox="1">
            <a:spLocks/>
          </p:cNvSpPr>
          <p:nvPr/>
        </p:nvSpPr>
        <p:spPr>
          <a:xfrm>
            <a:off x="447989" y="44624"/>
            <a:ext cx="79404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827584" y="5633817"/>
            <a:ext cx="720080" cy="558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590550" y="126030"/>
            <a:ext cx="7366000" cy="879475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hu-HU" altLang="hu-H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Alapelvek az ökológiai állapot/potenciál meghatározásához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268760"/>
            <a:ext cx="8496622" cy="5174902"/>
          </a:xfrm>
        </p:spPr>
        <p:txBody>
          <a:bodyPr lIns="91440" tIns="45720" rIns="91440" bIns="45720">
            <a:normAutofit/>
          </a:bodyPr>
          <a:lstStyle/>
          <a:p>
            <a:pPr marL="0" eaLnBrk="1" hangingPunct="1">
              <a:buNone/>
            </a:pPr>
            <a:r>
              <a:rPr lang="hu-HU" altLang="hu-HU" sz="2200" u="sng" dirty="0"/>
              <a:t>VKI általános célja</a:t>
            </a:r>
            <a:r>
              <a:rPr lang="hu-HU" altLang="hu-HU" sz="2200" dirty="0"/>
              <a:t>: </a:t>
            </a:r>
            <a:r>
              <a:rPr lang="hu-HU" altLang="hu-HU" sz="2200" b="1" dirty="0">
                <a:solidFill>
                  <a:srgbClr val="FF0000"/>
                </a:solidFill>
              </a:rPr>
              <a:t>a jó ökológiai állapot/potenciál és jó </a:t>
            </a:r>
            <a:r>
              <a:rPr lang="hu-HU" altLang="hu-HU" sz="2200" b="1" dirty="0" smtClean="0">
                <a:solidFill>
                  <a:srgbClr val="FF0000"/>
                </a:solidFill>
              </a:rPr>
              <a:t>kémiai állapot </a:t>
            </a:r>
            <a:r>
              <a:rPr lang="hu-HU" altLang="hu-HU" sz="2200" b="1" dirty="0">
                <a:solidFill>
                  <a:srgbClr val="FF0000"/>
                </a:solidFill>
              </a:rPr>
              <a:t>elérése 2015-ig</a:t>
            </a:r>
            <a:r>
              <a:rPr lang="hu-HU" altLang="hu-HU" sz="2200" dirty="0">
                <a:solidFill>
                  <a:srgbClr val="FF0000"/>
                </a:solidFill>
              </a:rPr>
              <a:t> </a:t>
            </a:r>
            <a:r>
              <a:rPr lang="hu-HU" altLang="hu-HU" sz="2200" b="1" dirty="0">
                <a:solidFill>
                  <a:srgbClr val="FF0000"/>
                </a:solidFill>
              </a:rPr>
              <a:t>minden felszíni </a:t>
            </a:r>
            <a:r>
              <a:rPr lang="hu-HU" altLang="hu-HU" sz="2200" b="1" dirty="0" smtClean="0">
                <a:solidFill>
                  <a:srgbClr val="FF0000"/>
                </a:solidFill>
              </a:rPr>
              <a:t>víztest esetében</a:t>
            </a:r>
            <a:endParaRPr lang="hu-HU" altLang="hu-HU" sz="2200" b="1" dirty="0">
              <a:solidFill>
                <a:srgbClr val="FF0000"/>
              </a:solidFill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116013" y="2636838"/>
            <a:ext cx="2087562" cy="1008062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Biológiai elemek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563938" y="2349500"/>
            <a:ext cx="3313112" cy="7921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hu-HU" sz="2000" b="1" dirty="0" err="1" smtClean="0">
                <a:solidFill>
                  <a:srgbClr val="000000"/>
                </a:solidFill>
                <a:latin typeface="Arial" charset="0"/>
              </a:rPr>
              <a:t>Hidromorfológiai</a:t>
            </a:r>
            <a:r>
              <a:rPr lang="hu-HU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hu-HU" sz="2000" b="1" dirty="0">
                <a:solidFill>
                  <a:srgbClr val="000000"/>
                </a:solidFill>
                <a:latin typeface="Arial" charset="0"/>
              </a:rPr>
              <a:t>elemek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165725" y="3789363"/>
            <a:ext cx="3924300" cy="1079500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Kémiai és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fizikai-kémiai </a:t>
            </a:r>
            <a:r>
              <a:rPr lang="hu-HU" altLang="hu-HU" sz="2000" b="1" dirty="0">
                <a:solidFill>
                  <a:srgbClr val="000000"/>
                </a:solidFill>
              </a:rPr>
              <a:t>elemek</a:t>
            </a:r>
          </a:p>
        </p:txBody>
      </p:sp>
      <p:cxnSp>
        <p:nvCxnSpPr>
          <p:cNvPr id="18439" name="AutoShape 7"/>
          <p:cNvCxnSpPr>
            <a:cxnSpLocks noChangeShapeType="1"/>
            <a:stCxn id="114693" idx="3"/>
            <a:endCxn id="18438" idx="0"/>
          </p:cNvCxnSpPr>
          <p:nvPr/>
        </p:nvCxnSpPr>
        <p:spPr bwMode="auto">
          <a:xfrm>
            <a:off x="6877050" y="2745582"/>
            <a:ext cx="250825" cy="1043781"/>
          </a:xfrm>
          <a:prstGeom prst="curvedConnector2">
            <a:avLst/>
          </a:prstGeom>
          <a:noFill/>
          <a:ln w="508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0" name="AutoShape 8"/>
          <p:cNvCxnSpPr>
            <a:cxnSpLocks noChangeShapeType="1"/>
          </p:cNvCxnSpPr>
          <p:nvPr/>
        </p:nvCxnSpPr>
        <p:spPr bwMode="auto">
          <a:xfrm rot="16200000" flipH="1">
            <a:off x="2956721" y="2129904"/>
            <a:ext cx="817562" cy="3635375"/>
          </a:xfrm>
          <a:prstGeom prst="curvedConnector2">
            <a:avLst/>
          </a:prstGeom>
          <a:noFill/>
          <a:ln w="508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140200" y="4508500"/>
            <a:ext cx="1223963" cy="506413"/>
          </a:xfrm>
          <a:prstGeom prst="curvedRightArrow">
            <a:avLst>
              <a:gd name="adj1" fmla="val 20000"/>
              <a:gd name="adj2" fmla="val 40000"/>
              <a:gd name="adj3" fmla="val 805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101013" y="4797425"/>
            <a:ext cx="719137" cy="719138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011863" y="4652963"/>
            <a:ext cx="1000125" cy="433387"/>
          </a:xfrm>
          <a:prstGeom prst="curvedDownArrow">
            <a:avLst>
              <a:gd name="adj1" fmla="val 52970"/>
              <a:gd name="adj2" fmla="val 1113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411413" y="4868863"/>
            <a:ext cx="2665412" cy="8636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Ált. fizikai-kémiai 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mutatók</a:t>
            </a:r>
          </a:p>
        </p:txBody>
      </p:sp>
      <p:cxnSp>
        <p:nvCxnSpPr>
          <p:cNvPr id="18445" name="AutoShape 13"/>
          <p:cNvCxnSpPr>
            <a:cxnSpLocks noChangeShapeType="1"/>
          </p:cNvCxnSpPr>
          <p:nvPr/>
        </p:nvCxnSpPr>
        <p:spPr bwMode="auto">
          <a:xfrm rot="16200000">
            <a:off x="3927475" y="1354138"/>
            <a:ext cx="425450" cy="2324100"/>
          </a:xfrm>
          <a:prstGeom prst="curvedConnector3">
            <a:avLst>
              <a:gd name="adj1" fmla="val 153731"/>
            </a:avLst>
          </a:prstGeom>
          <a:noFill/>
          <a:ln w="508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787900" y="5013325"/>
            <a:ext cx="2593975" cy="1057275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50000">
                <a:srgbClr val="765E47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000000"/>
                </a:solidFill>
              </a:rPr>
              <a:t>Spec.nem</a:t>
            </a:r>
            <a:r>
              <a:rPr lang="hu-HU" altLang="hu-HU" sz="2000" b="1" dirty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>
                <a:solidFill>
                  <a:srgbClr val="000000"/>
                </a:solidFill>
              </a:rPr>
              <a:t>elsőbbs</a:t>
            </a:r>
            <a:r>
              <a:rPr lang="hu-HU" altLang="hu-HU" sz="2000" b="1" dirty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szennyezők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6877050" y="5445125"/>
            <a:ext cx="2101850" cy="914400"/>
          </a:xfrm>
          <a:prstGeom prst="ellipse">
            <a:avLst/>
          </a:prstGeom>
          <a:gradFill rotWithShape="1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000000"/>
                </a:solidFill>
              </a:rPr>
              <a:t>Spec</a:t>
            </a:r>
            <a:r>
              <a:rPr lang="hu-HU" altLang="hu-HU" sz="2000" b="1" dirty="0">
                <a:solidFill>
                  <a:srgbClr val="000000"/>
                </a:solidFill>
              </a:rPr>
              <a:t>. </a:t>
            </a:r>
            <a:r>
              <a:rPr lang="hu-HU" altLang="hu-HU" sz="2000" b="1" dirty="0" err="1">
                <a:solidFill>
                  <a:srgbClr val="000000"/>
                </a:solidFill>
              </a:rPr>
              <a:t>elsőbbs</a:t>
            </a:r>
            <a:r>
              <a:rPr lang="hu-HU" altLang="hu-HU" sz="2000" b="1" dirty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000000"/>
                </a:solidFill>
              </a:rPr>
              <a:t> szennyezők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76375" y="587692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/>
              <a:t>VKI, V.Melléklet 1.1.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819900" y="65151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127875" y="63087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b="1" dirty="0"/>
              <a:t>VKI, X</a:t>
            </a:r>
            <a:r>
              <a:rPr lang="hu-HU" altLang="hu-HU" b="1" dirty="0" smtClean="0"/>
              <a:t>. Melléklet</a:t>
            </a:r>
            <a:endParaRPr lang="hu-HU" altLang="hu-HU" b="1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339975" y="346868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 dirty="0"/>
              <a:t>VKI, V. Melléklet 1.1.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064250" y="272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872288" y="2560916"/>
            <a:ext cx="2382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 dirty="0"/>
              <a:t>VKI, V. Melléklet </a:t>
            </a:r>
            <a:r>
              <a:rPr lang="hu-HU" altLang="hu-HU" b="1" dirty="0" smtClean="0"/>
              <a:t>1.1.</a:t>
            </a:r>
            <a:endParaRPr lang="hu-HU" altLang="hu-HU" b="1" dirty="0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319338" y="6329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hu-HU" altLang="hu-HU"/>
          </a:p>
        </p:txBody>
      </p:sp>
      <p:sp>
        <p:nvSpPr>
          <p:cNvPr id="18455" name="Text Box 16"/>
          <p:cNvSpPr txBox="1">
            <a:spLocks noChangeArrowheads="1"/>
          </p:cNvSpPr>
          <p:nvPr/>
        </p:nvSpPr>
        <p:spPr bwMode="auto">
          <a:xfrm>
            <a:off x="4041775" y="6175375"/>
            <a:ext cx="28305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/>
              <a:t>VKI, V.Melléklet 1.1., 1.2.</a:t>
            </a:r>
          </a:p>
        </p:txBody>
      </p:sp>
    </p:spTree>
    <p:extLst>
      <p:ext uri="{BB962C8B-B14F-4D97-AF65-F5344CB8AC3E}">
        <p14:creationId xmlns:p14="http://schemas.microsoft.com/office/powerpoint/2010/main" val="33542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3"/>
          <p:cNvSpPr txBox="1">
            <a:spLocks/>
          </p:cNvSpPr>
          <p:nvPr/>
        </p:nvSpPr>
        <p:spPr>
          <a:xfrm>
            <a:off x="447989" y="44624"/>
            <a:ext cx="79404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17223" r="20386" b="19072"/>
          <a:stretch/>
        </p:blipFill>
        <p:spPr bwMode="auto">
          <a:xfrm>
            <a:off x="438640" y="1172820"/>
            <a:ext cx="8280920" cy="562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12887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Intézkedések tervezése: Szennyvízbevezetésből származó terhelés csökkentése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79512" y="1333027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rgbClr val="FF0000"/>
                </a:solidFill>
              </a:rPr>
              <a:t>Csak </a:t>
            </a:r>
            <a:r>
              <a:rPr lang="hu-HU" b="1" dirty="0">
                <a:solidFill>
                  <a:srgbClr val="FF0000"/>
                </a:solidFill>
              </a:rPr>
              <a:t>a jelentős </a:t>
            </a:r>
            <a:r>
              <a:rPr lang="hu-HU" b="1" dirty="0" smtClean="0">
                <a:solidFill>
                  <a:srgbClr val="FF0000"/>
                </a:solidFill>
              </a:rPr>
              <a:t>(és fontos</a:t>
            </a:r>
            <a:r>
              <a:rPr lang="hu-HU" b="1" dirty="0">
                <a:solidFill>
                  <a:srgbClr val="FF0000"/>
                </a:solidFill>
              </a:rPr>
              <a:t>) </a:t>
            </a:r>
            <a:r>
              <a:rPr lang="hu-HU" b="1" dirty="0" smtClean="0">
                <a:solidFill>
                  <a:srgbClr val="FF0000"/>
                </a:solidFill>
              </a:rPr>
              <a:t>terhelésekre kell intézkedést tervezni!</a:t>
            </a:r>
            <a:r>
              <a:rPr lang="hu-HU" b="1" i="1" dirty="0" smtClean="0"/>
              <a:t> </a:t>
            </a:r>
            <a:r>
              <a:rPr lang="hu-HU" b="1" i="1" dirty="0"/>
              <a:t>772 </a:t>
            </a:r>
            <a:r>
              <a:rPr lang="hu-HU" b="1" i="1" dirty="0" smtClean="0"/>
              <a:t>db (</a:t>
            </a:r>
            <a:r>
              <a:rPr lang="hu-HU" b="1" i="1" dirty="0" smtClean="0">
                <a:solidFill>
                  <a:srgbClr val="0000FF"/>
                </a:solidFill>
              </a:rPr>
              <a:t>ÉMVIZIG 112 db</a:t>
            </a:r>
            <a:r>
              <a:rPr lang="hu-HU" b="1" i="1" dirty="0" smtClean="0"/>
              <a:t>). </a:t>
            </a:r>
            <a:r>
              <a:rPr lang="hu-HU" b="1" i="1" dirty="0"/>
              <a:t>kommunális szennyvízbevezetésből 176 </a:t>
            </a:r>
            <a:r>
              <a:rPr lang="hu-HU" b="1" i="1" dirty="0" smtClean="0"/>
              <a:t>db (</a:t>
            </a:r>
            <a:r>
              <a:rPr lang="hu-HU" b="1" i="1" dirty="0" smtClean="0">
                <a:solidFill>
                  <a:srgbClr val="0000FF"/>
                </a:solidFill>
              </a:rPr>
              <a:t>ÉMVIZIG 18 db</a:t>
            </a:r>
            <a:r>
              <a:rPr lang="hu-HU" b="1" i="1" dirty="0" smtClean="0"/>
              <a:t>) ítélt jelentősnek </a:t>
            </a:r>
            <a:r>
              <a:rPr lang="hu-HU" b="1" i="1" dirty="0"/>
              <a:t>(további 262 </a:t>
            </a:r>
            <a:r>
              <a:rPr lang="hu-HU" b="1" i="1" dirty="0" smtClean="0"/>
              <a:t>fontos, </a:t>
            </a:r>
            <a:r>
              <a:rPr lang="hu-HU" b="1" i="1" dirty="0" smtClean="0">
                <a:solidFill>
                  <a:srgbClr val="0000FF"/>
                </a:solidFill>
              </a:rPr>
              <a:t>ÉMVIZIG 26 db</a:t>
            </a:r>
            <a:r>
              <a:rPr lang="hu-HU" b="1" i="1" dirty="0" smtClean="0"/>
              <a:t>).</a:t>
            </a:r>
            <a:endParaRPr lang="hu-HU" b="1" i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b="1" dirty="0" smtClean="0"/>
              <a:t>Hatásfok javítása </a:t>
            </a:r>
            <a:r>
              <a:rPr lang="hu-HU" b="1" dirty="0"/>
              <a:t>(rekonstrukció), utótisztítás, más befogadó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b="1" dirty="0"/>
              <a:t>Szabályozás: egyedi határérték, terhelhetőség </a:t>
            </a:r>
            <a:r>
              <a:rPr lang="hu-HU" b="1" dirty="0" smtClean="0"/>
              <a:t>vizsgálat </a:t>
            </a:r>
            <a:r>
              <a:rPr lang="hu-HU" b="1" i="1" dirty="0" smtClean="0"/>
              <a:t>→ útmutatás a hatóságoknak, tervezőknek</a:t>
            </a:r>
            <a:endParaRPr lang="hu-HU" b="1" i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b="1" dirty="0" smtClean="0"/>
              <a:t>Szennyvíz </a:t>
            </a:r>
            <a:r>
              <a:rPr lang="hu-HU" b="1" dirty="0"/>
              <a:t>program befejezését célzó agglomeráció bővítések (csatornázás, tisztítótelepi kapacitás növelése + új telepek) terhelés növekedéshez </a:t>
            </a:r>
            <a:r>
              <a:rPr lang="hu-HU" b="1" dirty="0" smtClean="0"/>
              <a:t>vezet(</a:t>
            </a:r>
            <a:r>
              <a:rPr lang="hu-HU" b="1" dirty="0" err="1" smtClean="0"/>
              <a:t>het</a:t>
            </a:r>
            <a:r>
              <a:rPr lang="hu-HU" b="1" dirty="0" smtClean="0"/>
              <a:t>)</a:t>
            </a:r>
            <a:r>
              <a:rPr lang="hu-HU" b="1" dirty="0" err="1" smtClean="0"/>
              <a:t>nek</a:t>
            </a:r>
            <a:endParaRPr lang="hu-HU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u-HU" b="1" dirty="0" smtClean="0"/>
              <a:t>KEOP és regionális OP-k (2012-2015), </a:t>
            </a:r>
            <a:r>
              <a:rPr lang="hu-HU" b="1" dirty="0"/>
              <a:t>KEHOP </a:t>
            </a:r>
            <a:r>
              <a:rPr lang="hu-HU" b="1" dirty="0" smtClean="0"/>
              <a:t>(2015-től) projektek értékelése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88815"/>
              </p:ext>
            </p:extLst>
          </p:nvPr>
        </p:nvGraphicFramePr>
        <p:xfrm>
          <a:off x="475334" y="4581128"/>
          <a:ext cx="8265340" cy="19507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678495"/>
                <a:gridCol w="1154153"/>
                <a:gridCol w="1185094"/>
                <a:gridCol w="1247598"/>
              </a:tblGrid>
              <a:tr h="480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KEOP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Regionális</a:t>
                      </a:r>
                      <a:r>
                        <a:rPr lang="en-US" sz="1600" b="1" u="none" strike="noStrike" dirty="0">
                          <a:effectLst/>
                        </a:rPr>
                        <a:t> 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KEHOP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Összes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projekt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2012-ben működő telepet érint: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156</a:t>
                      </a:r>
                      <a:r>
                        <a:rPr lang="hu-HU" sz="1600" b="1" u="none" strike="noStrike" dirty="0" smtClean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37</a:t>
                      </a:r>
                      <a:r>
                        <a:rPr lang="hu-HU" sz="1600" b="1" u="none" strike="noStrike" dirty="0" smtClean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1" u="none" strike="noStrike" dirty="0">
                          <a:effectLst/>
                        </a:rPr>
                        <a:t>Ebből jelentős kibocsátást:</a:t>
                      </a:r>
                      <a:endParaRPr lang="hu-H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52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effectLst/>
                        </a:rPr>
                        <a:t>0</a:t>
                      </a:r>
                      <a:r>
                        <a:rPr lang="hu-HU" sz="1600" b="1" i="1" u="none" strike="noStrike" dirty="0" smtClean="0">
                          <a:effectLst/>
                        </a:rPr>
                        <a:t> </a:t>
                      </a:r>
                      <a:endParaRPr lang="en-US" sz="1600" b="1" i="1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11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1" u="none" strike="noStrike" dirty="0">
                          <a:effectLst/>
                        </a:rPr>
                        <a:t>Ebből </a:t>
                      </a:r>
                      <a:r>
                        <a:rPr lang="hu-HU" sz="1600" b="1" i="1" u="none" strike="noStrike" dirty="0" smtClean="0">
                          <a:effectLst/>
                        </a:rPr>
                        <a:t>lehet, </a:t>
                      </a:r>
                      <a:r>
                        <a:rPr lang="hu-HU" sz="1600" b="1" i="1" u="none" strike="noStrike" dirty="0">
                          <a:effectLst/>
                        </a:rPr>
                        <a:t>hogy jelentős (fontos) kibocsátást:</a:t>
                      </a:r>
                      <a:endParaRPr lang="hu-H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44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effectLst/>
                        </a:rPr>
                        <a:t>17</a:t>
                      </a:r>
                      <a:r>
                        <a:rPr lang="hu-HU" sz="1600" b="1" i="1" u="none" strike="noStrike" dirty="0" smtClean="0">
                          <a:effectLst/>
                        </a:rPr>
                        <a:t> </a:t>
                      </a:r>
                      <a:endParaRPr lang="en-US" sz="1600" b="1" i="1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</a:rPr>
                        <a:t>7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>
                          <a:effectLst/>
                        </a:rPr>
                        <a:t>Nem kapcsolódik 2012-ben üzemelő szennyvíztisztító telephez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96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3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16632"/>
            <a:ext cx="678830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Következtetések, javaslatok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435280" cy="5400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000" b="1" dirty="0" smtClean="0"/>
              <a:t>Jogszabályok módosítása, harmonizációja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10/2010 VM r. módosítása (</a:t>
            </a:r>
            <a:r>
              <a:rPr lang="hu-HU" sz="1800" b="1" dirty="0" err="1" smtClean="0"/>
              <a:t>fiz-kém</a:t>
            </a:r>
            <a:r>
              <a:rPr lang="hu-HU" sz="1800" b="1" dirty="0" smtClean="0"/>
              <a:t>. osztályhatárok, minősítés)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220/2004 </a:t>
            </a:r>
            <a:r>
              <a:rPr lang="hu-HU" sz="1800" b="1" dirty="0" err="1" smtClean="0"/>
              <a:t>korm.r</a:t>
            </a:r>
            <a:r>
              <a:rPr lang="hu-HU" sz="1800" b="1" dirty="0" smtClean="0"/>
              <a:t>., 28/2004 KVVM r. – </a:t>
            </a:r>
            <a:r>
              <a:rPr lang="hu-HU" sz="1800" b="1" dirty="0" err="1" smtClean="0"/>
              <a:t>emissziós-immissziós</a:t>
            </a:r>
            <a:r>
              <a:rPr lang="hu-HU" sz="1800" b="1" dirty="0" smtClean="0"/>
              <a:t> szabályozás összehangolása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Terhelhetőség számítása – útmutató (hatóság, tervezők, igazgatóság részére)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Tipológia, altípusok (állóvizeknél!)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Intézkedések gazdasági értékelése – mit csináljunk a szennyvízzel, ha nincs terhelhető élővíz befogadó?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Nem pontszerű (diffúz) terhelés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Modellel becsülhető (MONERIS - QUAL, REWARD)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Ismeretlen terhelések (monitoring, ellenőrzés)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Vízminőségért felelős szakemberek jelenléte a területi igazgatóságokon (VIZIG) és a hatóságoknál</a:t>
            </a:r>
          </a:p>
          <a:p>
            <a:pPr marL="0" indent="0">
              <a:spcAft>
                <a:spcPts val="600"/>
              </a:spcAft>
              <a:buNone/>
            </a:pPr>
            <a:endParaRPr lang="hu-HU" sz="2000" b="1" dirty="0" smtClean="0"/>
          </a:p>
          <a:p>
            <a:pPr lvl="1">
              <a:spcAft>
                <a:spcPts val="600"/>
              </a:spcAft>
            </a:pP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8370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0"/>
            <a:ext cx="498761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JÓ gyakorlat bemutatása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7504" y="751999"/>
            <a:ext cx="4844091" cy="738664"/>
          </a:xfrm>
          <a:prstGeom prst="rect">
            <a:avLst/>
          </a:prstGeom>
          <a:solidFill>
            <a:srgbClr val="FFFF99">
              <a:alpha val="45000"/>
            </a:srgbClr>
          </a:solidFill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hu-HU" sz="1400" b="1" dirty="0">
                <a:solidFill>
                  <a:srgbClr val="DE0000"/>
                </a:solidFill>
              </a:rPr>
              <a:t>Takta-övcsatorna természetvédelmi rehabilitációja Kesznyéten és Tiszalúc között</a:t>
            </a:r>
            <a:r>
              <a:rPr lang="hu-HU" sz="1400" b="1" dirty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400" b="1" dirty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400" b="1" dirty="0">
              <a:solidFill>
                <a:srgbClr val="D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5"/>
          <p:cNvSpPr txBox="1">
            <a:spLocks/>
          </p:cNvSpPr>
          <p:nvPr/>
        </p:nvSpPr>
        <p:spPr>
          <a:xfrm>
            <a:off x="6494" y="1587110"/>
            <a:ext cx="6894513" cy="51542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600"/>
              </a:spcBef>
              <a:buNone/>
              <a:defRPr/>
            </a:pPr>
            <a:r>
              <a:rPr lang="hu-HU" sz="1200" b="1" kern="0" dirty="0" smtClean="0">
                <a:latin typeface="+mj-lt"/>
                <a:cs typeface="Arial" panose="020B0604020202020204" pitchFamily="34" charset="0"/>
              </a:rPr>
              <a:t>Projektgazda: Észak-magyarországi Vízügyi Igazgatóság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hu-HU" sz="1200" b="1" kern="0" dirty="0" smtClean="0">
                <a:latin typeface="+mj-lt"/>
                <a:cs typeface="Arial" panose="020B0604020202020204" pitchFamily="34" charset="0"/>
              </a:rPr>
              <a:t>A projekt 2011-2013. években került megvalósításra.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hu-HU" sz="800" b="1" kern="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+mj-lt"/>
              </a:rPr>
              <a:t>Célok:</a:t>
            </a:r>
            <a:endParaRPr lang="hu-HU" sz="1200" dirty="0" smtClean="0">
              <a:latin typeface="+mj-lt"/>
            </a:endParaRPr>
          </a:p>
          <a:p>
            <a:r>
              <a:rPr lang="hu-HU" sz="1200" b="1" dirty="0" smtClean="0">
                <a:solidFill>
                  <a:srgbClr val="0000FF"/>
                </a:solidFill>
                <a:latin typeface="+mj-lt"/>
              </a:rPr>
              <a:t>A </a:t>
            </a:r>
            <a:r>
              <a:rPr lang="hu-HU" sz="1200" b="1" dirty="0">
                <a:solidFill>
                  <a:srgbClr val="0000FF"/>
                </a:solidFill>
                <a:latin typeface="+mj-lt"/>
              </a:rPr>
              <a:t>projekt általános célja a Takta-övcsatorna “jó ökológiai állapotának” helyreállítása, az élővilág részére a 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</a:rPr>
              <a:t>kiindulási állapotnál </a:t>
            </a:r>
            <a:r>
              <a:rPr lang="hu-HU" sz="1200" b="1" dirty="0">
                <a:solidFill>
                  <a:srgbClr val="0000FF"/>
                </a:solidFill>
                <a:latin typeface="+mj-lt"/>
              </a:rPr>
              <a:t>kedvezőbb élettér kialakítása és fenntartása. Közvetlen cél egy változatos élőhely kialakítása, mely a térségben előforduló </a:t>
            </a:r>
            <a:r>
              <a:rPr lang="hu-HU" sz="1200" b="1" dirty="0" err="1">
                <a:solidFill>
                  <a:srgbClr val="0000FF"/>
                </a:solidFill>
                <a:latin typeface="+mj-lt"/>
              </a:rPr>
              <a:t>Natura</a:t>
            </a:r>
            <a:r>
              <a:rPr lang="hu-HU" sz="1200" b="1" dirty="0">
                <a:solidFill>
                  <a:srgbClr val="0000FF"/>
                </a:solidFill>
                <a:latin typeface="+mj-lt"/>
              </a:rPr>
              <a:t> 2000 jelölőfajok létfeltételeit javítja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hu-HU" sz="800" dirty="0">
              <a:latin typeface="+mj-lt"/>
            </a:endParaRPr>
          </a:p>
          <a:p>
            <a:pPr marL="0" indent="0">
              <a:buNone/>
            </a:pPr>
            <a:r>
              <a:rPr lang="hu-HU" sz="1200" b="1" dirty="0">
                <a:latin typeface="+mj-lt"/>
              </a:rPr>
              <a:t>Megvalósított beavatkozások:</a:t>
            </a:r>
            <a:endParaRPr lang="hu-HU" sz="1200" dirty="0">
              <a:latin typeface="+mj-lt"/>
            </a:endParaRPr>
          </a:p>
          <a:p>
            <a:pPr lvl="0"/>
            <a:r>
              <a:rPr lang="hu-HU" sz="1200" dirty="0">
                <a:latin typeface="+mj-lt"/>
              </a:rPr>
              <a:t>Mederbe benőtt fák kiszedése a Sajó torkolat és a </a:t>
            </a:r>
            <a:r>
              <a:rPr lang="hu-HU" sz="1200" dirty="0" err="1">
                <a:latin typeface="+mj-lt"/>
              </a:rPr>
              <a:t>kesznyéteni</a:t>
            </a:r>
            <a:r>
              <a:rPr lang="hu-HU" sz="1200" dirty="0">
                <a:latin typeface="+mj-lt"/>
              </a:rPr>
              <a:t> árvízkapu között</a:t>
            </a:r>
          </a:p>
          <a:p>
            <a:pPr lvl="0"/>
            <a:r>
              <a:rPr lang="hu-HU" sz="1200" dirty="0">
                <a:latin typeface="+mj-lt"/>
              </a:rPr>
              <a:t>Mederből iszapeltávolítása kétéltű, úszóműre szerelt kotróval (hígiszap elhelyezése a Takta </a:t>
            </a:r>
            <a:r>
              <a:rPr lang="hu-HU" sz="1200" dirty="0" err="1">
                <a:latin typeface="+mj-lt"/>
              </a:rPr>
              <a:t>balparti</a:t>
            </a:r>
            <a:r>
              <a:rPr lang="hu-HU" sz="1200" dirty="0">
                <a:latin typeface="+mj-lt"/>
              </a:rPr>
              <a:t> árvízvédelmi töltése melletti kubikgödrökben)</a:t>
            </a:r>
          </a:p>
          <a:p>
            <a:pPr lvl="0"/>
            <a:r>
              <a:rPr lang="hu-HU" sz="1200" dirty="0">
                <a:latin typeface="+mj-lt"/>
              </a:rPr>
              <a:t>Fenékgát építése a 3+913 szelvényben, 3 nyílású, betétpallós elzárással</a:t>
            </a:r>
          </a:p>
          <a:p>
            <a:pPr lvl="0"/>
            <a:r>
              <a:rPr lang="hu-HU" sz="1200" dirty="0">
                <a:latin typeface="+mj-lt"/>
              </a:rPr>
              <a:t>Vízmérce elhelyezése a </a:t>
            </a:r>
            <a:r>
              <a:rPr lang="hu-HU" sz="1200" dirty="0" smtClean="0">
                <a:latin typeface="+mj-lt"/>
              </a:rPr>
              <a:t>fenékgáton</a:t>
            </a:r>
          </a:p>
          <a:p>
            <a:pPr marL="0" lvl="0" indent="0">
              <a:buNone/>
            </a:pPr>
            <a:endParaRPr lang="hu-HU" sz="800" dirty="0">
              <a:latin typeface="+mj-lt"/>
            </a:endParaRPr>
          </a:p>
          <a:p>
            <a:pPr marL="0" indent="0">
              <a:buNone/>
            </a:pPr>
            <a:r>
              <a:rPr lang="hu-HU" sz="1200" b="1" dirty="0">
                <a:latin typeface="+mj-lt"/>
              </a:rPr>
              <a:t>Elért eredmények:</a:t>
            </a:r>
            <a:endParaRPr lang="hu-HU" sz="1200" dirty="0">
              <a:latin typeface="+mj-lt"/>
            </a:endParaRPr>
          </a:p>
          <a:p>
            <a:r>
              <a:rPr lang="hu-HU" sz="1200" dirty="0">
                <a:latin typeface="+mj-lt"/>
              </a:rPr>
              <a:t>A projekt eredményeképpen </a:t>
            </a:r>
            <a:r>
              <a:rPr lang="hu-HU" sz="1200" dirty="0" smtClean="0">
                <a:latin typeface="+mj-lt"/>
              </a:rPr>
              <a:t>43 625 </a:t>
            </a:r>
            <a:r>
              <a:rPr lang="hu-HU" sz="1200" dirty="0">
                <a:latin typeface="+mj-lt"/>
              </a:rPr>
              <a:t>m</a:t>
            </a:r>
            <a:r>
              <a:rPr lang="hu-HU" sz="1200" baseline="30000" dirty="0">
                <a:latin typeface="+mj-lt"/>
              </a:rPr>
              <a:t>3</a:t>
            </a:r>
            <a:r>
              <a:rPr lang="hu-HU" sz="1200" dirty="0">
                <a:latin typeface="+mj-lt"/>
              </a:rPr>
              <a:t> iszap </a:t>
            </a:r>
            <a:r>
              <a:rPr lang="hu-HU" sz="1200" dirty="0" smtClean="0">
                <a:latin typeface="+mj-lt"/>
              </a:rPr>
              <a:t>került </a:t>
            </a:r>
            <a:r>
              <a:rPr lang="hu-HU" sz="1200" dirty="0">
                <a:latin typeface="+mj-lt"/>
              </a:rPr>
              <a:t>kitermelésre. A természetvédelmi célú rehabilitáció 74,0973 m</a:t>
            </a:r>
            <a:r>
              <a:rPr lang="hu-HU" sz="1200" baseline="30000" dirty="0">
                <a:latin typeface="+mj-lt"/>
              </a:rPr>
              <a:t>2 </a:t>
            </a:r>
            <a:r>
              <a:rPr lang="hu-HU" sz="1200" dirty="0">
                <a:latin typeface="+mj-lt"/>
              </a:rPr>
              <a:t>területen segíti a védett fajok élőhely-védelmét. Az EU Vízkeret </a:t>
            </a:r>
            <a:r>
              <a:rPr lang="hu-HU" sz="1200" dirty="0" smtClean="0">
                <a:latin typeface="+mj-lt"/>
              </a:rPr>
              <a:t>Irányelvének </a:t>
            </a:r>
            <a:r>
              <a:rPr lang="hu-HU" sz="1200" dirty="0">
                <a:latin typeface="+mj-lt"/>
              </a:rPr>
              <a:t>megfelelően jelentősen javult vizeink ökológiai állapota</a:t>
            </a:r>
            <a:r>
              <a:rPr lang="hu-HU" sz="12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hu-HU" sz="800" dirty="0">
              <a:latin typeface="+mj-lt"/>
            </a:endParaRPr>
          </a:p>
          <a:p>
            <a:pPr marL="0" indent="0">
              <a:buNone/>
            </a:pPr>
            <a:r>
              <a:rPr lang="hu-HU" sz="1200" b="1" dirty="0" smtClean="0">
                <a:latin typeface="+mj-lt"/>
              </a:rPr>
              <a:t>A projekt végrehajtásával megvalósult VGT intézkedés:</a:t>
            </a:r>
          </a:p>
          <a:p>
            <a:pPr marL="0" indent="0">
              <a:buNone/>
            </a:pPr>
            <a:r>
              <a:rPr lang="hu-HU" sz="1200" b="1" dirty="0" smtClean="0">
                <a:solidFill>
                  <a:srgbClr val="0000FF"/>
                </a:solidFill>
                <a:latin typeface="+mj-lt"/>
              </a:rPr>
              <a:t>VT1: </a:t>
            </a:r>
            <a:r>
              <a:rPr lang="hu-HU" sz="1200" b="1" i="1" dirty="0">
                <a:solidFill>
                  <a:srgbClr val="0000FF"/>
                </a:solidFill>
                <a:latin typeface="+mj-lt"/>
              </a:rPr>
              <a:t>Élőhelyek állapotának felmérése, a károsodás okainak feltárása, jelentősen károsodott víztől függő élőhelyeknél kezelési, fenntartási terv kiegészítése, készítése, javaslatok további intézkedésekre</a:t>
            </a:r>
          </a:p>
        </p:txBody>
      </p:sp>
      <p:pic>
        <p:nvPicPr>
          <p:cNvPr id="1026" name="Picture 2" descr="IMG_2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044830"/>
            <a:ext cx="2160240" cy="15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7271556" y="3629278"/>
            <a:ext cx="1406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000" b="1" i="1" dirty="0"/>
              <a:t>Projekt előtti állapot</a:t>
            </a:r>
          </a:p>
        </p:txBody>
      </p:sp>
      <p:pic>
        <p:nvPicPr>
          <p:cNvPr id="1027" name="Picture 3" descr="Borito_javas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932642"/>
            <a:ext cx="2160240" cy="170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7015876" y="5636544"/>
            <a:ext cx="19175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000" b="1" i="1" dirty="0"/>
              <a:t>Rehabilitációt követő állapot</a:t>
            </a:r>
            <a:endParaRPr lang="hu-HU" sz="1000" i="1" dirty="0"/>
          </a:p>
        </p:txBody>
      </p:sp>
      <p:pic>
        <p:nvPicPr>
          <p:cNvPr id="1028" name="Picture 4" descr="uszt_logo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38" y="332656"/>
            <a:ext cx="21719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Kép 2" descr="Infoblokk2_KA_egy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07" y="1042988"/>
            <a:ext cx="2162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</a:t>
            </a:r>
            <a:r>
              <a:rPr lang="hu-HU" dirty="0" smtClean="0"/>
              <a:t>Kötelező alap intézkedések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1146" y="1340768"/>
            <a:ext cx="8599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>
                <a:solidFill>
                  <a:srgbClr val="FF0000"/>
                </a:solidFill>
              </a:rPr>
              <a:t>EU Irányelvek 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>
              <a:solidFill>
                <a:srgbClr val="0000FF"/>
              </a:solidFill>
            </a:endParaRPr>
          </a:p>
          <a:p>
            <a:r>
              <a:rPr lang="hu-HU" sz="1500" i="1" dirty="0">
                <a:solidFill>
                  <a:srgbClr val="0000FF"/>
                </a:solidFill>
              </a:rPr>
              <a:t>Horizontális irányelvek</a:t>
            </a:r>
          </a:p>
          <a:p>
            <a:r>
              <a:rPr lang="hu-HU" sz="1200" dirty="0" smtClean="0"/>
              <a:t>	</a:t>
            </a:r>
            <a:r>
              <a:rPr lang="hu-HU" sz="1000" dirty="0" smtClean="0"/>
              <a:t>A </a:t>
            </a:r>
            <a:r>
              <a:rPr lang="hu-HU" sz="1000" dirty="0"/>
              <a:t>környezetszennyezés integrált megelőzése és csökkentése (IPPC 96/61/EC, 2008/1/EC) ill. IE Irányelv, </a:t>
            </a:r>
            <a:r>
              <a:rPr lang="hu-HU" sz="1000" dirty="0" smtClean="0"/>
              <a:t>	2010/75/EU</a:t>
            </a:r>
            <a:r>
              <a:rPr lang="hu-HU" sz="1000" dirty="0"/>
              <a:t>)</a:t>
            </a:r>
          </a:p>
          <a:p>
            <a:r>
              <a:rPr lang="hu-HU" sz="1000" dirty="0" smtClean="0"/>
              <a:t>	Stratégiai </a:t>
            </a:r>
            <a:r>
              <a:rPr lang="hu-HU" sz="1000" dirty="0"/>
              <a:t>környezeti vizsgálat (</a:t>
            </a:r>
            <a:r>
              <a:rPr lang="hu-HU" sz="1000" dirty="0">
                <a:solidFill>
                  <a:srgbClr val="FF0000"/>
                </a:solidFill>
              </a:rPr>
              <a:t>SKV Irányelv</a:t>
            </a:r>
            <a:r>
              <a:rPr lang="hu-HU" sz="1000" dirty="0"/>
              <a:t>, 2001/42/EC)</a:t>
            </a:r>
          </a:p>
          <a:p>
            <a:r>
              <a:rPr lang="hu-HU" sz="1000" dirty="0" smtClean="0"/>
              <a:t>	Környezeti </a:t>
            </a:r>
            <a:r>
              <a:rPr lang="hu-HU" sz="1000" dirty="0"/>
              <a:t>hatásvizsgálat (</a:t>
            </a:r>
            <a:r>
              <a:rPr lang="hu-HU" sz="1000" dirty="0">
                <a:solidFill>
                  <a:srgbClr val="FF0000"/>
                </a:solidFill>
              </a:rPr>
              <a:t>KHV Irányelv</a:t>
            </a:r>
            <a:r>
              <a:rPr lang="hu-HU" sz="1000" dirty="0"/>
              <a:t>, 85/337/EEC</a:t>
            </a:r>
            <a:r>
              <a:rPr lang="hu-HU" sz="1000" dirty="0" smtClean="0"/>
              <a:t>)</a:t>
            </a:r>
          </a:p>
          <a:p>
            <a:endParaRPr lang="hu-HU" sz="1000" dirty="0">
              <a:solidFill>
                <a:srgbClr val="0000FF"/>
              </a:solidFill>
            </a:endParaRPr>
          </a:p>
          <a:p>
            <a:r>
              <a:rPr lang="hu-HU" sz="1500" i="1" dirty="0">
                <a:solidFill>
                  <a:srgbClr val="0000FF"/>
                </a:solidFill>
              </a:rPr>
              <a:t>Létfeltételek biztosítását szolgáló irányelvek</a:t>
            </a:r>
          </a:p>
          <a:p>
            <a:r>
              <a:rPr lang="hu-HU" sz="1000" dirty="0" smtClean="0"/>
              <a:t>	Természetes </a:t>
            </a:r>
            <a:r>
              <a:rPr lang="hu-HU" sz="1000" dirty="0"/>
              <a:t>élőhelyek védelme és a madarak életfeltételeinek biztosítása (</a:t>
            </a:r>
            <a:r>
              <a:rPr lang="hu-HU" sz="1000" dirty="0" err="1">
                <a:solidFill>
                  <a:srgbClr val="FF0000"/>
                </a:solidFill>
              </a:rPr>
              <a:t>Natura</a:t>
            </a:r>
            <a:r>
              <a:rPr lang="hu-HU" sz="1000" dirty="0">
                <a:solidFill>
                  <a:srgbClr val="FF0000"/>
                </a:solidFill>
              </a:rPr>
              <a:t> Irányelvek</a:t>
            </a:r>
            <a:r>
              <a:rPr lang="hu-HU" sz="1000" dirty="0"/>
              <a:t>, 79/409/EEC, 92/43/EEC)</a:t>
            </a:r>
          </a:p>
          <a:p>
            <a:r>
              <a:rPr lang="hu-HU" sz="1000" dirty="0" smtClean="0"/>
              <a:t>	Halak </a:t>
            </a:r>
            <a:r>
              <a:rPr lang="hu-HU" sz="1000" dirty="0"/>
              <a:t>életfeltételeinek biztosítása </a:t>
            </a:r>
            <a:r>
              <a:rPr lang="hu-HU" sz="1000" dirty="0">
                <a:solidFill>
                  <a:srgbClr val="FF0000"/>
                </a:solidFill>
              </a:rPr>
              <a:t>(„Halas” Irányelv</a:t>
            </a:r>
            <a:r>
              <a:rPr lang="hu-HU" sz="1000" dirty="0"/>
              <a:t>, 2006/44/EC)</a:t>
            </a:r>
          </a:p>
          <a:p>
            <a:r>
              <a:rPr lang="hu-HU" sz="1000" dirty="0" smtClean="0"/>
              <a:t>	Fürdővizek </a:t>
            </a:r>
            <a:r>
              <a:rPr lang="hu-HU" sz="1000" dirty="0"/>
              <a:t>minősége (</a:t>
            </a:r>
            <a:r>
              <a:rPr lang="hu-HU" sz="1000" dirty="0">
                <a:solidFill>
                  <a:srgbClr val="FF0000"/>
                </a:solidFill>
              </a:rPr>
              <a:t>Fürdővíz Irányelv</a:t>
            </a:r>
            <a:r>
              <a:rPr lang="hu-HU" sz="1000" dirty="0"/>
              <a:t>, 76/160/EEC)</a:t>
            </a:r>
          </a:p>
          <a:p>
            <a:r>
              <a:rPr lang="hu-HU" sz="1000" dirty="0" smtClean="0"/>
              <a:t>	Ivóvíz </a:t>
            </a:r>
            <a:r>
              <a:rPr lang="hu-HU" sz="1000" dirty="0"/>
              <a:t>minőség (</a:t>
            </a:r>
            <a:r>
              <a:rPr lang="hu-HU" sz="1000" dirty="0">
                <a:solidFill>
                  <a:schemeClr val="accent2">
                    <a:lumMod val="75000"/>
                  </a:schemeClr>
                </a:solidFill>
              </a:rPr>
              <a:t>Ivóvíz Irányelv</a:t>
            </a:r>
            <a:r>
              <a:rPr lang="hu-HU" sz="1000" dirty="0"/>
              <a:t>, 98/83/EC)</a:t>
            </a:r>
          </a:p>
          <a:p>
            <a:r>
              <a:rPr lang="hu-HU" sz="1000" dirty="0" smtClean="0"/>
              <a:t>	Felszíni </a:t>
            </a:r>
            <a:r>
              <a:rPr lang="hu-HU" sz="1000" dirty="0"/>
              <a:t>vizekre vonatkozó vízminőségi határértékek (</a:t>
            </a:r>
            <a:r>
              <a:rPr lang="hu-HU" sz="1000" dirty="0">
                <a:solidFill>
                  <a:srgbClr val="FF0000"/>
                </a:solidFill>
              </a:rPr>
              <a:t>EQS Irányelv</a:t>
            </a:r>
            <a:r>
              <a:rPr lang="hu-HU" sz="1000" dirty="0"/>
              <a:t>, 2008/105/EC</a:t>
            </a:r>
            <a:r>
              <a:rPr lang="hu-HU" sz="1000" dirty="0" smtClean="0"/>
              <a:t>)</a:t>
            </a:r>
          </a:p>
          <a:p>
            <a:endParaRPr lang="hu-HU" sz="1000" dirty="0">
              <a:solidFill>
                <a:srgbClr val="0000FF"/>
              </a:solidFill>
            </a:endParaRPr>
          </a:p>
          <a:p>
            <a:r>
              <a:rPr lang="hu-HU" sz="1500" i="1" dirty="0">
                <a:solidFill>
                  <a:srgbClr val="0000FF"/>
                </a:solidFill>
              </a:rPr>
              <a:t>Szennyezések, kibocsátások csökkentését szolgáló irányelvek</a:t>
            </a:r>
          </a:p>
          <a:p>
            <a:r>
              <a:rPr lang="hu-HU" sz="1000" dirty="0" smtClean="0"/>
              <a:t>	Települési </a:t>
            </a:r>
            <a:r>
              <a:rPr lang="hu-HU" sz="1000" dirty="0"/>
              <a:t>szennyvíz kezeléséről (</a:t>
            </a:r>
            <a:r>
              <a:rPr lang="hu-HU" sz="1000" dirty="0">
                <a:solidFill>
                  <a:srgbClr val="FF0000"/>
                </a:solidFill>
              </a:rPr>
              <a:t>Szennyvíz Irányelv</a:t>
            </a:r>
            <a:r>
              <a:rPr lang="hu-HU" sz="1000" dirty="0"/>
              <a:t>, 91/271/EEC)</a:t>
            </a:r>
          </a:p>
          <a:p>
            <a:r>
              <a:rPr lang="hu-HU" sz="1000" dirty="0" smtClean="0"/>
              <a:t>	A </a:t>
            </a:r>
            <a:r>
              <a:rPr lang="hu-HU" sz="1000" dirty="0"/>
              <a:t>vizek mezőgazdasági eredetű nitrát szennyezéssel szembeni védelméről (</a:t>
            </a:r>
            <a:r>
              <a:rPr lang="hu-HU" sz="1000" dirty="0">
                <a:solidFill>
                  <a:srgbClr val="FF0000"/>
                </a:solidFill>
              </a:rPr>
              <a:t>Nitrát Irányelv</a:t>
            </a:r>
            <a:r>
              <a:rPr lang="hu-HU" sz="1000" dirty="0"/>
              <a:t>, 91/676/EEC)</a:t>
            </a:r>
          </a:p>
          <a:p>
            <a:r>
              <a:rPr lang="hu-HU" sz="1000" dirty="0" smtClean="0"/>
              <a:t>	Szennyvíziszap </a:t>
            </a:r>
            <a:r>
              <a:rPr lang="hu-HU" sz="1000" dirty="0"/>
              <a:t>mezőgazdasági felhasználása (</a:t>
            </a:r>
            <a:r>
              <a:rPr lang="hu-HU" sz="1000" dirty="0">
                <a:solidFill>
                  <a:srgbClr val="FF0000"/>
                </a:solidFill>
              </a:rPr>
              <a:t>Szennyvíziszap Irányelv</a:t>
            </a:r>
            <a:r>
              <a:rPr lang="hu-HU" sz="1000" dirty="0"/>
              <a:t>, 86/278/EEC)</a:t>
            </a:r>
          </a:p>
          <a:p>
            <a:r>
              <a:rPr lang="hu-HU" sz="1000" dirty="0" smtClean="0"/>
              <a:t>	Növényvédő </a:t>
            </a:r>
            <a:r>
              <a:rPr lang="hu-HU" sz="1000" dirty="0"/>
              <a:t>szerek forgalomba hozataláról (</a:t>
            </a:r>
            <a:r>
              <a:rPr lang="hu-HU" sz="1000" dirty="0" err="1">
                <a:solidFill>
                  <a:srgbClr val="FF0000"/>
                </a:solidFill>
              </a:rPr>
              <a:t>Növényvédőszer</a:t>
            </a:r>
            <a:r>
              <a:rPr lang="hu-HU" sz="1000" dirty="0">
                <a:solidFill>
                  <a:srgbClr val="FF0000"/>
                </a:solidFill>
              </a:rPr>
              <a:t> Irányelv</a:t>
            </a:r>
            <a:r>
              <a:rPr lang="hu-HU" sz="1000" dirty="0"/>
              <a:t>, 2009/128/EC)</a:t>
            </a:r>
          </a:p>
          <a:p>
            <a:r>
              <a:rPr lang="hu-HU" sz="1000" dirty="0" smtClean="0"/>
              <a:t>	A </a:t>
            </a:r>
            <a:r>
              <a:rPr lang="hu-HU" sz="1000" dirty="0"/>
              <a:t>felszín alatti vizek szennyezés és állapotromlás elleni védelme (</a:t>
            </a:r>
            <a:r>
              <a:rPr lang="hu-HU" sz="1000" dirty="0">
                <a:solidFill>
                  <a:srgbClr val="FF0000"/>
                </a:solidFill>
              </a:rPr>
              <a:t>FAV Irányelv</a:t>
            </a:r>
            <a:r>
              <a:rPr lang="hu-HU" sz="1000" dirty="0"/>
              <a:t>, 2006/118/EC)</a:t>
            </a:r>
          </a:p>
          <a:p>
            <a:r>
              <a:rPr lang="hu-HU" sz="1000" dirty="0" smtClean="0"/>
              <a:t>	Felszíni </a:t>
            </a:r>
            <a:r>
              <a:rPr lang="hu-HU" sz="1000" dirty="0"/>
              <a:t>vizekbe bocsátott veszélyes anyagok kiküszöbölése (</a:t>
            </a:r>
            <a:r>
              <a:rPr lang="hu-HU" sz="1000" dirty="0">
                <a:solidFill>
                  <a:srgbClr val="FF0000"/>
                </a:solidFill>
              </a:rPr>
              <a:t>Veszélyes anyag Irányelvek</a:t>
            </a:r>
            <a:r>
              <a:rPr lang="hu-HU" sz="1000" dirty="0" smtClean="0"/>
              <a:t>)</a:t>
            </a:r>
          </a:p>
          <a:p>
            <a:endParaRPr lang="hu-HU" sz="1000" dirty="0"/>
          </a:p>
          <a:p>
            <a:r>
              <a:rPr lang="hu-HU" sz="1500" i="1" dirty="0">
                <a:solidFill>
                  <a:srgbClr val="0000FF"/>
                </a:solidFill>
              </a:rPr>
              <a:t>Kockázatcsökkentést szolgáló irányelvek</a:t>
            </a:r>
          </a:p>
          <a:p>
            <a:r>
              <a:rPr lang="hu-HU" sz="1000" dirty="0" smtClean="0"/>
              <a:t>	Veszélyes </a:t>
            </a:r>
            <a:r>
              <a:rPr lang="hu-HU" sz="1000" dirty="0"/>
              <a:t>anyagokkal kapcsolatos balesetek megelőzéséről </a:t>
            </a:r>
            <a:r>
              <a:rPr lang="hu-HU" sz="1000" dirty="0" smtClean="0"/>
              <a:t>(</a:t>
            </a:r>
            <a:r>
              <a:rPr lang="hu-HU" sz="1000" dirty="0" smtClean="0">
                <a:solidFill>
                  <a:srgbClr val="FF0000"/>
                </a:solidFill>
              </a:rPr>
              <a:t>SEVESO Irányelv</a:t>
            </a:r>
            <a:r>
              <a:rPr lang="hu-HU" sz="1000" dirty="0" smtClean="0"/>
              <a:t>, </a:t>
            </a:r>
            <a:r>
              <a:rPr lang="hu-HU" sz="1000" dirty="0"/>
              <a:t>96/82/EC)</a:t>
            </a:r>
          </a:p>
          <a:p>
            <a:r>
              <a:rPr lang="hu-HU" sz="1000" dirty="0" smtClean="0"/>
              <a:t>	Az </a:t>
            </a:r>
            <a:r>
              <a:rPr lang="hu-HU" sz="1000" dirty="0"/>
              <a:t>árvíz által okozott kockázatok kezeléséről (</a:t>
            </a:r>
            <a:r>
              <a:rPr lang="hu-HU" sz="1000" dirty="0">
                <a:solidFill>
                  <a:srgbClr val="FF0000"/>
                </a:solidFill>
              </a:rPr>
              <a:t>Árvíz Irányelv</a:t>
            </a:r>
            <a:r>
              <a:rPr lang="hu-HU" sz="1000" dirty="0"/>
              <a:t>, 2007/60/EC</a:t>
            </a:r>
            <a:r>
              <a:rPr lang="hu-HU" sz="1000" dirty="0" smtClean="0"/>
              <a:t>)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8116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</a:t>
            </a:r>
            <a:r>
              <a:rPr lang="hu-HU" dirty="0" smtClean="0"/>
              <a:t>Alap intézkedések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1146" y="1268760"/>
            <a:ext cx="8599327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>
                <a:solidFill>
                  <a:srgbClr val="FF0000"/>
                </a:solidFill>
              </a:rPr>
              <a:t>VKI-ban</a:t>
            </a:r>
            <a:r>
              <a:rPr lang="hu-HU" dirty="0">
                <a:solidFill>
                  <a:srgbClr val="FF0000"/>
                </a:solidFill>
              </a:rPr>
              <a:t> szereplő alapintézkedés csoportok </a:t>
            </a:r>
          </a:p>
          <a:p>
            <a:endParaRPr lang="hu-HU" sz="1500" dirty="0"/>
          </a:p>
          <a:p>
            <a:pPr>
              <a:lnSpc>
                <a:spcPct val="150000"/>
              </a:lnSpc>
            </a:pPr>
            <a:r>
              <a:rPr lang="hu-HU" sz="1200" dirty="0" smtClean="0"/>
              <a:t>„b</a:t>
            </a:r>
            <a:r>
              <a:rPr lang="hu-HU" sz="1200" dirty="0"/>
              <a:t>” A </a:t>
            </a:r>
            <a:r>
              <a:rPr lang="hu-HU" sz="1200" dirty="0">
                <a:solidFill>
                  <a:srgbClr val="0000FF"/>
                </a:solidFill>
              </a:rPr>
              <a:t>költségmegtérülés</a:t>
            </a:r>
            <a:r>
              <a:rPr lang="hu-HU" sz="1200" dirty="0"/>
              <a:t> elvének érvényesítése a vízi szolgáltatásokban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„c” A vizek hatékony és </a:t>
            </a:r>
            <a:r>
              <a:rPr lang="hu-HU" sz="1200" dirty="0">
                <a:solidFill>
                  <a:srgbClr val="0000FF"/>
                </a:solidFill>
              </a:rPr>
              <a:t>fenntartható használatát </a:t>
            </a:r>
            <a:r>
              <a:rPr lang="hu-HU" sz="1200" dirty="0"/>
              <a:t>előmozdító intézkedések (víztakarékos megoldások, gazdálkodás, ökológiai szempontok érvényesítése)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„d” Az </a:t>
            </a:r>
            <a:r>
              <a:rPr lang="hu-HU" sz="1200" dirty="0">
                <a:solidFill>
                  <a:srgbClr val="0000FF"/>
                </a:solidFill>
              </a:rPr>
              <a:t>ivóvízbázisok</a:t>
            </a:r>
            <a:r>
              <a:rPr lang="hu-HU" sz="1200" dirty="0"/>
              <a:t> és az ivóvízkivételekre kijelölt víztestek </a:t>
            </a:r>
            <a:r>
              <a:rPr lang="hu-HU" sz="1200" dirty="0">
                <a:solidFill>
                  <a:srgbClr val="0000FF"/>
                </a:solidFill>
              </a:rPr>
              <a:t>védelme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„e” Felszíni és felszín alatti vizekből történő </a:t>
            </a:r>
            <a:r>
              <a:rPr lang="hu-HU" sz="1200" dirty="0">
                <a:solidFill>
                  <a:srgbClr val="0000FF"/>
                </a:solidFill>
              </a:rPr>
              <a:t>vízkivételek</a:t>
            </a:r>
            <a:r>
              <a:rPr lang="hu-HU" sz="1200" dirty="0"/>
              <a:t>, </a:t>
            </a:r>
            <a:r>
              <a:rPr lang="hu-HU" sz="1200" dirty="0" smtClean="0"/>
              <a:t>vízátvezetések</a:t>
            </a:r>
            <a:r>
              <a:rPr lang="hu-HU" sz="1200" dirty="0"/>
              <a:t>, </a:t>
            </a:r>
            <a:r>
              <a:rPr lang="hu-HU" sz="1200" dirty="0" err="1"/>
              <a:t>tározás</a:t>
            </a:r>
            <a:r>
              <a:rPr lang="hu-HU" sz="1200" dirty="0"/>
              <a:t> </a:t>
            </a:r>
            <a:r>
              <a:rPr lang="hu-HU" sz="1200" dirty="0" smtClean="0">
                <a:solidFill>
                  <a:srgbClr val="0000FF"/>
                </a:solidFill>
              </a:rPr>
              <a:t>nyilvántartása</a:t>
            </a:r>
            <a:r>
              <a:rPr lang="hu-HU" sz="1200" dirty="0" smtClean="0">
                <a:solidFill>
                  <a:schemeClr val="accent1"/>
                </a:solidFill>
              </a:rPr>
              <a:t> </a:t>
            </a:r>
            <a:r>
              <a:rPr lang="hu-HU" sz="1200" dirty="0" smtClean="0"/>
              <a:t>és </a:t>
            </a:r>
            <a:r>
              <a:rPr lang="hu-HU" sz="1200" dirty="0">
                <a:solidFill>
                  <a:srgbClr val="0000FF"/>
                </a:solidFill>
              </a:rPr>
              <a:t>engedélyezése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„f” Felszín alatti vizek mesterséges </a:t>
            </a:r>
            <a:r>
              <a:rPr lang="hu-HU" sz="1200" dirty="0" smtClean="0"/>
              <a:t>utánpótlásának, dúsításának előzetes </a:t>
            </a:r>
            <a:r>
              <a:rPr lang="hu-HU" sz="1200" dirty="0"/>
              <a:t>engedélyezése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„g” </a:t>
            </a:r>
            <a:r>
              <a:rPr lang="hu-HU" sz="1200" dirty="0" smtClean="0">
                <a:solidFill>
                  <a:srgbClr val="0000FF"/>
                </a:solidFill>
              </a:rPr>
              <a:t>Pontszerű szennyező forrásokból </a:t>
            </a:r>
            <a:r>
              <a:rPr lang="hu-HU" sz="1200" dirty="0" smtClean="0"/>
              <a:t>származó </a:t>
            </a:r>
            <a:r>
              <a:rPr lang="hu-HU" sz="1200" dirty="0"/>
              <a:t>közvetlen és közvetett bevezetések </a:t>
            </a:r>
            <a:r>
              <a:rPr lang="hu-HU" sz="1200" dirty="0">
                <a:solidFill>
                  <a:srgbClr val="0000FF"/>
                </a:solidFill>
              </a:rPr>
              <a:t>szabályozása</a:t>
            </a:r>
            <a:r>
              <a:rPr lang="hu-HU" sz="1200" dirty="0"/>
              <a:t> (használt vizek, szennyvizek, </a:t>
            </a:r>
            <a:r>
              <a:rPr lang="hu-HU" sz="1200" dirty="0" err="1" smtClean="0"/>
              <a:t>hulladékelhelyezés</a:t>
            </a:r>
            <a:r>
              <a:rPr lang="hu-HU" sz="1200" dirty="0"/>
              <a:t>, állattartótelepek)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„h” </a:t>
            </a:r>
            <a:r>
              <a:rPr lang="hu-HU" sz="1200" dirty="0" smtClean="0">
                <a:solidFill>
                  <a:srgbClr val="0000FF"/>
                </a:solidFill>
              </a:rPr>
              <a:t>Diffúz szennyező forrásokból </a:t>
            </a:r>
            <a:r>
              <a:rPr lang="hu-HU" sz="1200" dirty="0" smtClean="0"/>
              <a:t>származó </a:t>
            </a:r>
            <a:r>
              <a:rPr lang="hu-HU" sz="1200" dirty="0"/>
              <a:t>szennyezések </a:t>
            </a:r>
            <a:r>
              <a:rPr lang="hu-HU" sz="1200" dirty="0">
                <a:solidFill>
                  <a:srgbClr val="0000FF"/>
                </a:solidFill>
              </a:rPr>
              <a:t>megelőzése</a:t>
            </a:r>
            <a:r>
              <a:rPr lang="hu-HU" sz="1200" dirty="0"/>
              <a:t> és </a:t>
            </a:r>
            <a:r>
              <a:rPr lang="hu-HU" sz="1200" dirty="0">
                <a:solidFill>
                  <a:srgbClr val="0000FF"/>
                </a:solidFill>
              </a:rPr>
              <a:t>szabályozása</a:t>
            </a:r>
            <a:r>
              <a:rPr lang="hu-HU" sz="1200" dirty="0"/>
              <a:t> (mezőgazdaságból, iparból, településekről, halászati hasznosításból, bányászatból, közlekedésből)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„i”  A víztestek állapotát befolyásoló egyéb hatások, különösen a </a:t>
            </a:r>
            <a:r>
              <a:rPr lang="hu-HU" sz="1200" dirty="0">
                <a:solidFill>
                  <a:srgbClr val="0000FF"/>
                </a:solidFill>
              </a:rPr>
              <a:t>hidromorfológiai viszonyok </a:t>
            </a:r>
            <a:r>
              <a:rPr lang="hu-HU" sz="1200" dirty="0"/>
              <a:t>megváltoztatásából </a:t>
            </a:r>
            <a:r>
              <a:rPr lang="hu-HU" sz="1200" dirty="0" smtClean="0"/>
              <a:t>eredő </a:t>
            </a:r>
            <a:r>
              <a:rPr lang="hu-HU" sz="1200" dirty="0"/>
              <a:t>hatások </a:t>
            </a:r>
            <a:r>
              <a:rPr lang="hu-HU" sz="1200" dirty="0" smtClean="0">
                <a:solidFill>
                  <a:srgbClr val="0000FF"/>
                </a:solidFill>
              </a:rPr>
              <a:t>szabályozása</a:t>
            </a:r>
            <a:endParaRPr lang="hu-HU" sz="12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1200" dirty="0"/>
              <a:t>„j” </a:t>
            </a:r>
            <a:r>
              <a:rPr lang="hu-HU" sz="1200" dirty="0">
                <a:solidFill>
                  <a:srgbClr val="0000FF"/>
                </a:solidFill>
              </a:rPr>
              <a:t>Szennyezőanyag</a:t>
            </a:r>
            <a:r>
              <a:rPr lang="hu-HU" sz="1200" dirty="0"/>
              <a:t> felszín alatti vízbe történő közvetlen </a:t>
            </a:r>
            <a:r>
              <a:rPr lang="hu-HU" sz="1200" dirty="0">
                <a:solidFill>
                  <a:srgbClr val="0000FF"/>
                </a:solidFill>
              </a:rPr>
              <a:t>bevezetések tiltása</a:t>
            </a:r>
            <a:r>
              <a:rPr lang="hu-HU" sz="1200" dirty="0"/>
              <a:t>, </a:t>
            </a:r>
            <a:r>
              <a:rPr lang="hu-HU" sz="1200" dirty="0" smtClean="0"/>
              <a:t>nem </a:t>
            </a:r>
            <a:r>
              <a:rPr lang="hu-HU" sz="1200" dirty="0"/>
              <a:t>szennyezett vizek bevezetésének (</a:t>
            </a:r>
            <a:r>
              <a:rPr lang="hu-HU" sz="1200" dirty="0" smtClean="0"/>
              <a:t>visszasajtolásának</a:t>
            </a:r>
            <a:r>
              <a:rPr lang="hu-HU" sz="1200" dirty="0"/>
              <a:t>) engedélyezése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„k” </a:t>
            </a:r>
            <a:r>
              <a:rPr lang="hu-HU" sz="1200" dirty="0">
                <a:solidFill>
                  <a:srgbClr val="0000FF"/>
                </a:solidFill>
              </a:rPr>
              <a:t>Elsőbbségi anyagok </a:t>
            </a:r>
            <a:r>
              <a:rPr lang="hu-HU" sz="1200" dirty="0"/>
              <a:t>által okozott szennyeződések kiküszöbölése és egyéb </a:t>
            </a:r>
            <a:r>
              <a:rPr lang="hu-HU" sz="1200" dirty="0">
                <a:solidFill>
                  <a:srgbClr val="0000FF"/>
                </a:solidFill>
              </a:rPr>
              <a:t>szennyezések csökkentése</a:t>
            </a:r>
          </a:p>
          <a:p>
            <a:pPr>
              <a:lnSpc>
                <a:spcPct val="150000"/>
              </a:lnSpc>
            </a:pPr>
            <a:r>
              <a:rPr lang="hu-HU" sz="1200" dirty="0"/>
              <a:t>„l” </a:t>
            </a:r>
            <a:r>
              <a:rPr lang="hu-HU" sz="1200" dirty="0">
                <a:solidFill>
                  <a:srgbClr val="0000FF"/>
                </a:solidFill>
              </a:rPr>
              <a:t>Szennyezőanyagok </a:t>
            </a:r>
            <a:r>
              <a:rPr lang="hu-HU" sz="1200" dirty="0"/>
              <a:t>elszivárgásának, illetve balesetszerű szennyezések megelőzése és </a:t>
            </a:r>
            <a:r>
              <a:rPr lang="hu-HU" sz="1200" dirty="0">
                <a:solidFill>
                  <a:srgbClr val="0000FF"/>
                </a:solidFill>
              </a:rPr>
              <a:t>hatásainak </a:t>
            </a:r>
            <a:r>
              <a:rPr lang="hu-HU" sz="1200" dirty="0" smtClean="0">
                <a:solidFill>
                  <a:srgbClr val="0000FF"/>
                </a:solidFill>
              </a:rPr>
              <a:t>csökkentése</a:t>
            </a:r>
            <a:r>
              <a:rPr lang="hu-HU" sz="1200" dirty="0">
                <a:solidFill>
                  <a:srgbClr val="0000FF"/>
                </a:solidFill>
              </a:rPr>
              <a:t>			</a:t>
            </a:r>
          </a:p>
        </p:txBody>
      </p:sp>
      <p:sp>
        <p:nvSpPr>
          <p:cNvPr id="4" name="Téglalap 3"/>
          <p:cNvSpPr/>
          <p:nvPr/>
        </p:nvSpPr>
        <p:spPr>
          <a:xfrm>
            <a:off x="221146" y="6396335"/>
            <a:ext cx="593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VKI-ban</a:t>
            </a:r>
            <a:r>
              <a:rPr lang="hu-HU" b="1" dirty="0" smtClean="0">
                <a:solidFill>
                  <a:srgbClr val="FF0000"/>
                </a:solidFill>
              </a:rPr>
              <a:t> szereplő intézkedési csomagok – 37 db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</a:t>
            </a:r>
            <a:r>
              <a:rPr lang="hu-HU" dirty="0" smtClean="0"/>
              <a:t>Kiegészítő intézkedések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1146" y="1268760"/>
            <a:ext cx="85993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>
                <a:solidFill>
                  <a:srgbClr val="FF0000"/>
                </a:solidFill>
              </a:rPr>
              <a:t>Kiegészítő intézkedések </a:t>
            </a:r>
            <a:r>
              <a:rPr lang="hu-HU" dirty="0"/>
              <a:t>						</a:t>
            </a:r>
          </a:p>
          <a:p>
            <a:r>
              <a:rPr lang="hu-HU" dirty="0"/>
              <a:t>						</a:t>
            </a:r>
          </a:p>
          <a:p>
            <a:r>
              <a:rPr lang="hu-HU" dirty="0">
                <a:solidFill>
                  <a:srgbClr val="0000FF"/>
                </a:solidFill>
              </a:rPr>
              <a:t>KI1</a:t>
            </a:r>
            <a:r>
              <a:rPr lang="hu-HU" dirty="0"/>
              <a:t>		Határértékeken alapuló szabályozás					</a:t>
            </a:r>
          </a:p>
          <a:p>
            <a:r>
              <a:rPr lang="hu-HU" dirty="0">
                <a:solidFill>
                  <a:srgbClr val="0000FF"/>
                </a:solidFill>
              </a:rPr>
              <a:t>KI2</a:t>
            </a:r>
            <a:r>
              <a:rPr lang="hu-HU" dirty="0"/>
              <a:t>		Vizek mennyiségére vonatkozó szabályozások					</a:t>
            </a:r>
          </a:p>
          <a:p>
            <a:r>
              <a:rPr lang="hu-HU" dirty="0">
                <a:solidFill>
                  <a:srgbClr val="0000FF"/>
                </a:solidFill>
              </a:rPr>
              <a:t>KI3</a:t>
            </a:r>
            <a:r>
              <a:rPr lang="hu-HU" dirty="0"/>
              <a:t>		Helyes környezeti gyakorlatok					</a:t>
            </a:r>
          </a:p>
          <a:p>
            <a:r>
              <a:rPr lang="hu-HU" dirty="0">
                <a:solidFill>
                  <a:srgbClr val="0000FF"/>
                </a:solidFill>
              </a:rPr>
              <a:t>KI4</a:t>
            </a:r>
            <a:r>
              <a:rPr lang="hu-HU" dirty="0"/>
              <a:t>		Egyéb jogi eszközök (tiltás, korlátozás, kisajátítás…. )				</a:t>
            </a:r>
          </a:p>
          <a:p>
            <a:r>
              <a:rPr lang="hu-HU" dirty="0">
                <a:solidFill>
                  <a:srgbClr val="0000FF"/>
                </a:solidFill>
              </a:rPr>
              <a:t>KI5</a:t>
            </a:r>
            <a:r>
              <a:rPr lang="hu-HU" dirty="0"/>
              <a:t>		Igazgatási eszközök					</a:t>
            </a:r>
          </a:p>
          <a:p>
            <a:r>
              <a:rPr lang="hu-HU" dirty="0">
                <a:solidFill>
                  <a:srgbClr val="0000FF"/>
                </a:solidFill>
              </a:rPr>
              <a:t>KI6</a:t>
            </a:r>
            <a:r>
              <a:rPr lang="hu-HU" dirty="0"/>
              <a:t>		Gazdasági ösztönzők alkalmazása					</a:t>
            </a:r>
          </a:p>
          <a:p>
            <a:r>
              <a:rPr lang="hu-HU" dirty="0">
                <a:solidFill>
                  <a:srgbClr val="0000FF"/>
                </a:solidFill>
              </a:rPr>
              <a:t>KI7</a:t>
            </a:r>
            <a:r>
              <a:rPr lang="hu-HU" dirty="0"/>
              <a:t>		Önkéntes megállapodások					</a:t>
            </a:r>
          </a:p>
          <a:p>
            <a:r>
              <a:rPr lang="hu-HU" dirty="0">
                <a:solidFill>
                  <a:srgbClr val="0000FF"/>
                </a:solidFill>
              </a:rPr>
              <a:t>KI8</a:t>
            </a:r>
            <a:r>
              <a:rPr lang="hu-HU" dirty="0"/>
              <a:t>		Építési, rehabilitációs projektek					</a:t>
            </a:r>
          </a:p>
          <a:p>
            <a:r>
              <a:rPr lang="hu-HU" dirty="0">
                <a:solidFill>
                  <a:srgbClr val="0000FF"/>
                </a:solidFill>
              </a:rPr>
              <a:t>KI9</a:t>
            </a:r>
            <a:r>
              <a:rPr lang="hu-HU" dirty="0"/>
              <a:t>		Pénzügyi eszközök					</a:t>
            </a:r>
          </a:p>
          <a:p>
            <a:r>
              <a:rPr lang="hu-HU" dirty="0">
                <a:solidFill>
                  <a:srgbClr val="0000FF"/>
                </a:solidFill>
              </a:rPr>
              <a:t>KI10</a:t>
            </a:r>
            <a:r>
              <a:rPr lang="hu-HU" dirty="0"/>
              <a:t>	Hatósági és igazgatási munka fejlesztése					</a:t>
            </a:r>
          </a:p>
          <a:p>
            <a:r>
              <a:rPr lang="hu-HU" dirty="0">
                <a:solidFill>
                  <a:srgbClr val="0000FF"/>
                </a:solidFill>
              </a:rPr>
              <a:t>KI11</a:t>
            </a:r>
            <a:r>
              <a:rPr lang="hu-HU" dirty="0"/>
              <a:t>	Képességfejlesztés, szemléletformálás					</a:t>
            </a:r>
          </a:p>
          <a:p>
            <a:r>
              <a:rPr lang="hu-HU" dirty="0">
                <a:solidFill>
                  <a:srgbClr val="0000FF"/>
                </a:solidFill>
              </a:rPr>
              <a:t>KI12</a:t>
            </a:r>
            <a:r>
              <a:rPr lang="hu-HU" dirty="0"/>
              <a:t>	Kutatás, fejlesztés, demonstrációs projektek					</a:t>
            </a:r>
          </a:p>
          <a:p>
            <a:r>
              <a:rPr lang="hu-HU" dirty="0">
                <a:solidFill>
                  <a:srgbClr val="0000FF"/>
                </a:solidFill>
              </a:rPr>
              <a:t>…	</a:t>
            </a:r>
            <a:r>
              <a:rPr lang="hu-HU" dirty="0"/>
              <a:t>					</a:t>
            </a:r>
          </a:p>
          <a:p>
            <a:r>
              <a:rPr lang="hu-HU" dirty="0">
                <a:solidFill>
                  <a:srgbClr val="0000FF"/>
                </a:solidFill>
              </a:rPr>
              <a:t>P1</a:t>
            </a:r>
            <a:r>
              <a:rPr lang="hu-HU" dirty="0"/>
              <a:t>		Egyedi vizsgálatok, felmérések					</a:t>
            </a:r>
          </a:p>
          <a:p>
            <a:r>
              <a:rPr lang="hu-HU" dirty="0">
                <a:solidFill>
                  <a:srgbClr val="0000FF"/>
                </a:solidFill>
              </a:rPr>
              <a:t>P2</a:t>
            </a:r>
            <a:r>
              <a:rPr lang="hu-HU" dirty="0"/>
              <a:t>		Engedélyek felülvizsgálata					</a:t>
            </a:r>
          </a:p>
          <a:p>
            <a:r>
              <a:rPr lang="hu-HU" dirty="0">
                <a:solidFill>
                  <a:srgbClr val="0000FF"/>
                </a:solidFill>
              </a:rPr>
              <a:t>P3</a:t>
            </a:r>
            <a:r>
              <a:rPr lang="hu-HU" dirty="0"/>
              <a:t>		Monitoring és információs rendszerek fejlesztése					</a:t>
            </a:r>
          </a:p>
        </p:txBody>
      </p:sp>
    </p:spTree>
    <p:extLst>
      <p:ext uri="{BB962C8B-B14F-4D97-AF65-F5344CB8AC3E}">
        <p14:creationId xmlns:p14="http://schemas.microsoft.com/office/powerpoint/2010/main" val="21243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</a:t>
            </a:r>
            <a:r>
              <a:rPr lang="hu-HU" dirty="0"/>
              <a:t>Pontszerű szennyezésekkel kapcsolatos intézkedések 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12776"/>
            <a:ext cx="3984075" cy="427809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1</a:t>
            </a:r>
            <a:r>
              <a:rPr lang="hu-HU" b="1" dirty="0" smtClean="0"/>
              <a:t>. </a:t>
            </a:r>
            <a:r>
              <a:rPr lang="hu-HU" b="1" dirty="0"/>
              <a:t>Pontszerű </a:t>
            </a:r>
            <a:r>
              <a:rPr lang="hu-HU" b="1" dirty="0" smtClean="0"/>
              <a:t>szennyezések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b="1" dirty="0"/>
              <a:t>	</a:t>
            </a:r>
            <a:r>
              <a:rPr lang="hu-HU" sz="1400" b="1" i="1" dirty="0"/>
              <a:t>1.1  Települési szennyvíz</a:t>
            </a:r>
          </a:p>
          <a:p>
            <a:pPr lvl="1">
              <a:lnSpc>
                <a:spcPct val="150000"/>
              </a:lnSpc>
            </a:pPr>
            <a:r>
              <a:rPr lang="hu-HU" sz="1400" b="1" i="1" dirty="0" smtClean="0"/>
              <a:t>1</a:t>
            </a:r>
            <a:r>
              <a:rPr lang="hu-HU" sz="1400" b="1" i="1" dirty="0"/>
              <a:t>.3  IED (Ipari Emissziós Irányelv) alá tartozó üzemek</a:t>
            </a:r>
          </a:p>
          <a:p>
            <a:pPr lvl="1">
              <a:lnSpc>
                <a:spcPct val="150000"/>
              </a:lnSpc>
            </a:pPr>
            <a:r>
              <a:rPr lang="hu-HU" sz="1400" b="1" i="1" dirty="0"/>
              <a:t>1.5 </a:t>
            </a:r>
            <a:r>
              <a:rPr lang="hu-HU" sz="1400" b="1" i="1" dirty="0" smtClean="0"/>
              <a:t>Felhagyott </a:t>
            </a:r>
            <a:r>
              <a:rPr lang="hu-HU" sz="1400" b="1" i="1" dirty="0"/>
              <a:t>szennyezett </a:t>
            </a:r>
            <a:r>
              <a:rPr lang="hu-HU" sz="1400" b="1" i="1" dirty="0" smtClean="0"/>
              <a:t>területek</a:t>
            </a:r>
          </a:p>
          <a:p>
            <a:pPr lvl="1">
              <a:lnSpc>
                <a:spcPct val="150000"/>
              </a:lnSpc>
            </a:pPr>
            <a:r>
              <a:rPr lang="hu-HU" sz="1400" b="1" i="1" dirty="0"/>
              <a:t>1.6 </a:t>
            </a:r>
            <a:r>
              <a:rPr lang="hu-HU" sz="1400" b="1" i="1" dirty="0" smtClean="0"/>
              <a:t>Létező hulladéklerakók</a:t>
            </a:r>
          </a:p>
          <a:p>
            <a:pPr lvl="1">
              <a:lnSpc>
                <a:spcPct val="150000"/>
              </a:lnSpc>
            </a:pPr>
            <a:r>
              <a:rPr lang="hu-HU" sz="1400" b="1" i="1" dirty="0"/>
              <a:t>1.8 Halastó és horgásztó </a:t>
            </a:r>
            <a:r>
              <a:rPr lang="hu-HU" sz="1400" i="1" dirty="0"/>
              <a:t>	</a:t>
            </a:r>
          </a:p>
          <a:p>
            <a:pPr lvl="1">
              <a:lnSpc>
                <a:spcPct val="150000"/>
              </a:lnSpc>
            </a:pPr>
            <a:r>
              <a:rPr lang="hu-HU" sz="1400" b="1" i="1" dirty="0"/>
              <a:t>1.9.1 </a:t>
            </a:r>
            <a:r>
              <a:rPr lang="hu-HU" sz="1400" b="1" i="1" dirty="0" smtClean="0"/>
              <a:t>Egyéb</a:t>
            </a:r>
            <a:r>
              <a:rPr lang="hu-HU" sz="1400" b="1" i="1" dirty="0"/>
              <a:t>, Termálvíz bevezetés felszíni vízbe</a:t>
            </a:r>
          </a:p>
          <a:p>
            <a:pPr lvl="1">
              <a:lnSpc>
                <a:spcPct val="150000"/>
              </a:lnSpc>
            </a:pPr>
            <a:r>
              <a:rPr lang="hu-HU" sz="1400" b="1" i="1" dirty="0"/>
              <a:t>1.9.3 </a:t>
            </a:r>
            <a:r>
              <a:rPr lang="hu-HU" sz="1400" b="1" i="1" dirty="0" smtClean="0"/>
              <a:t>Egyéb</a:t>
            </a:r>
            <a:r>
              <a:rPr lang="hu-HU" sz="1400" b="1" i="1" dirty="0"/>
              <a:t>, </a:t>
            </a:r>
            <a:r>
              <a:rPr lang="hu-HU" sz="1400" b="1" i="1" dirty="0" smtClean="0"/>
              <a:t>Állattartó-telepekről </a:t>
            </a:r>
            <a:r>
              <a:rPr lang="hu-HU" sz="1400" b="1" i="1" dirty="0"/>
              <a:t>származó szennyvíz, szennyezés</a:t>
            </a:r>
            <a:endParaRPr lang="hu-HU" sz="1400" b="1" i="1" dirty="0" smtClean="0"/>
          </a:p>
          <a:p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412776"/>
            <a:ext cx="4234226" cy="429970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 smtClean="0"/>
              <a:t>1</a:t>
            </a:r>
            <a:r>
              <a:rPr lang="hu-HU" sz="1400" b="1" dirty="0" smtClean="0"/>
              <a:t>. </a:t>
            </a:r>
            <a:r>
              <a:rPr lang="hu-HU" sz="1400" b="1" dirty="0"/>
              <a:t>Szennyvíztisztító telepek építése és korszerűsítése 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16. </a:t>
            </a:r>
            <a:r>
              <a:rPr lang="hu-HU" sz="1400" b="1" dirty="0"/>
              <a:t>Ipari szennyvíztisztítók korszerűsítése, bővítése 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 smtClean="0"/>
              <a:t>4. </a:t>
            </a:r>
            <a:r>
              <a:rPr lang="hu-HU" sz="1400" b="1" dirty="0"/>
              <a:t>Bekövetkezett szennyezések </a:t>
            </a:r>
            <a:r>
              <a:rPr lang="hu-HU" sz="1400" b="1" dirty="0" smtClean="0"/>
              <a:t>csökkentése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15. </a:t>
            </a:r>
            <a:r>
              <a:rPr lang="hu-HU" sz="1400" b="1" dirty="0"/>
              <a:t>Elsőbbségi veszélyes anyagok kibocsátásának megszüntetése és </a:t>
            </a:r>
            <a:r>
              <a:rPr lang="hu-HU" sz="1400" b="1" dirty="0" smtClean="0"/>
              <a:t>csökkentése</a:t>
            </a:r>
          </a:p>
          <a:p>
            <a:pPr>
              <a:lnSpc>
                <a:spcPct val="150000"/>
              </a:lnSpc>
            </a:pPr>
            <a:r>
              <a:rPr lang="hu-HU" sz="1400" b="1" dirty="0"/>
              <a:t>19. A rekreáció (horgászat is) káros hatásainak megelőzése és </a:t>
            </a:r>
            <a:r>
              <a:rPr lang="hu-HU" sz="1400" b="1" dirty="0" smtClean="0"/>
              <a:t>szabályozása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27. </a:t>
            </a:r>
            <a:r>
              <a:rPr lang="hu-HU" sz="1400" b="1" dirty="0"/>
              <a:t>Termálvizek kezelése a vízfolyásokba történő bevezetés </a:t>
            </a:r>
            <a:r>
              <a:rPr lang="hu-HU" sz="1400" b="1" dirty="0" smtClean="0"/>
              <a:t>előtt</a:t>
            </a:r>
          </a:p>
          <a:p>
            <a:pPr>
              <a:lnSpc>
                <a:spcPct val="150000"/>
              </a:lnSpc>
            </a:pPr>
            <a:r>
              <a:rPr lang="hu-HU" sz="1400" b="1" dirty="0"/>
              <a:t>29. Mezőgazdasági telepekről (állattartásból) származó terhelés csökkentése </a:t>
            </a:r>
            <a:r>
              <a:rPr lang="hu-HU" sz="1400" b="1" dirty="0" smtClean="0"/>
              <a:t> </a:t>
            </a:r>
            <a:endParaRPr lang="hu-HU" sz="1400" b="1" dirty="0"/>
          </a:p>
        </p:txBody>
      </p:sp>
      <p:sp>
        <p:nvSpPr>
          <p:cNvPr id="3" name="Lefelé nyíl 2"/>
          <p:cNvSpPr/>
          <p:nvPr/>
        </p:nvSpPr>
        <p:spPr>
          <a:xfrm rot="2477236">
            <a:off x="3483166" y="730974"/>
            <a:ext cx="484632" cy="978408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173961" y="604594"/>
            <a:ext cx="15608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</a:rPr>
              <a:t>Terhelés típus</a:t>
            </a:r>
            <a:endParaRPr lang="hu-HU" sz="1600" b="1" dirty="0">
              <a:solidFill>
                <a:srgbClr val="FFFF00"/>
              </a:solidFill>
            </a:endParaRPr>
          </a:p>
        </p:txBody>
      </p:sp>
      <p:sp>
        <p:nvSpPr>
          <p:cNvPr id="7" name="Lefelé nyíl 6"/>
          <p:cNvSpPr/>
          <p:nvPr/>
        </p:nvSpPr>
        <p:spPr>
          <a:xfrm rot="2477236">
            <a:off x="8001274" y="1019005"/>
            <a:ext cx="484632" cy="978408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998112" y="698024"/>
            <a:ext cx="212269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</a:rPr>
              <a:t>Intézkedési csomag</a:t>
            </a:r>
            <a:endParaRPr lang="hu-HU" sz="1600" b="1" dirty="0">
              <a:solidFill>
                <a:srgbClr val="FFFF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03460" y="5949280"/>
            <a:ext cx="523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</a:rPr>
              <a:t>OVGT </a:t>
            </a:r>
            <a:r>
              <a:rPr lang="hu-HU" b="1" dirty="0" smtClean="0">
                <a:solidFill>
                  <a:srgbClr val="0070C0"/>
                </a:solidFill>
              </a:rPr>
              <a:t>8.4. melléklet: Terhelések, intézkedések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68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</a:t>
            </a:r>
            <a:r>
              <a:rPr lang="hu-HU" dirty="0"/>
              <a:t>Diffúz szennyezésekre </a:t>
            </a:r>
            <a:r>
              <a:rPr lang="hu-HU" dirty="0" smtClean="0"/>
              <a:t>kapcsolatos </a:t>
            </a:r>
            <a:r>
              <a:rPr lang="hu-HU" dirty="0"/>
              <a:t>intézkedések 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12776"/>
            <a:ext cx="3984075" cy="49398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2. Diffúz szennyezések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b="1" dirty="0"/>
              <a:t>	</a:t>
            </a:r>
            <a:r>
              <a:rPr lang="hu-HU" sz="1400" b="1" dirty="0"/>
              <a:t>2.1 </a:t>
            </a:r>
            <a:r>
              <a:rPr lang="hu-HU" sz="1400" b="1" dirty="0" smtClean="0"/>
              <a:t>Települési </a:t>
            </a:r>
            <a:r>
              <a:rPr lang="hu-HU" sz="1400" b="1" dirty="0"/>
              <a:t>lefolyás</a:t>
            </a:r>
            <a:endParaRPr lang="hu-HU" sz="1400" b="1" dirty="0" smtClean="0"/>
          </a:p>
          <a:p>
            <a:pPr lvl="1">
              <a:lnSpc>
                <a:spcPct val="150000"/>
              </a:lnSpc>
            </a:pPr>
            <a:r>
              <a:rPr lang="hu-HU" sz="1400" b="1" dirty="0"/>
              <a:t>2.2 </a:t>
            </a:r>
            <a:r>
              <a:rPr lang="hu-HU" sz="1400" b="1" dirty="0" smtClean="0"/>
              <a:t>Mezőgazdasági </a:t>
            </a:r>
            <a:r>
              <a:rPr lang="hu-HU" sz="1400" b="1" dirty="0"/>
              <a:t>terület (szántó, ültetvény, legelő</a:t>
            </a:r>
            <a:r>
              <a:rPr lang="hu-HU" sz="1400" b="1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Irányelv</a:t>
            </a:r>
            <a:r>
              <a:rPr lang="hu-HU" sz="1400" b="1" dirty="0"/>
              <a:t>) alá tartozó </a:t>
            </a:r>
            <a:r>
              <a:rPr lang="hu-HU" sz="1400" b="1" dirty="0" smtClean="0"/>
              <a:t>üzemek</a:t>
            </a:r>
          </a:p>
          <a:p>
            <a:pPr lvl="1">
              <a:lnSpc>
                <a:spcPct val="150000"/>
              </a:lnSpc>
            </a:pPr>
            <a:r>
              <a:rPr lang="hu-HU" sz="1400" b="1" dirty="0"/>
              <a:t>2.3 </a:t>
            </a:r>
            <a:r>
              <a:rPr lang="hu-HU" sz="1400" b="1" dirty="0" smtClean="0"/>
              <a:t>Erdészet</a:t>
            </a:r>
          </a:p>
          <a:p>
            <a:pPr lvl="1">
              <a:lnSpc>
                <a:spcPct val="150000"/>
              </a:lnSpc>
            </a:pPr>
            <a:r>
              <a:rPr lang="hu-HU" sz="1400" b="1" dirty="0"/>
              <a:t>2.4 Közlekedés </a:t>
            </a:r>
            <a:endParaRPr lang="hu-HU" sz="1400" b="1" dirty="0" smtClean="0"/>
          </a:p>
          <a:p>
            <a:pPr lvl="1">
              <a:lnSpc>
                <a:spcPct val="150000"/>
              </a:lnSpc>
            </a:pPr>
            <a:r>
              <a:rPr lang="hu-HU" sz="1400" b="1" dirty="0"/>
              <a:t>2.6 Csatornahálózatba nem kapcsolt </a:t>
            </a:r>
            <a:r>
              <a:rPr lang="hu-HU" sz="1400" b="1" dirty="0" smtClean="0"/>
              <a:t>forrásból</a:t>
            </a:r>
          </a:p>
          <a:p>
            <a:pPr lvl="1">
              <a:lnSpc>
                <a:spcPct val="150000"/>
              </a:lnSpc>
            </a:pPr>
            <a:r>
              <a:rPr lang="hu-HU" sz="1400" b="1" dirty="0"/>
              <a:t>2.8 </a:t>
            </a:r>
            <a:r>
              <a:rPr lang="hu-HU" sz="1400" b="1" dirty="0" smtClean="0"/>
              <a:t>Bányák </a:t>
            </a:r>
            <a:r>
              <a:rPr lang="hu-HU" sz="1400" b="1" dirty="0"/>
              <a:t>	</a:t>
            </a:r>
          </a:p>
          <a:p>
            <a:pPr lvl="1">
              <a:lnSpc>
                <a:spcPct val="150000"/>
              </a:lnSpc>
            </a:pPr>
            <a:r>
              <a:rPr lang="hu-HU" sz="1400" b="1" dirty="0"/>
              <a:t>2.9 </a:t>
            </a:r>
            <a:r>
              <a:rPr lang="hu-HU" sz="1400" b="1" dirty="0" smtClean="0"/>
              <a:t>Halászat</a:t>
            </a:r>
            <a:r>
              <a:rPr lang="hu-HU" sz="1400" b="1" dirty="0"/>
              <a:t>, horgászat</a:t>
            </a:r>
            <a:r>
              <a:rPr lang="hu-HU" sz="1400" dirty="0"/>
              <a:t>	</a:t>
            </a:r>
          </a:p>
          <a:p>
            <a:pPr lvl="1">
              <a:lnSpc>
                <a:spcPct val="150000"/>
              </a:lnSpc>
            </a:pPr>
            <a:r>
              <a:rPr lang="hu-HU" sz="1400" b="1" dirty="0"/>
              <a:t>2.10 </a:t>
            </a:r>
            <a:r>
              <a:rPr lang="hu-HU" sz="1400" b="1" dirty="0" smtClean="0"/>
              <a:t>Egyéb</a:t>
            </a:r>
            <a:r>
              <a:rPr lang="hu-HU" sz="1400" b="1" dirty="0"/>
              <a:t>, Szennyezett </a:t>
            </a:r>
            <a:r>
              <a:rPr lang="hu-HU" sz="1400" b="1" dirty="0" smtClean="0"/>
              <a:t>üledék</a:t>
            </a:r>
          </a:p>
          <a:p>
            <a:pPr lvl="1">
              <a:lnSpc>
                <a:spcPct val="150000"/>
              </a:lnSpc>
            </a:pPr>
            <a:r>
              <a:rPr lang="hu-HU" sz="1400" b="1" dirty="0"/>
              <a:t>5.3 Szemetelés, illegális hulladéklerakás, úszószemét </a:t>
            </a:r>
            <a:r>
              <a:rPr lang="hu-HU" sz="1400" dirty="0"/>
              <a:t>	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412776"/>
            <a:ext cx="4373070" cy="434587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 smtClean="0"/>
              <a:t>2. </a:t>
            </a:r>
            <a:r>
              <a:rPr lang="hu-HU" sz="1400" b="1" dirty="0"/>
              <a:t>Mezőgazdasági eredetű tápanyagszennyezés </a:t>
            </a:r>
            <a:r>
              <a:rPr lang="hu-HU" sz="1400" b="1" dirty="0" smtClean="0"/>
              <a:t>csökkentése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3. </a:t>
            </a:r>
            <a:r>
              <a:rPr lang="hu-HU" sz="1400" b="1" dirty="0"/>
              <a:t>Mezőgazdasági eredetű </a:t>
            </a:r>
            <a:r>
              <a:rPr lang="hu-HU" sz="1400" b="1" dirty="0" err="1"/>
              <a:t>peszticid</a:t>
            </a:r>
            <a:r>
              <a:rPr lang="hu-HU" sz="1400" b="1" dirty="0"/>
              <a:t> szennyezés csökkentése 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/>
              <a:t>4a Szennyezés csökkentése, felszámolása 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 smtClean="0"/>
              <a:t>17. </a:t>
            </a:r>
            <a:r>
              <a:rPr lang="hu-HU" sz="1400" b="1" dirty="0"/>
              <a:t>Talajerózióból és/vagy felszíni lefolyásból származó hordalék- és szennyezőanyag terhelés csökkentése 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/>
              <a:t>19. A rekreáció (horgászat is) káros hatásainak megelőzése és szabályozása 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/>
              <a:t>23. Természetes vízvisszatartás 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/>
              <a:t>26. Halászati hasznosítás káros hatásainak megelőzése és szabályozása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1322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4514239" y="1412776"/>
            <a:ext cx="4289170" cy="50405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22713" y="1412776"/>
            <a:ext cx="4061256" cy="504056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Hidromorfológiai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12776"/>
            <a:ext cx="3984075" cy="5247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3. Vízkivételek, átvezetések  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b="1" dirty="0" smtClean="0"/>
              <a:t>	</a:t>
            </a:r>
            <a:r>
              <a:rPr lang="hu-HU" sz="1600" b="1" dirty="0" smtClean="0"/>
              <a:t>3.1  Mezőgazdaság</a:t>
            </a:r>
          </a:p>
          <a:p>
            <a:pPr>
              <a:lnSpc>
                <a:spcPct val="150000"/>
              </a:lnSpc>
            </a:pPr>
            <a:endParaRPr lang="hu-HU" sz="1600" b="1" dirty="0"/>
          </a:p>
          <a:p>
            <a:pPr lvl="1">
              <a:lnSpc>
                <a:spcPct val="150000"/>
              </a:lnSpc>
            </a:pPr>
            <a:r>
              <a:rPr lang="hu-HU" sz="1600" b="1" dirty="0" smtClean="0"/>
              <a:t>3.2  Közüzemi vízellátás</a:t>
            </a:r>
          </a:p>
          <a:p>
            <a:pPr lvl="1">
              <a:lnSpc>
                <a:spcPct val="150000"/>
              </a:lnSpc>
            </a:pPr>
            <a:endParaRPr lang="hu-HU" sz="1600" b="1" dirty="0" smtClean="0"/>
          </a:p>
          <a:p>
            <a:pPr lvl="1">
              <a:lnSpc>
                <a:spcPct val="150000"/>
              </a:lnSpc>
            </a:pPr>
            <a:r>
              <a:rPr lang="hu-HU" sz="1600" b="1" dirty="0" smtClean="0"/>
              <a:t>3.3. Ipar</a:t>
            </a:r>
          </a:p>
          <a:p>
            <a:pPr lvl="1">
              <a:lnSpc>
                <a:spcPct val="150000"/>
              </a:lnSpc>
            </a:pPr>
            <a:endParaRPr lang="hu-HU" sz="1600" b="1" dirty="0" smtClean="0"/>
          </a:p>
          <a:p>
            <a:pPr lvl="1">
              <a:lnSpc>
                <a:spcPct val="150000"/>
              </a:lnSpc>
            </a:pPr>
            <a:r>
              <a:rPr lang="hu-HU" sz="1600" b="1" dirty="0" smtClean="0"/>
              <a:t>3.4  Hűtővíz</a:t>
            </a:r>
          </a:p>
          <a:p>
            <a:pPr lvl="1">
              <a:lnSpc>
                <a:spcPct val="150000"/>
              </a:lnSpc>
            </a:pPr>
            <a:endParaRPr lang="hu-HU" sz="1600" b="1" dirty="0" smtClean="0"/>
          </a:p>
          <a:p>
            <a:pPr lvl="1">
              <a:lnSpc>
                <a:spcPct val="150000"/>
              </a:lnSpc>
            </a:pPr>
            <a:r>
              <a:rPr lang="hu-HU" sz="1600" b="1" dirty="0" smtClean="0"/>
              <a:t>3.5  Halgazdaság, horgászat </a:t>
            </a:r>
          </a:p>
          <a:p>
            <a:endParaRPr lang="hu-HU" sz="2000" b="1" dirty="0" smtClean="0"/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412776"/>
            <a:ext cx="4373070" cy="4345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 smtClean="0"/>
              <a:t>7a. Ökológiai </a:t>
            </a:r>
            <a:r>
              <a:rPr lang="hu-HU" sz="1400" b="1" dirty="0"/>
              <a:t>szempontok érvényesítése a fenntartható vízhasználatok megvalósításában</a:t>
            </a:r>
            <a:r>
              <a:rPr lang="hu-HU" sz="1400" b="1" dirty="0" smtClean="0"/>
              <a:t>. (nyilvántartás, felülvizsgálat, engedélyezés, ösztönzés, bírság)</a:t>
            </a:r>
          </a:p>
          <a:p>
            <a:pPr>
              <a:lnSpc>
                <a:spcPct val="150000"/>
              </a:lnSpc>
            </a:pP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 smtClean="0"/>
              <a:t>9., 10., 11:  Árpolitika, költség-megtérülés a szolgáltatásban</a:t>
            </a:r>
          </a:p>
          <a:p>
            <a:pPr>
              <a:lnSpc>
                <a:spcPct val="150000"/>
              </a:lnSpc>
            </a:pP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 smtClean="0"/>
              <a:t>8. Víztakarékosság  </a:t>
            </a:r>
          </a:p>
          <a:p>
            <a:pPr lvl="1">
              <a:lnSpc>
                <a:spcPct val="150000"/>
              </a:lnSpc>
            </a:pPr>
            <a:r>
              <a:rPr lang="hu-HU" sz="1400" b="1" dirty="0"/>
              <a:t>8.1 </a:t>
            </a:r>
            <a:r>
              <a:rPr lang="hu-HU" sz="1400" b="1" dirty="0" smtClean="0"/>
              <a:t>A növénytermesztésben  </a:t>
            </a:r>
            <a:endParaRPr lang="hu-HU" sz="1400" b="1" dirty="0"/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8.2, 8.3 Közüzemi vízellátásban </a:t>
            </a:r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8.4 Ipari vízellátásban       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 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14299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936104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fizikai-kémiai minősítés </a:t>
            </a:r>
            <a:r>
              <a:rPr lang="hu-HU" dirty="0" smtClean="0"/>
              <a:t>helye a </a:t>
            </a:r>
            <a:r>
              <a:rPr lang="hu-HU" dirty="0" err="1" smtClean="0"/>
              <a:t>vki-ban</a:t>
            </a:r>
            <a:r>
              <a:rPr lang="hu-HU" dirty="0" smtClean="0"/>
              <a:t> és </a:t>
            </a:r>
            <a:r>
              <a:rPr lang="pt-BR" dirty="0" smtClean="0"/>
              <a:t>módszere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99" y="1844824"/>
            <a:ext cx="415838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1416" y="1412778"/>
            <a:ext cx="43846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i="1" u="sng" dirty="0" smtClean="0"/>
              <a:t>Ökológiai állapot támogató elemei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Minősítés öt osztályos skálán, a víztípusra jellemző referencia állapothoz viszonyítva,  négy elemcsoportra történik: 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i="1" dirty="0" smtClean="0">
                <a:solidFill>
                  <a:srgbClr val="0000FF"/>
                </a:solidFill>
              </a:rPr>
              <a:t>oxigén </a:t>
            </a:r>
            <a:r>
              <a:rPr lang="hu-HU" sz="1600" b="1" i="1" dirty="0">
                <a:solidFill>
                  <a:srgbClr val="0000FF"/>
                </a:solidFill>
              </a:rPr>
              <a:t>háztartás jellemzői és szerves terhelés,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i="1" dirty="0" smtClean="0">
                <a:solidFill>
                  <a:srgbClr val="0000FF"/>
                </a:solidFill>
              </a:rPr>
              <a:t>növényi </a:t>
            </a:r>
            <a:r>
              <a:rPr lang="hu-HU" sz="1600" b="1" i="1" dirty="0">
                <a:solidFill>
                  <a:srgbClr val="0000FF"/>
                </a:solidFill>
              </a:rPr>
              <a:t>tápanyagok,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i="1" dirty="0" smtClean="0">
                <a:solidFill>
                  <a:srgbClr val="0000FF"/>
                </a:solidFill>
              </a:rPr>
              <a:t>sótartalom </a:t>
            </a:r>
            <a:r>
              <a:rPr lang="hu-HU" sz="1600" b="1" i="1" dirty="0">
                <a:solidFill>
                  <a:srgbClr val="0000FF"/>
                </a:solidFill>
              </a:rPr>
              <a:t>és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i="1" dirty="0" smtClean="0">
                <a:solidFill>
                  <a:srgbClr val="0000FF"/>
                </a:solidFill>
              </a:rPr>
              <a:t>savasodási állapot,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i="1" dirty="0" smtClean="0"/>
              <a:t>átlátszóság (állóvizek)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b="1" i="1" dirty="0" smtClean="0"/>
              <a:t>hőmérsékleti viszonyok (csak </a:t>
            </a:r>
            <a:r>
              <a:rPr lang="hu-HU" sz="1600" b="1" i="1" dirty="0" err="1" smtClean="0"/>
              <a:t>hőterhelésre</a:t>
            </a:r>
            <a:r>
              <a:rPr lang="hu-HU" sz="1600" b="1" i="1" dirty="0" smtClean="0"/>
              <a:t>)</a:t>
            </a:r>
          </a:p>
          <a:p>
            <a:pPr marL="0" lvl="1">
              <a:spcAft>
                <a:spcPts val="600"/>
              </a:spcAft>
            </a:pPr>
            <a:r>
              <a:rPr lang="hu-HU" dirty="0"/>
              <a:t>Természetes (antropogén hatás mentes) </a:t>
            </a:r>
            <a:r>
              <a:rPr lang="hu-HU" dirty="0" err="1"/>
              <a:t>háttérkoncentrációtól</a:t>
            </a:r>
            <a:r>
              <a:rPr lang="hu-HU" dirty="0"/>
              <a:t> való eltérés </a:t>
            </a:r>
            <a:r>
              <a:rPr lang="hu-HU" dirty="0" smtClean="0"/>
              <a:t>mértéke utal a szennyezőanyag terhelésre.</a:t>
            </a:r>
            <a:endParaRPr lang="hu-HU" dirty="0"/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7" name="Jobbra nyíl feliratnak 6"/>
          <p:cNvSpPr/>
          <p:nvPr/>
        </p:nvSpPr>
        <p:spPr>
          <a:xfrm>
            <a:off x="188310" y="1340768"/>
            <a:ext cx="4952140" cy="5256584"/>
          </a:xfrm>
          <a:prstGeom prst="rightArrowCallout">
            <a:avLst>
              <a:gd name="adj1" fmla="val 38814"/>
              <a:gd name="adj2" fmla="val 24013"/>
              <a:gd name="adj3" fmla="val 8818"/>
              <a:gd name="adj4" fmla="val 8861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</a:t>
            </a:r>
            <a:r>
              <a:rPr lang="hu-HU" dirty="0"/>
              <a:t>Hidromorfológiai elváltozások </a:t>
            </a:r>
            <a:r>
              <a:rPr lang="hu-HU" dirty="0" smtClean="0"/>
              <a:t>enyhítésére irányuló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47989" y="1196752"/>
            <a:ext cx="3984075" cy="55461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 smtClean="0"/>
              <a:t>4.1. Vonalvezetés/mederforma</a:t>
            </a:r>
            <a:r>
              <a:rPr lang="hu-HU" sz="1400" b="1" dirty="0"/>
              <a:t>/ parti sáv/ morfológiai </a:t>
            </a:r>
            <a:r>
              <a:rPr lang="hu-HU" sz="1400" b="1" dirty="0" smtClean="0"/>
              <a:t>módosítása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Árvízvédelem  (</a:t>
            </a:r>
            <a:r>
              <a:rPr lang="hu-HU" sz="1400" b="1" dirty="0"/>
              <a:t>átvágás, </a:t>
            </a:r>
            <a:r>
              <a:rPr lang="hu-HU" sz="1400" b="1" dirty="0" smtClean="0"/>
              <a:t>parterősítés</a:t>
            </a:r>
            <a:endParaRPr lang="hu-HU" sz="14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Mezőgazdaság</a:t>
            </a:r>
            <a:endParaRPr lang="hu-HU" sz="14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/>
              <a:t>Hajózás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Település </a:t>
            </a:r>
            <a:endParaRPr lang="hu-HU" sz="1400" b="1" dirty="0"/>
          </a:p>
          <a:p>
            <a:pPr>
              <a:lnSpc>
                <a:spcPct val="150000"/>
              </a:lnSpc>
            </a:pPr>
            <a:r>
              <a:rPr lang="hu-HU" sz="1400" b="1" dirty="0" smtClean="0"/>
              <a:t>4.2. Gátak</a:t>
            </a:r>
            <a:r>
              <a:rPr lang="hu-HU" sz="1400" b="1" dirty="0"/>
              <a:t>, fenékküszöbök, zsilipek, </a:t>
            </a:r>
            <a:r>
              <a:rPr lang="hu-HU" sz="1400" b="1" dirty="0" smtClean="0"/>
              <a:t>elzárások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/>
              <a:t>Energiatermelés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/>
              <a:t>Árvízvédelmi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/>
              <a:t>Ivóvízellátás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Hajózás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Mezőgazdaság </a:t>
            </a:r>
            <a:endParaRPr lang="hu-HU" sz="14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Rekreáció (horgászat)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Ipar céllal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400" b="1" dirty="0" smtClean="0"/>
              <a:t>Halászat</a:t>
            </a:r>
            <a:endParaRPr lang="hu-HU" sz="14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341769"/>
            <a:ext cx="4522258" cy="475514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/>
              <a:t>5 </a:t>
            </a:r>
            <a:r>
              <a:rPr lang="hu-HU" sz="1400" b="1" dirty="0"/>
              <a:t>Hosszirányú átjárhatóság helyreállítása, duzzasztás </a:t>
            </a:r>
            <a:r>
              <a:rPr lang="hu-HU" sz="1400" b="1" dirty="0" smtClean="0"/>
              <a:t>csökkentése</a:t>
            </a:r>
          </a:p>
          <a:p>
            <a:pPr>
              <a:lnSpc>
                <a:spcPct val="150000"/>
              </a:lnSpc>
            </a:pPr>
            <a:r>
              <a:rPr lang="hu-HU" sz="1100" b="1" i="1" dirty="0"/>
              <a:t>Ha nem, akkor hatást csökkentő intézkedések (pl. hallépcső, megkerülő csatorna, üzemeltetés…) 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6 </a:t>
            </a:r>
            <a:r>
              <a:rPr lang="hu-HU" sz="1400" b="1" dirty="0"/>
              <a:t>A hidromorfológiai viszonyok javítása, a hosszirányú átjárhatóságon </a:t>
            </a:r>
            <a:r>
              <a:rPr lang="hu-HU" sz="1400" b="1" dirty="0" smtClean="0"/>
              <a:t>kívül</a:t>
            </a:r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6.1. Hosszirányú szabályozás csökkentése</a:t>
            </a:r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6.2  Mederforma és növényzóna rehabilitációja</a:t>
            </a:r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6.3   Oldalirányú átjárhatóság rehabilitációja (hullámtér szélesítése mellékágak vízellátása </a:t>
            </a:r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6.4 Műtárgyak bontása</a:t>
            </a:r>
          </a:p>
          <a:p>
            <a:pPr lvl="1">
              <a:lnSpc>
                <a:spcPct val="150000"/>
              </a:lnSpc>
            </a:pPr>
            <a:r>
              <a:rPr lang="hu-HU" sz="1400" b="1" dirty="0" smtClean="0"/>
              <a:t>6.5. Síkvidéki csatornázott vízfolyások </a:t>
            </a:r>
          </a:p>
          <a:p>
            <a:pPr>
              <a:lnSpc>
                <a:spcPct val="150000"/>
              </a:lnSpc>
            </a:pPr>
            <a:r>
              <a:rPr lang="hu-HU" sz="1100" b="1" i="1" dirty="0" smtClean="0"/>
              <a:t>Ha nem, a hatást csökkentő intézkedések (mentett oldali vízpótlás)</a:t>
            </a:r>
            <a:endParaRPr lang="hu-HU" sz="1100" b="1" i="1" dirty="0"/>
          </a:p>
        </p:txBody>
      </p:sp>
    </p:spTree>
    <p:extLst>
      <p:ext uri="{BB962C8B-B14F-4D97-AF65-F5344CB8AC3E}">
        <p14:creationId xmlns:p14="http://schemas.microsoft.com/office/powerpoint/2010/main" val="42115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22713" y="1340768"/>
            <a:ext cx="4061256" cy="504056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</a:t>
            </a:r>
            <a:r>
              <a:rPr lang="hu-HU" dirty="0"/>
              <a:t>Védett természeti területek és fürdésre kijelölt </a:t>
            </a:r>
            <a:r>
              <a:rPr lang="hu-HU" dirty="0" smtClean="0"/>
              <a:t>vizekhez tartozó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12776"/>
            <a:ext cx="3984075" cy="32840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/>
              <a:t>5.1 Felszíni vízbe juttatott idegen fajok vagy kórokozók</a:t>
            </a:r>
          </a:p>
          <a:p>
            <a:pPr>
              <a:lnSpc>
                <a:spcPct val="150000"/>
              </a:lnSpc>
            </a:pPr>
            <a:endParaRPr lang="hu-HU" sz="1400" b="1" dirty="0"/>
          </a:p>
          <a:p>
            <a:pPr>
              <a:lnSpc>
                <a:spcPct val="150000"/>
              </a:lnSpc>
            </a:pPr>
            <a:r>
              <a:rPr lang="hu-HU" sz="1400" b="1" dirty="0" smtClean="0"/>
              <a:t>7.1 </a:t>
            </a:r>
            <a:r>
              <a:rPr lang="hu-HU" sz="1400" b="1" dirty="0"/>
              <a:t>Védett természeti területeket károsító </a:t>
            </a:r>
            <a:r>
              <a:rPr lang="hu-HU" sz="1400" b="1" dirty="0" err="1" smtClean="0"/>
              <a:t>vízjárásváltozás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/>
              <a:t>7.2 Védett természeti területeket károsító </a:t>
            </a:r>
            <a:r>
              <a:rPr lang="hu-HU" sz="1400" b="1" dirty="0" smtClean="0"/>
              <a:t>szennyezés</a:t>
            </a:r>
          </a:p>
          <a:p>
            <a:pPr>
              <a:lnSpc>
                <a:spcPct val="150000"/>
              </a:lnSpc>
            </a:pPr>
            <a:endParaRPr lang="hu-HU" sz="1400" b="1" dirty="0"/>
          </a:p>
          <a:p>
            <a:pPr>
              <a:lnSpc>
                <a:spcPct val="150000"/>
              </a:lnSpc>
            </a:pPr>
            <a:r>
              <a:rPr lang="hu-HU" sz="1400" b="1" dirty="0"/>
              <a:t>7.4 Fürdőhelyeket érő szennyezések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412776"/>
            <a:ext cx="4373070" cy="529228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 smtClean="0"/>
              <a:t>6. </a:t>
            </a:r>
            <a:r>
              <a:rPr lang="hu-HU" sz="1400" b="1" dirty="0"/>
              <a:t>A hidromorfológiai viszonyok javítása, a hosszirányú átjárhatóságon </a:t>
            </a:r>
            <a:r>
              <a:rPr lang="hu-HU" sz="1400" b="1" dirty="0" smtClean="0"/>
              <a:t>kívül, (itt: kompenzációs intézkedések) 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18. </a:t>
            </a:r>
            <a:r>
              <a:rPr lang="hu-HU" sz="1400" b="1" dirty="0" err="1" smtClean="0"/>
              <a:t>Invazív</a:t>
            </a:r>
            <a:r>
              <a:rPr lang="hu-HU" sz="1400" b="1" dirty="0" smtClean="0"/>
              <a:t>, a típustól idegen fajok, illetve betegségek bevezetésének megelőzése és szabályozása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20. </a:t>
            </a:r>
            <a:r>
              <a:rPr lang="hu-HU" sz="1400" b="1" dirty="0"/>
              <a:t>A halászat és egyéb olyan tevékenységek káros hatásainak megelőzése és megelőzése és szabályozása, amelyek állatok és növények eltávolításával járnak </a:t>
            </a:r>
            <a:endParaRPr lang="hu-HU" sz="1400" b="1" dirty="0" smtClean="0"/>
          </a:p>
          <a:p>
            <a:pPr>
              <a:lnSpc>
                <a:spcPct val="150000"/>
              </a:lnSpc>
            </a:pPr>
            <a:r>
              <a:rPr lang="hu-HU" sz="1400" b="1" dirty="0" smtClean="0"/>
              <a:t>33, 34 </a:t>
            </a:r>
            <a:r>
              <a:rPr lang="hu-HU" sz="1400" b="1" dirty="0"/>
              <a:t>Károsodott vízi, vizes és szárazföldi élőhelyek védelme a vízjárást </a:t>
            </a:r>
            <a:r>
              <a:rPr lang="hu-HU" sz="1400" b="1" dirty="0" smtClean="0"/>
              <a:t>befolyásoló és vízminőségi </a:t>
            </a:r>
            <a:r>
              <a:rPr lang="hu-HU" sz="1400" b="1" dirty="0"/>
              <a:t>hatásokkal szemben, az egyéb intézkedéseken </a:t>
            </a:r>
            <a:r>
              <a:rPr lang="hu-HU" sz="1400" b="1" dirty="0" smtClean="0"/>
              <a:t>felül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35. Fürdőhelyek </a:t>
            </a:r>
            <a:r>
              <a:rPr lang="hu-HU" sz="1400" b="1" dirty="0"/>
              <a:t>védelmét biztosító speciális </a:t>
            </a:r>
            <a:r>
              <a:rPr lang="hu-HU" sz="1400" b="1" dirty="0" smtClean="0"/>
              <a:t>intézkedések</a:t>
            </a:r>
          </a:p>
        </p:txBody>
      </p:sp>
    </p:spTree>
    <p:extLst>
      <p:ext uri="{BB962C8B-B14F-4D97-AF65-F5344CB8AC3E}">
        <p14:creationId xmlns:p14="http://schemas.microsoft.com/office/powerpoint/2010/main" val="13097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8588"/>
            <a:ext cx="8145661" cy="563562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dirty="0"/>
              <a:t>VKI és EU Program ciklusok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1116013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2006</a:t>
            </a:r>
          </a:p>
        </p:txBody>
      </p:sp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1763713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2007</a:t>
            </a: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2411413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2008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8243888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2017</a:t>
            </a: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7596188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2016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6948488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2015</a:t>
            </a: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6300788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5651500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9227" name="Text Box 22"/>
          <p:cNvSpPr txBox="1">
            <a:spLocks noChangeArrowheads="1"/>
          </p:cNvSpPr>
          <p:nvPr/>
        </p:nvSpPr>
        <p:spPr bwMode="auto">
          <a:xfrm>
            <a:off x="5003800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9228" name="Text Box 23"/>
          <p:cNvSpPr txBox="1">
            <a:spLocks noChangeArrowheads="1"/>
          </p:cNvSpPr>
          <p:nvPr/>
        </p:nvSpPr>
        <p:spPr bwMode="auto">
          <a:xfrm>
            <a:off x="4356100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2011</a:t>
            </a:r>
          </a:p>
        </p:txBody>
      </p:sp>
      <p:sp>
        <p:nvSpPr>
          <p:cNvPr id="9229" name="Text Box 24"/>
          <p:cNvSpPr txBox="1">
            <a:spLocks noChangeArrowheads="1"/>
          </p:cNvSpPr>
          <p:nvPr/>
        </p:nvSpPr>
        <p:spPr bwMode="auto">
          <a:xfrm>
            <a:off x="3708400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2010</a:t>
            </a:r>
          </a:p>
        </p:txBody>
      </p:sp>
      <p:sp>
        <p:nvSpPr>
          <p:cNvPr id="9230" name="Text Box 25"/>
          <p:cNvSpPr txBox="1">
            <a:spLocks noChangeArrowheads="1"/>
          </p:cNvSpPr>
          <p:nvPr/>
        </p:nvSpPr>
        <p:spPr bwMode="auto">
          <a:xfrm>
            <a:off x="3059113" y="3141663"/>
            <a:ext cx="64770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400" b="1">
                <a:solidFill>
                  <a:schemeClr val="bg1"/>
                </a:solidFill>
                <a:latin typeface="Calibri" pitchFamily="34" charset="0"/>
              </a:rPr>
              <a:t>2009</a:t>
            </a:r>
          </a:p>
        </p:txBody>
      </p:sp>
      <p:sp>
        <p:nvSpPr>
          <p:cNvPr id="9231" name="Text Box 26"/>
          <p:cNvSpPr txBox="1">
            <a:spLocks noChangeArrowheads="1"/>
          </p:cNvSpPr>
          <p:nvPr/>
        </p:nvSpPr>
        <p:spPr bwMode="auto">
          <a:xfrm>
            <a:off x="1835150" y="3645024"/>
            <a:ext cx="4465638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800">
                <a:solidFill>
                  <a:schemeClr val="tx2"/>
                </a:solidFill>
                <a:latin typeface="Calibri" pitchFamily="34" charset="0"/>
              </a:rPr>
              <a:t>7 éves UMVP  2007-2013</a:t>
            </a:r>
          </a:p>
        </p:txBody>
      </p:sp>
      <p:sp>
        <p:nvSpPr>
          <p:cNvPr id="9232" name="Text Box 27"/>
          <p:cNvSpPr txBox="1">
            <a:spLocks noChangeArrowheads="1"/>
          </p:cNvSpPr>
          <p:nvPr/>
        </p:nvSpPr>
        <p:spPr bwMode="auto">
          <a:xfrm>
            <a:off x="6299200" y="3645024"/>
            <a:ext cx="28448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800" dirty="0">
                <a:solidFill>
                  <a:schemeClr val="tx2"/>
                </a:solidFill>
                <a:latin typeface="Calibri" pitchFamily="34" charset="0"/>
              </a:rPr>
              <a:t>7 éves VP  2014-2020 → </a:t>
            </a:r>
          </a:p>
        </p:txBody>
      </p:sp>
      <p:sp>
        <p:nvSpPr>
          <p:cNvPr id="9233" name="Text Box 28"/>
          <p:cNvSpPr txBox="1">
            <a:spLocks noChangeArrowheads="1"/>
          </p:cNvSpPr>
          <p:nvPr/>
        </p:nvSpPr>
        <p:spPr bwMode="auto">
          <a:xfrm>
            <a:off x="0" y="3645024"/>
            <a:ext cx="1836738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800">
                <a:solidFill>
                  <a:schemeClr val="tx2"/>
                </a:solidFill>
                <a:latin typeface="Calibri" pitchFamily="34" charset="0"/>
              </a:rPr>
              <a:t>AVOP</a:t>
            </a:r>
          </a:p>
        </p:txBody>
      </p:sp>
      <p:sp>
        <p:nvSpPr>
          <p:cNvPr id="9234" name="AutoShape 29"/>
          <p:cNvSpPr>
            <a:spLocks noChangeArrowheads="1"/>
          </p:cNvSpPr>
          <p:nvPr/>
        </p:nvSpPr>
        <p:spPr bwMode="auto">
          <a:xfrm>
            <a:off x="1258888" y="4581525"/>
            <a:ext cx="576262" cy="647700"/>
          </a:xfrm>
          <a:prstGeom prst="upArrow">
            <a:avLst>
              <a:gd name="adj1" fmla="val 50000"/>
              <a:gd name="adj2" fmla="val 28099"/>
            </a:avLst>
          </a:prstGeom>
          <a:solidFill>
            <a:srgbClr val="CC99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endParaRPr lang="hu-HU" altLang="hu-HU" sz="18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9235" name="AutoShape 31"/>
          <p:cNvSpPr>
            <a:spLocks noChangeArrowheads="1"/>
          </p:cNvSpPr>
          <p:nvPr/>
        </p:nvSpPr>
        <p:spPr bwMode="auto">
          <a:xfrm>
            <a:off x="5651500" y="4581525"/>
            <a:ext cx="576263" cy="647700"/>
          </a:xfrm>
          <a:prstGeom prst="upArrow">
            <a:avLst>
              <a:gd name="adj1" fmla="val 50000"/>
              <a:gd name="adj2" fmla="val 28099"/>
            </a:avLst>
          </a:prstGeom>
          <a:solidFill>
            <a:srgbClr val="CC99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endParaRPr lang="hu-HU" altLang="hu-HU" sz="18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9236" name="Text Box 32"/>
          <p:cNvSpPr txBox="1">
            <a:spLocks noChangeArrowheads="1"/>
          </p:cNvSpPr>
          <p:nvPr/>
        </p:nvSpPr>
        <p:spPr bwMode="auto">
          <a:xfrm>
            <a:off x="827584" y="5373688"/>
            <a:ext cx="1437317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OP tervezés</a:t>
            </a:r>
            <a:endParaRPr lang="hu-HU" altLang="hu-HU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237" name="Text Box 34"/>
          <p:cNvSpPr txBox="1">
            <a:spLocks noChangeArrowheads="1"/>
          </p:cNvSpPr>
          <p:nvPr/>
        </p:nvSpPr>
        <p:spPr bwMode="auto">
          <a:xfrm>
            <a:off x="1765300" y="2349500"/>
            <a:ext cx="1943100" cy="4127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2000" b="1" dirty="0">
                <a:solidFill>
                  <a:schemeClr val="hlink"/>
                </a:solidFill>
                <a:latin typeface="Calibri" pitchFamily="34" charset="0"/>
              </a:rPr>
              <a:t>VGT tervezés</a:t>
            </a:r>
          </a:p>
        </p:txBody>
      </p:sp>
      <p:sp>
        <p:nvSpPr>
          <p:cNvPr id="9238" name="Text Box 35"/>
          <p:cNvSpPr txBox="1">
            <a:spLocks noChangeArrowheads="1"/>
          </p:cNvSpPr>
          <p:nvPr/>
        </p:nvSpPr>
        <p:spPr bwMode="auto">
          <a:xfrm>
            <a:off x="5292080" y="5402263"/>
            <a:ext cx="1437317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OP tervezés</a:t>
            </a:r>
            <a:endParaRPr lang="hu-HU" altLang="hu-HU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239" name="Text Box 36"/>
          <p:cNvSpPr txBox="1">
            <a:spLocks noChangeArrowheads="1"/>
          </p:cNvSpPr>
          <p:nvPr/>
        </p:nvSpPr>
        <p:spPr bwMode="auto">
          <a:xfrm>
            <a:off x="5651500" y="2349500"/>
            <a:ext cx="1943100" cy="4127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2000" b="1" dirty="0">
                <a:solidFill>
                  <a:schemeClr val="hlink"/>
                </a:solidFill>
                <a:latin typeface="Calibri" pitchFamily="34" charset="0"/>
              </a:rPr>
              <a:t>VGT tervezés</a:t>
            </a:r>
          </a:p>
        </p:txBody>
      </p:sp>
      <p:sp>
        <p:nvSpPr>
          <p:cNvPr id="9240" name="Text Box 39"/>
          <p:cNvSpPr txBox="1">
            <a:spLocks noChangeArrowheads="1"/>
          </p:cNvSpPr>
          <p:nvPr/>
        </p:nvSpPr>
        <p:spPr bwMode="auto">
          <a:xfrm>
            <a:off x="3708400" y="1700213"/>
            <a:ext cx="3887788" cy="41275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2000" b="1" dirty="0">
                <a:solidFill>
                  <a:srgbClr val="002060"/>
                </a:solidFill>
                <a:latin typeface="Calibri" pitchFamily="34" charset="0"/>
              </a:rPr>
              <a:t>VGT1 Intézkedési Program</a:t>
            </a:r>
          </a:p>
        </p:txBody>
      </p:sp>
      <p:sp>
        <p:nvSpPr>
          <p:cNvPr id="9241" name="Text Box 40"/>
          <p:cNvSpPr txBox="1">
            <a:spLocks noChangeArrowheads="1"/>
          </p:cNvSpPr>
          <p:nvPr/>
        </p:nvSpPr>
        <p:spPr bwMode="auto">
          <a:xfrm>
            <a:off x="7596188" y="1700213"/>
            <a:ext cx="1547812" cy="4127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2000" b="1" dirty="0">
                <a:solidFill>
                  <a:schemeClr val="tx2"/>
                </a:solidFill>
                <a:latin typeface="Calibri" pitchFamily="34" charset="0"/>
              </a:rPr>
              <a:t> VGT2 IP </a:t>
            </a:r>
            <a:r>
              <a:rPr lang="hu-HU" altLang="hu-HU" sz="2000" b="1" dirty="0" smtClean="0">
                <a:solidFill>
                  <a:schemeClr val="tx2"/>
                </a:solidFill>
                <a:latin typeface="Calibri" pitchFamily="34" charset="0"/>
              </a:rPr>
              <a:t>→</a:t>
            </a:r>
            <a:endParaRPr lang="hu-HU" altLang="hu-H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242" name="Line 38"/>
          <p:cNvSpPr>
            <a:spLocks noChangeShapeType="1"/>
          </p:cNvSpPr>
          <p:nvPr/>
        </p:nvSpPr>
        <p:spPr bwMode="auto">
          <a:xfrm>
            <a:off x="7596188" y="1700213"/>
            <a:ext cx="0" cy="1441450"/>
          </a:xfrm>
          <a:prstGeom prst="line">
            <a:avLst/>
          </a:prstGeom>
          <a:noFill/>
          <a:ln w="412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43" name="Line 37"/>
          <p:cNvSpPr>
            <a:spLocks noChangeShapeType="1"/>
          </p:cNvSpPr>
          <p:nvPr/>
        </p:nvSpPr>
        <p:spPr bwMode="auto">
          <a:xfrm>
            <a:off x="3708400" y="1700213"/>
            <a:ext cx="0" cy="1441450"/>
          </a:xfrm>
          <a:prstGeom prst="line">
            <a:avLst/>
          </a:prstGeom>
          <a:noFill/>
          <a:ln w="412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0" y="6165850"/>
            <a:ext cx="914400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rgbClr val="DE0000"/>
                </a:solidFill>
              </a:rPr>
              <a:t>Vizes projektekben VKI célkitűzések horizontális megvalósítása </a:t>
            </a:r>
            <a:r>
              <a:rPr lang="hu-HU" sz="2000" b="1" dirty="0" smtClean="0">
                <a:solidFill>
                  <a:srgbClr val="DE0000"/>
                </a:solidFill>
              </a:rPr>
              <a:t>!</a:t>
            </a:r>
            <a:endParaRPr lang="hu-HU" sz="2000" b="1" dirty="0">
              <a:solidFill>
                <a:srgbClr val="DE0000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835696" y="4127797"/>
            <a:ext cx="4465638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800" dirty="0">
                <a:solidFill>
                  <a:schemeClr val="tx2"/>
                </a:solidFill>
                <a:latin typeface="Calibri" pitchFamily="34" charset="0"/>
              </a:rPr>
              <a:t>7 éves </a:t>
            </a:r>
            <a:r>
              <a:rPr lang="hu-HU" altLang="hu-HU" sz="1800" dirty="0" smtClean="0">
                <a:solidFill>
                  <a:schemeClr val="tx2"/>
                </a:solidFill>
                <a:latin typeface="Calibri" pitchFamily="34" charset="0"/>
              </a:rPr>
              <a:t>KEOP  </a:t>
            </a:r>
            <a:r>
              <a:rPr lang="hu-HU" altLang="hu-HU" sz="1800" dirty="0">
                <a:solidFill>
                  <a:schemeClr val="tx2"/>
                </a:solidFill>
                <a:latin typeface="Calibri" pitchFamily="34" charset="0"/>
              </a:rPr>
              <a:t>2007-2013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300192" y="4127797"/>
            <a:ext cx="28448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800" dirty="0">
                <a:solidFill>
                  <a:schemeClr val="tx2"/>
                </a:solidFill>
                <a:latin typeface="Calibri" pitchFamily="34" charset="0"/>
              </a:rPr>
              <a:t>7 éves </a:t>
            </a:r>
            <a:r>
              <a:rPr lang="hu-HU" altLang="hu-HU" sz="1800" dirty="0" smtClean="0">
                <a:solidFill>
                  <a:schemeClr val="tx2"/>
                </a:solidFill>
                <a:latin typeface="Calibri" pitchFamily="34" charset="0"/>
              </a:rPr>
              <a:t>KEHOP  </a:t>
            </a:r>
            <a:r>
              <a:rPr lang="hu-HU" altLang="hu-HU" sz="1800" dirty="0">
                <a:solidFill>
                  <a:schemeClr val="tx2"/>
                </a:solidFill>
                <a:latin typeface="Calibri" pitchFamily="34" charset="0"/>
              </a:rPr>
              <a:t>2014-2020 </a:t>
            </a:r>
            <a:r>
              <a:rPr lang="hu-HU" altLang="hu-HU" sz="1800" dirty="0" smtClean="0">
                <a:solidFill>
                  <a:schemeClr val="tx2"/>
                </a:solidFill>
                <a:latin typeface="Calibri" pitchFamily="34" charset="0"/>
              </a:rPr>
              <a:t>→</a:t>
            </a:r>
            <a:endParaRPr lang="hu-HU" altLang="hu-HU" sz="1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-1042" y="4127797"/>
            <a:ext cx="1836738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tx1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hu-HU" altLang="hu-HU" sz="1800" dirty="0" smtClean="0">
                <a:solidFill>
                  <a:schemeClr val="tx2"/>
                </a:solidFill>
                <a:latin typeface="Calibri" pitchFamily="34" charset="0"/>
              </a:rPr>
              <a:t>KIOP</a:t>
            </a:r>
            <a:endParaRPr lang="hu-HU" altLang="hu-HU" sz="1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4419600" cy="1440160"/>
          </a:xfrm>
        </p:spPr>
        <p:txBody>
          <a:bodyPr/>
          <a:lstStyle/>
          <a:p>
            <a:r>
              <a:rPr lang="hu-HU" sz="3600" dirty="0" smtClean="0"/>
              <a:t>KÖSZÖNÖM </a:t>
            </a:r>
            <a:br>
              <a:rPr lang="hu-HU" sz="3600" dirty="0" smtClean="0"/>
            </a:br>
            <a:r>
              <a:rPr lang="hu-HU" sz="3600" dirty="0" smtClean="0"/>
              <a:t>A megtisztelő FIGYELMET!</a:t>
            </a:r>
            <a:endParaRPr lang="hu-HU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894252" y="5415444"/>
            <a:ext cx="720080" cy="865535"/>
            <a:chOff x="1358" y="1409"/>
            <a:chExt cx="1582" cy="1925"/>
          </a:xfrm>
        </p:grpSpPr>
        <p:pic>
          <p:nvPicPr>
            <p:cNvPr id="7" name="Kép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71"/>
            <a:stretch>
              <a:fillRect/>
            </a:stretch>
          </p:blipFill>
          <p:spPr bwMode="auto">
            <a:xfrm>
              <a:off x="1451" y="1409"/>
              <a:ext cx="133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zövegdoboz 5"/>
            <p:cNvSpPr txBox="1">
              <a:spLocks noChangeAspect="1" noChangeArrowheads="1"/>
            </p:cNvSpPr>
            <p:nvPr/>
          </p:nvSpPr>
          <p:spPr bwMode="auto">
            <a:xfrm>
              <a:off x="1358" y="2828"/>
              <a:ext cx="158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C9E4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  <a:cs typeface="Arial" pitchFamily="34" charset="0"/>
                </a:rPr>
                <a:t>ÉMVIZIG</a:t>
              </a:r>
              <a:endParaRPr kumimoji="0" lang="hu-H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936104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fizikai-kémiai minősítés </a:t>
            </a:r>
            <a:r>
              <a:rPr lang="hu-HU" dirty="0" smtClean="0"/>
              <a:t>helye a </a:t>
            </a:r>
            <a:r>
              <a:rPr lang="hu-HU" dirty="0" err="1" smtClean="0"/>
              <a:t>vki-ban</a:t>
            </a:r>
            <a:r>
              <a:rPr lang="hu-HU" dirty="0" smtClean="0"/>
              <a:t> és </a:t>
            </a:r>
            <a:r>
              <a:rPr lang="pt-BR" dirty="0" smtClean="0"/>
              <a:t>módszere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99" y="1844824"/>
            <a:ext cx="415838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1416" y="1412778"/>
            <a:ext cx="438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hu-HU" dirty="0" smtClean="0"/>
          </a:p>
          <a:p>
            <a:pPr>
              <a:spcAft>
                <a:spcPts val="600"/>
              </a:spcAft>
            </a:pPr>
            <a:endParaRPr lang="hu-HU" dirty="0" smtClean="0"/>
          </a:p>
          <a:p>
            <a:pPr>
              <a:spcAft>
                <a:spcPts val="600"/>
              </a:spcAft>
            </a:pPr>
            <a:endParaRPr lang="hu-HU" dirty="0" smtClean="0"/>
          </a:p>
          <a:p>
            <a:pPr>
              <a:spcAft>
                <a:spcPts val="600"/>
              </a:spcAft>
            </a:pPr>
            <a:r>
              <a:rPr lang="hu-HU" dirty="0" smtClean="0"/>
              <a:t>A VKI által előírt </a:t>
            </a:r>
            <a:r>
              <a:rPr lang="hu-HU" b="1" i="1" dirty="0" smtClean="0">
                <a:solidFill>
                  <a:srgbClr val="0000FF"/>
                </a:solidFill>
              </a:rPr>
              <a:t>„egy rossz - mind rossz” elv alkalmazása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 a víztest integrált állapota</a:t>
            </a:r>
          </a:p>
          <a:p>
            <a:pPr>
              <a:spcAft>
                <a:spcPts val="600"/>
              </a:spcAft>
            </a:pPr>
            <a:endParaRPr lang="hu-HU" dirty="0" smtClean="0"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hu-HU" dirty="0" smtClean="0">
                <a:sym typeface="Wingdings" pitchFamily="2" charset="2"/>
              </a:rPr>
              <a:t>Az ökológiai állapotértékelés végeredményét a </a:t>
            </a:r>
            <a:r>
              <a:rPr lang="hu-HU" b="1" i="1" dirty="0" smtClean="0">
                <a:solidFill>
                  <a:srgbClr val="0000FF"/>
                </a:solidFill>
                <a:sym typeface="Wingdings" pitchFamily="2" charset="2"/>
              </a:rPr>
              <a:t>biológiai minősítés </a:t>
            </a:r>
            <a:r>
              <a:rPr lang="hu-HU" dirty="0" smtClean="0">
                <a:sym typeface="Wingdings" pitchFamily="2" charset="2"/>
              </a:rPr>
              <a:t>határozza meg.</a:t>
            </a:r>
            <a:endParaRPr lang="hu-HU" dirty="0"/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7" name="Jobbra nyíl feliratnak 6"/>
          <p:cNvSpPr/>
          <p:nvPr/>
        </p:nvSpPr>
        <p:spPr>
          <a:xfrm>
            <a:off x="188310" y="1340768"/>
            <a:ext cx="4952140" cy="5256584"/>
          </a:xfrm>
          <a:prstGeom prst="rightArrowCallout">
            <a:avLst>
              <a:gd name="adj1" fmla="val 38814"/>
              <a:gd name="adj2" fmla="val 24013"/>
              <a:gd name="adj3" fmla="val 8818"/>
              <a:gd name="adj4" fmla="val 8861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788024" y="1412776"/>
            <a:ext cx="4104456" cy="5184576"/>
          </a:xfrm>
        </p:spPr>
        <p:txBody>
          <a:bodyPr>
            <a:noAutofit/>
          </a:bodyPr>
          <a:lstStyle/>
          <a:p>
            <a:r>
              <a:rPr lang="hu-HU" sz="2000" dirty="0"/>
              <a:t>Közvetlen kapcsolatot teremt a szennyezőanyag bevezetéséből származó terhelés és annak vízminőségi, ökológiai hatása között, </a:t>
            </a:r>
            <a:r>
              <a:rPr lang="hu-HU" sz="2000" b="1" dirty="0"/>
              <a:t>a terhelések hatáselemzésén alapuló DPSIR metodika </a:t>
            </a:r>
            <a:r>
              <a:rPr lang="hu-HU" sz="2000" b="1" dirty="0" smtClean="0"/>
              <a:t>kulcseleme: </a:t>
            </a:r>
          </a:p>
          <a:p>
            <a:r>
              <a:rPr lang="hu-HU" sz="1800" b="1" dirty="0" smtClean="0">
                <a:solidFill>
                  <a:srgbClr val="FF0000"/>
                </a:solidFill>
              </a:rPr>
              <a:t>TERHELÉSEK</a:t>
            </a:r>
            <a:r>
              <a:rPr lang="hu-HU" sz="1800" dirty="0" smtClean="0"/>
              <a:t> (pontszerű szennyvíz, diffúz)</a:t>
            </a:r>
          </a:p>
          <a:p>
            <a:r>
              <a:rPr lang="hu-HU" sz="1800" dirty="0" smtClean="0"/>
              <a:t>→ Koncentráció növekedés a befogadó víztestben (</a:t>
            </a:r>
            <a:r>
              <a:rPr lang="hu-HU" sz="1800" b="1" dirty="0" smtClean="0">
                <a:solidFill>
                  <a:srgbClr val="FF0000"/>
                </a:solidFill>
              </a:rPr>
              <a:t>HATÁS</a:t>
            </a:r>
            <a:r>
              <a:rPr lang="hu-HU" sz="1800" dirty="0" smtClean="0"/>
              <a:t>)</a:t>
            </a:r>
          </a:p>
          <a:p>
            <a:pPr lvl="1"/>
            <a:r>
              <a:rPr lang="hu-HU" sz="1800" dirty="0" smtClean="0"/>
              <a:t>→ víztest </a:t>
            </a:r>
            <a:r>
              <a:rPr lang="hu-HU" sz="1800" b="1" dirty="0" smtClean="0">
                <a:solidFill>
                  <a:srgbClr val="FF0000"/>
                </a:solidFill>
              </a:rPr>
              <a:t>fizikai-kémiai ÁLLAPOTA</a:t>
            </a:r>
          </a:p>
          <a:p>
            <a:pPr lvl="2"/>
            <a:r>
              <a:rPr lang="hu-HU" sz="1800" dirty="0" smtClean="0"/>
              <a:t>→ víztest </a:t>
            </a:r>
            <a:r>
              <a:rPr lang="hu-HU" sz="1800" b="1" dirty="0" smtClean="0">
                <a:solidFill>
                  <a:srgbClr val="FF0000"/>
                </a:solidFill>
              </a:rPr>
              <a:t>ökológiai ÁLLAPOTA</a:t>
            </a:r>
          </a:p>
          <a:p>
            <a:pPr lvl="3"/>
            <a:r>
              <a:rPr lang="hu-HU" sz="1800" dirty="0" smtClean="0"/>
              <a:t>→ terhelés csökkentési </a:t>
            </a:r>
            <a:r>
              <a:rPr lang="hu-HU" sz="1800" b="1" dirty="0" smtClean="0">
                <a:solidFill>
                  <a:srgbClr val="FF0000"/>
                </a:solidFill>
              </a:rPr>
              <a:t>INTÉZKEDÉS</a:t>
            </a:r>
          </a:p>
          <a:p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00433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 fizikai-kémiai minősítés Kapcsolódása a ”DPSIR” metodikához</a:t>
            </a:r>
            <a:endParaRPr lang="hu-HU" dirty="0"/>
          </a:p>
        </p:txBody>
      </p:sp>
      <p:pic>
        <p:nvPicPr>
          <p:cNvPr id="2050" name="Picture 2" descr="dpsir_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2" y="1551683"/>
            <a:ext cx="4009908" cy="31453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1512" y="4941168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solidFill>
                  <a:schemeClr val="tx2"/>
                </a:solidFill>
              </a:rPr>
              <a:t>A tervezés a hajtóerő </a:t>
            </a:r>
            <a:r>
              <a:rPr lang="hu-HU" dirty="0">
                <a:solidFill>
                  <a:schemeClr val="tx2"/>
                </a:solidFill>
              </a:rPr>
              <a:t>(Driver), a terhelés (</a:t>
            </a:r>
            <a:r>
              <a:rPr lang="hu-HU" dirty="0" err="1">
                <a:solidFill>
                  <a:schemeClr val="tx2"/>
                </a:solidFill>
              </a:rPr>
              <a:t>Pressure</a:t>
            </a:r>
            <a:r>
              <a:rPr lang="hu-HU" dirty="0">
                <a:solidFill>
                  <a:schemeClr val="tx2"/>
                </a:solidFill>
              </a:rPr>
              <a:t>), az állapot (Status), a hatás (</a:t>
            </a:r>
            <a:r>
              <a:rPr lang="hu-HU" dirty="0" err="1">
                <a:solidFill>
                  <a:schemeClr val="tx2"/>
                </a:solidFill>
              </a:rPr>
              <a:t>Impact</a:t>
            </a:r>
            <a:r>
              <a:rPr lang="hu-HU" dirty="0">
                <a:solidFill>
                  <a:schemeClr val="tx2"/>
                </a:solidFill>
              </a:rPr>
              <a:t>) értékelése alapján jut el az intézkedésig (</a:t>
            </a:r>
            <a:r>
              <a:rPr lang="hu-HU" dirty="0" err="1">
                <a:solidFill>
                  <a:schemeClr val="tx2"/>
                </a:solidFill>
              </a:rPr>
              <a:t>Response</a:t>
            </a:r>
            <a:r>
              <a:rPr lang="hu-HU" dirty="0">
                <a:solidFill>
                  <a:schemeClr val="tx2"/>
                </a:solidFill>
              </a:rPr>
              <a:t>).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1412776"/>
            <a:ext cx="4297151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4964" y="1338200"/>
            <a:ext cx="702591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>
                <a:latin typeface="Calibri" pitchFamily="34" charset="0"/>
              </a:rPr>
              <a:t>Adatbázisok (FEVI) ellenőrzése, </a:t>
            </a:r>
            <a:r>
              <a:rPr lang="hu-HU" altLang="hu-HU" u="sng" dirty="0" err="1" smtClean="0">
                <a:latin typeface="Calibri" pitchFamily="34" charset="0"/>
              </a:rPr>
              <a:t>BAB-ok</a:t>
            </a:r>
            <a:r>
              <a:rPr lang="hu-HU" altLang="hu-HU" u="sng" dirty="0" smtClean="0">
                <a:latin typeface="Calibri" pitchFamily="34" charset="0"/>
              </a:rPr>
              <a:t> </a:t>
            </a:r>
            <a:r>
              <a:rPr lang="hu-HU" altLang="hu-HU" u="sng" dirty="0">
                <a:latin typeface="Calibri" pitchFamily="34" charset="0"/>
              </a:rPr>
              <a:t>fejlesztése</a:t>
            </a:r>
          </a:p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>
                <a:latin typeface="Calibri" pitchFamily="34" charset="0"/>
              </a:rPr>
              <a:t>Adatok feltöltése, rendszerezése, hiányok pótlása, hibák javítása</a:t>
            </a:r>
            <a:endParaRPr lang="hu-HU" altLang="hu-HU" u="sng" dirty="0" smtClean="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 smtClean="0">
                <a:latin typeface="Calibri" pitchFamily="34" charset="0"/>
              </a:rPr>
              <a:t>Módszerek </a:t>
            </a:r>
            <a:r>
              <a:rPr lang="hu-HU" altLang="hu-HU" u="sng" dirty="0">
                <a:latin typeface="Calibri" pitchFamily="34" charset="0"/>
              </a:rPr>
              <a:t>felülvizsgálata, fejlesztése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Folyók:</a:t>
            </a:r>
          </a:p>
          <a:p>
            <a:pPr lvl="2" eaLnBrk="1" hangingPunct="1"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FP, </a:t>
            </a:r>
            <a:r>
              <a:rPr lang="hu-HU" altLang="hu-HU" b="1" u="sng" dirty="0">
                <a:latin typeface="Calibri" pitchFamily="34" charset="0"/>
              </a:rPr>
              <a:t>FB, MZB, MF</a:t>
            </a:r>
            <a:r>
              <a:rPr lang="hu-HU" altLang="hu-HU" dirty="0">
                <a:latin typeface="Calibri" pitchFamily="34" charset="0"/>
              </a:rPr>
              <a:t>: VKI </a:t>
            </a:r>
            <a:r>
              <a:rPr lang="hu-HU" altLang="hu-HU" dirty="0" smtClean="0">
                <a:latin typeface="Calibri" pitchFamily="34" charset="0"/>
              </a:rPr>
              <a:t>kompatibilis, </a:t>
            </a:r>
            <a:r>
              <a:rPr lang="hu-HU" altLang="hu-HU" b="1" u="sng" dirty="0" err="1" smtClean="0">
                <a:latin typeface="Calibri" pitchFamily="34" charset="0"/>
              </a:rPr>
              <a:t>interkalibrált</a:t>
            </a:r>
            <a:r>
              <a:rPr lang="hu-HU" altLang="hu-HU" b="1" u="sng" dirty="0" smtClean="0">
                <a:latin typeface="Calibri" pitchFamily="34" charset="0"/>
              </a:rPr>
              <a:t> módszerek, </a:t>
            </a:r>
            <a:r>
              <a:rPr lang="hu-HU" altLang="hu-HU" dirty="0" smtClean="0">
                <a:latin typeface="Calibri" pitchFamily="34" charset="0"/>
              </a:rPr>
              <a:t>de 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EU szinten alkalmazott abiotikus referencia-feltételek egységes kidolgozása szükséges minden 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típusra </a:t>
            </a:r>
          </a:p>
          <a:p>
            <a:pPr lvl="2" eaLnBrk="1" hangingPunct="1">
              <a:buFont typeface="Arial" charset="0"/>
              <a:buChar char="•"/>
            </a:pP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Hal</a:t>
            </a:r>
            <a:r>
              <a:rPr lang="hu-HU" altLang="hu-HU" b="1" dirty="0">
                <a:latin typeface="Calibri" pitchFamily="34" charset="0"/>
              </a:rPr>
              <a:t>:</a:t>
            </a:r>
            <a:r>
              <a:rPr lang="hu-HU" altLang="hu-HU" dirty="0">
                <a:latin typeface="Calibri" pitchFamily="34" charset="0"/>
              </a:rPr>
              <a:t> adatgyűjtés- </a:t>
            </a:r>
            <a:r>
              <a:rPr lang="hu-HU" altLang="hu-HU" dirty="0" err="1">
                <a:latin typeface="Calibri" pitchFamily="34" charset="0"/>
              </a:rPr>
              <a:t>vizsg.monitoring</a:t>
            </a:r>
            <a:r>
              <a:rPr lang="hu-HU" altLang="hu-HU" dirty="0">
                <a:latin typeface="Calibri" pitchFamily="34" charset="0"/>
              </a:rPr>
              <a:t>/országos adatok, 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VKI kompatibilis, </a:t>
            </a:r>
            <a:r>
              <a:rPr lang="hu-HU" altLang="hu-HU" b="1" dirty="0" err="1">
                <a:solidFill>
                  <a:srgbClr val="00B050"/>
                </a:solidFill>
                <a:latin typeface="Calibri" pitchFamily="34" charset="0"/>
              </a:rPr>
              <a:t>interkalibrálható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 értékelő módszer kidolgozása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Tavak:</a:t>
            </a:r>
          </a:p>
          <a:p>
            <a:pPr lvl="2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dirty="0">
                <a:latin typeface="Calibri" pitchFamily="34" charset="0"/>
              </a:rPr>
              <a:t>FP, </a:t>
            </a:r>
            <a:r>
              <a:rPr lang="hu-HU" altLang="hu-HU" u="sng" dirty="0">
                <a:latin typeface="Calibri" pitchFamily="34" charset="0"/>
              </a:rPr>
              <a:t>FB, MF, MZB </a:t>
            </a:r>
            <a:r>
              <a:rPr lang="hu-HU" altLang="hu-HU" dirty="0">
                <a:latin typeface="Calibri" pitchFamily="34" charset="0"/>
              </a:rPr>
              <a:t>VKI kompatibilis módszer, </a:t>
            </a:r>
            <a:r>
              <a:rPr lang="hu-HU" altLang="hu-HU" u="sng" dirty="0">
                <a:latin typeface="Calibri" pitchFamily="34" charset="0"/>
              </a:rPr>
              <a:t>IC folyamatban</a:t>
            </a:r>
            <a:endParaRPr lang="hu-HU" altLang="hu-HU" dirty="0">
              <a:latin typeface="Calibri" pitchFamily="34" charset="0"/>
            </a:endParaRPr>
          </a:p>
          <a:p>
            <a:pPr lvl="2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FB, MZB-</a:t>
            </a:r>
            <a:r>
              <a:rPr lang="hu-HU" altLang="hu-HU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a VGT-1 során </a:t>
            </a: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adathiányos típusokban- osztályhatárok megadása, referencia-feltételek kidolgozása</a:t>
            </a:r>
            <a:endParaRPr lang="hu-HU" altLang="hu-HU" b="1" u="sng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u="sng" dirty="0" smtClean="0">
                <a:latin typeface="Calibri" pitchFamily="34" charset="0"/>
              </a:rPr>
              <a:t>Állapotértékelési </a:t>
            </a:r>
            <a:r>
              <a:rPr lang="hu-HU" altLang="hu-HU" u="sng" dirty="0">
                <a:latin typeface="Calibri" pitchFamily="34" charset="0"/>
              </a:rPr>
              <a:t>koncepciók felülvizsgálata</a:t>
            </a:r>
            <a:r>
              <a:rPr lang="hu-HU" altLang="hu-HU" dirty="0">
                <a:latin typeface="Calibri" pitchFamily="34" charset="0"/>
              </a:rPr>
              <a:t>: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>
                <a:solidFill>
                  <a:srgbClr val="00B050"/>
                </a:solidFill>
                <a:latin typeface="Calibri" pitchFamily="34" charset="0"/>
              </a:rPr>
              <a:t>Megbízhatóság, pontossági elvek 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egységesítése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Ellenőrzési folyamat kidolgozása (</a:t>
            </a:r>
            <a:r>
              <a:rPr lang="hu-HU" altLang="hu-HU" b="1" dirty="0" err="1" smtClean="0">
                <a:solidFill>
                  <a:srgbClr val="00B050"/>
                </a:solidFill>
                <a:latin typeface="Calibri" pitchFamily="34" charset="0"/>
              </a:rPr>
              <a:t>biológiai-fiz.kémiai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 min. elemek)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hu-HU" altLang="hu-HU" b="1" dirty="0" err="1" smtClean="0">
                <a:solidFill>
                  <a:srgbClr val="00B050"/>
                </a:solidFill>
                <a:latin typeface="Calibri" pitchFamily="34" charset="0"/>
              </a:rPr>
              <a:t>Ökopotenciál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</a:rPr>
              <a:t> számítási módszerének kidolgozása</a:t>
            </a:r>
            <a:endParaRPr lang="hu-HU" altLang="hu-H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56324" name="Picture 4" descr="Di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79" y="2314080"/>
            <a:ext cx="1575630" cy="104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Makroph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58" y="3356074"/>
            <a:ext cx="157965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Asta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66" y="4384774"/>
            <a:ext cx="157245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4" descr="Fis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04" y="5445224"/>
            <a:ext cx="158690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4" descr="Phytop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25" y="1369032"/>
            <a:ext cx="1598513" cy="9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Group 5"/>
          <p:cNvGrpSpPr>
            <a:grpSpLocks/>
          </p:cNvGrpSpPr>
          <p:nvPr/>
        </p:nvGrpSpPr>
        <p:grpSpPr bwMode="auto">
          <a:xfrm>
            <a:off x="51840" y="73770"/>
            <a:ext cx="898525" cy="911225"/>
            <a:chOff x="1824" y="633"/>
            <a:chExt cx="2834" cy="2849"/>
          </a:xfrm>
        </p:grpSpPr>
        <p:sp>
          <p:nvSpPr>
            <p:cNvPr id="5633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33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33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33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" name="Rectangle 2"/>
          <p:cNvSpPr txBox="1">
            <a:spLocks/>
          </p:cNvSpPr>
          <p:nvPr/>
        </p:nvSpPr>
        <p:spPr>
          <a:xfrm>
            <a:off x="970906" y="123826"/>
            <a:ext cx="77978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Ökológiai állapotértékelés 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kihÍvásai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5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16632"/>
            <a:ext cx="7797800" cy="868363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/>
            <a:r>
              <a:rPr lang="hu-HU" alt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Biológiai módszerek és az ökológiai </a:t>
            </a:r>
            <a:r>
              <a:rPr lang="hu-HU" altLang="hu-HU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interkalibráció</a:t>
            </a:r>
            <a:r>
              <a:rPr lang="hu-HU" alt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eredménye</a:t>
            </a:r>
            <a:endParaRPr lang="hu-HU" altLang="hu-H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Szövegdoboz 1"/>
          <p:cNvSpPr txBox="1">
            <a:spLocks noChangeArrowheads="1"/>
          </p:cNvSpPr>
          <p:nvPr/>
        </p:nvSpPr>
        <p:spPr bwMode="auto">
          <a:xfrm>
            <a:off x="908699" y="5373216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b="1" dirty="0" smtClean="0"/>
              <a:t>VKI kompatibilis biológiai módszertani fejlesztések: 2010-2012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u="sng" dirty="0" smtClean="0"/>
              <a:t>új </a:t>
            </a:r>
            <a:r>
              <a:rPr lang="hu-HU" altLang="hu-HU" u="sng" dirty="0" err="1" smtClean="0"/>
              <a:t>makrofita</a:t>
            </a:r>
            <a:r>
              <a:rPr lang="hu-HU" altLang="hu-HU" u="sng" dirty="0" smtClean="0"/>
              <a:t> és </a:t>
            </a:r>
            <a:r>
              <a:rPr lang="hu-HU" altLang="hu-HU" u="sng" dirty="0" err="1" smtClean="0"/>
              <a:t>makrogerinctelen</a:t>
            </a:r>
            <a:r>
              <a:rPr lang="hu-HU" altLang="hu-HU" u="sng" dirty="0" smtClean="0"/>
              <a:t> index, 2015: új halas index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hu-HU" altLang="hu-HU" i="1" dirty="0" err="1" smtClean="0"/>
              <a:t>Interkalibráció</a:t>
            </a:r>
            <a:r>
              <a:rPr lang="hu-HU" altLang="hu-HU" i="1" dirty="0" smtClean="0"/>
              <a:t> </a:t>
            </a:r>
            <a:r>
              <a:rPr lang="hu-HU" altLang="hu-HU" i="1" dirty="0"/>
              <a:t>befejezésének határideje a nem </a:t>
            </a:r>
            <a:r>
              <a:rPr lang="hu-HU" altLang="hu-HU" i="1" dirty="0" err="1"/>
              <a:t>interkalibrált</a:t>
            </a:r>
            <a:r>
              <a:rPr lang="hu-HU" altLang="hu-HU" i="1" dirty="0"/>
              <a:t> élőlénycsoportokra: 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73305" cy="39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23529" y="116632"/>
            <a:ext cx="842493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Állóvizek Ökológiai állapota a VGT-1 és VGT-2 időszakban - országos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211202" y="1340768"/>
            <a:ext cx="2753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u="sng" dirty="0"/>
              <a:t>Tájékoztató információ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VGT-1 </a:t>
            </a:r>
            <a:r>
              <a:rPr lang="hu-HU" dirty="0"/>
              <a:t>során víztestek </a:t>
            </a:r>
            <a:r>
              <a:rPr lang="hu-HU" dirty="0" smtClean="0"/>
              <a:t>36% (213 </a:t>
            </a:r>
            <a:r>
              <a:rPr lang="hu-HU" dirty="0"/>
              <a:t>víztestből 77-re), a VGT-2-ben </a:t>
            </a:r>
            <a:r>
              <a:rPr lang="hu-HU" dirty="0" smtClean="0"/>
              <a:t>43% (189 </a:t>
            </a:r>
            <a:r>
              <a:rPr lang="hu-HU" dirty="0"/>
              <a:t>víztestből </a:t>
            </a:r>
            <a:r>
              <a:rPr lang="hu-HU" dirty="0" smtClean="0"/>
              <a:t>81-re</a:t>
            </a:r>
            <a:r>
              <a:rPr lang="hu-HU" dirty="0"/>
              <a:t>) </a:t>
            </a:r>
            <a:r>
              <a:rPr lang="hu-HU" dirty="0" smtClean="0"/>
              <a:t>van adat: csökkent  az adathiány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132267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Az </a:t>
            </a:r>
            <a:r>
              <a:rPr lang="hu-HU" sz="1600" b="1" u="sng" dirty="0" smtClean="0"/>
              <a:t>összevetés víztest szinten </a:t>
            </a:r>
            <a:r>
              <a:rPr lang="hu-HU" sz="1600" b="1" u="sng" dirty="0"/>
              <a:t>tehető </a:t>
            </a:r>
            <a:r>
              <a:rPr lang="hu-HU" sz="1600" b="1" u="sng" dirty="0" smtClean="0"/>
              <a:t>meg</a:t>
            </a:r>
            <a:r>
              <a:rPr lang="hu-HU" sz="1600" b="1" dirty="0" smtClean="0"/>
              <a:t>: a </a:t>
            </a:r>
            <a:r>
              <a:rPr lang="hu-HU" sz="1600" b="1" dirty="0"/>
              <a:t>vizsgált új víztestek (monitoring változása)  </a:t>
            </a:r>
            <a:r>
              <a:rPr lang="hu-HU" sz="1600" b="1" dirty="0" smtClean="0"/>
              <a:t>és a </a:t>
            </a:r>
            <a:r>
              <a:rPr lang="hu-HU" sz="1600" b="1" dirty="0"/>
              <a:t>biológiai és fizikai-kémiai határértékek (módszertani változás) miatt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7774" y="2201846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VGT-1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59743" y="3926091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VGT-2</a:t>
            </a:r>
            <a:endParaRPr lang="hu-H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9623"/>
            <a:ext cx="3563002" cy="235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95" y="4222914"/>
            <a:ext cx="4105701" cy="23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8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23529" y="116632"/>
            <a:ext cx="842493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alt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Vízfolyások Ökológiai állapota a VGT-1 és VGT-2 időszakban - országos</a:t>
            </a:r>
            <a:endParaRPr lang="hu-HU" altLang="hu-H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991632" y="1384026"/>
            <a:ext cx="2880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u="sng" dirty="0" smtClean="0"/>
              <a:t>Tájékoztató információ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kb</a:t>
            </a:r>
            <a:r>
              <a:rPr lang="hu-HU" dirty="0"/>
              <a:t>. felére csökkent </a:t>
            </a:r>
            <a:r>
              <a:rPr lang="hu-HU" dirty="0" smtClean="0"/>
              <a:t> az adathiányos víztestek száma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nőtt az egyes víztesteken a vizsgált élőlénycsoportok </a:t>
            </a:r>
            <a:r>
              <a:rPr lang="hu-HU" dirty="0" smtClean="0"/>
              <a:t>száma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számos biológiai módszer lett pontosítva, továbbfejlesztve 2010-2012 </a:t>
            </a:r>
            <a:r>
              <a:rPr lang="hu-HU" dirty="0" smtClean="0"/>
              <a:t>időszakban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</a:t>
            </a:r>
            <a:r>
              <a:rPr lang="hu-HU" dirty="0" smtClean="0"/>
              <a:t>izikai-kémiai elemekre </a:t>
            </a:r>
            <a:r>
              <a:rPr lang="hu-HU" dirty="0"/>
              <a:t>kismértékben javuló </a:t>
            </a:r>
            <a:r>
              <a:rPr lang="hu-HU" dirty="0" smtClean="0"/>
              <a:t>állapot, de a gyenge </a:t>
            </a:r>
            <a:r>
              <a:rPr lang="hu-HU" dirty="0"/>
              <a:t>és rossz állapotúak száma is növekedett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6976" y="133176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Az </a:t>
            </a:r>
            <a:r>
              <a:rPr lang="hu-HU" sz="1600" b="1" u="sng" dirty="0" smtClean="0"/>
              <a:t>összevetés víztest szinten </a:t>
            </a:r>
            <a:r>
              <a:rPr lang="hu-HU" sz="1600" b="1" u="sng" dirty="0"/>
              <a:t>tehető </a:t>
            </a:r>
            <a:r>
              <a:rPr lang="hu-HU" sz="1600" b="1" u="sng" dirty="0" smtClean="0"/>
              <a:t>meg</a:t>
            </a:r>
            <a:r>
              <a:rPr lang="hu-HU" sz="1600" b="1" dirty="0" smtClean="0"/>
              <a:t>: a </a:t>
            </a:r>
            <a:r>
              <a:rPr lang="hu-HU" sz="1600" b="1" dirty="0"/>
              <a:t>vizsgált új víztestek (monitoring változása)  </a:t>
            </a:r>
            <a:r>
              <a:rPr lang="hu-HU" sz="1600" b="1" dirty="0" smtClean="0"/>
              <a:t>és a </a:t>
            </a:r>
            <a:r>
              <a:rPr lang="hu-HU" sz="1600" b="1" dirty="0"/>
              <a:t>biológiai és fizikai-kémiai határértékek (módszertani változás) miatt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6976" y="2162758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VGT-1</a:t>
            </a:r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459013" y="3772054"/>
            <a:ext cx="702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 smtClean="0"/>
              <a:t>VGT-2</a:t>
            </a:r>
            <a:endParaRPr lang="hu-H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" y="2470535"/>
            <a:ext cx="3373335" cy="20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9831"/>
            <a:ext cx="3219832" cy="24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6977" y="4725144"/>
            <a:ext cx="2592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 smtClean="0"/>
              <a:t>Biol.elemek</a:t>
            </a:r>
            <a:r>
              <a:rPr lang="hu-HU" u="sng" dirty="0" smtClean="0"/>
              <a:t>: </a:t>
            </a:r>
          </a:p>
          <a:p>
            <a:r>
              <a:rPr lang="hu-HU" dirty="0" smtClean="0"/>
              <a:t>VGT-1: víztestek 75%</a:t>
            </a:r>
          </a:p>
          <a:p>
            <a:r>
              <a:rPr lang="hu-HU" dirty="0" smtClean="0"/>
              <a:t>VGT-2: víztestek 76,5%</a:t>
            </a:r>
          </a:p>
          <a:p>
            <a:r>
              <a:rPr lang="hu-HU" u="sng" dirty="0" err="1" smtClean="0"/>
              <a:t>Fiz.-kém.elemek</a:t>
            </a:r>
            <a:r>
              <a:rPr lang="hu-HU" u="sng" dirty="0" smtClean="0"/>
              <a:t>:</a:t>
            </a:r>
          </a:p>
          <a:p>
            <a:r>
              <a:rPr lang="hu-HU" dirty="0"/>
              <a:t>VGT-1: víztestek </a:t>
            </a:r>
            <a:r>
              <a:rPr lang="hu-HU" dirty="0" smtClean="0"/>
              <a:t>83%</a:t>
            </a:r>
            <a:endParaRPr lang="hu-HU" dirty="0"/>
          </a:p>
          <a:p>
            <a:r>
              <a:rPr lang="hu-HU" dirty="0"/>
              <a:t>VGT-2: víztestek </a:t>
            </a:r>
            <a:r>
              <a:rPr lang="hu-HU" dirty="0" smtClean="0"/>
              <a:t>85%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177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2095</Words>
  <Application>Microsoft Office PowerPoint</Application>
  <PresentationFormat>Diavetítés a képernyőre (4:3 oldalarány)</PresentationFormat>
  <Paragraphs>393</Paragraphs>
  <Slides>33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Felszíni vizek a 2. Vízgyűjtő-gazdálkodási tervben   Helyszín: Miskolc, 2015. augusztus 10.  Előadó: bartókné tassonyi annamária   Észak-magyarországi Vízügyi Igazgatóság Vízvédelmi és Vízgyűjtő-gazdálkodási Osztály  vizgazdalkodasi.osztaly@emvizig.hu </vt:lpstr>
      <vt:lpstr>Alapelvek az ökológiai állapot/potenciál meghatározásához</vt:lpstr>
      <vt:lpstr>A fizikai-kémiai minősítés helye a vki-ban és módszere</vt:lpstr>
      <vt:lpstr>A fizikai-kémiai minősítés helye a vki-ban és módszere</vt:lpstr>
      <vt:lpstr>A fizikai-kémiai minősítés Kapcsolódása a ”DPSIR” metodikához</vt:lpstr>
      <vt:lpstr>PowerPoint bemutató</vt:lpstr>
      <vt:lpstr>Biológiai módszerek és az ökológiai interkalibráció eredménye</vt:lpstr>
      <vt:lpstr>PowerPoint bemutató</vt:lpstr>
      <vt:lpstr>PowerPoint bemutató</vt:lpstr>
      <vt:lpstr>Az állapotértékelés eredményei - országos</vt:lpstr>
      <vt:lpstr>Az állapotértékelés eredményei - ÉMVIZIG</vt:lpstr>
      <vt:lpstr>Az állapotértékelés eredményei - émvizig működési terület</vt:lpstr>
      <vt:lpstr>PowerPoint bemutató</vt:lpstr>
      <vt:lpstr>Az állapotértékelés eredményei - émvizig működési terület</vt:lpstr>
      <vt:lpstr>PowerPoint bemutató</vt:lpstr>
      <vt:lpstr>Az állapotértékelés eredményei - émvizig működési terület</vt:lpstr>
      <vt:lpstr>Terhelések és hatások: pontszerű szennyvízbevezetések - ÉMVIZIG</vt:lpstr>
      <vt:lpstr>Terhelések és hatások: pontszerű szennyvízbevezetések</vt:lpstr>
      <vt:lpstr>PowerPoint bemutató</vt:lpstr>
      <vt:lpstr>PowerPoint bemutató</vt:lpstr>
      <vt:lpstr>Intézkedések tervezése: Szennyvízbevezetésből származó terhelés csökkentése</vt:lpstr>
      <vt:lpstr>Következtetések, javaslatok </vt:lpstr>
      <vt:lpstr>JÓ gyakorlat bemutatása</vt:lpstr>
      <vt:lpstr>VGT2 Kötelező alap intézkedések </vt:lpstr>
      <vt:lpstr>VGT2 Alap intézkedések</vt:lpstr>
      <vt:lpstr>VGT2 Kiegészítő intézkedések</vt:lpstr>
      <vt:lpstr>VGT2 Pontszerű szennyezésekkel kapcsolatos intézkedések </vt:lpstr>
      <vt:lpstr>VGT2 Diffúz szennyezésekre kapcsolatos intézkedések </vt:lpstr>
      <vt:lpstr>VGT2 Hidromorfológiai beavatkozások és intézkedések</vt:lpstr>
      <vt:lpstr>VGT2 Hidromorfológiai elváltozások enyhítésére irányuló Intézkedések</vt:lpstr>
      <vt:lpstr>VGT2 Védett természeti területek és fürdésre kijelölt vizekhez tartozó intézkedések</vt:lpstr>
      <vt:lpstr>VKI és EU Program ciklusok</vt:lpstr>
      <vt:lpstr>KÖSZÖNÖM  A megtisztelő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emvizig</cp:lastModifiedBy>
  <cp:revision>184</cp:revision>
  <dcterms:created xsi:type="dcterms:W3CDTF">2014-03-03T11:13:53Z</dcterms:created>
  <dcterms:modified xsi:type="dcterms:W3CDTF">2015-08-10T10:25:38Z</dcterms:modified>
</cp:coreProperties>
</file>