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71" r:id="rId3"/>
    <p:sldId id="280" r:id="rId4"/>
    <p:sldId id="260" r:id="rId5"/>
    <p:sldId id="261" r:id="rId6"/>
    <p:sldId id="262" r:id="rId7"/>
    <p:sldId id="283" r:id="rId8"/>
    <p:sldId id="284" r:id="rId9"/>
    <p:sldId id="282" r:id="rId10"/>
    <p:sldId id="263" r:id="rId11"/>
    <p:sldId id="264" r:id="rId12"/>
    <p:sldId id="285" r:id="rId13"/>
    <p:sldId id="268" r:id="rId14"/>
    <p:sldId id="269" r:id="rId15"/>
    <p:sldId id="272" r:id="rId16"/>
    <p:sldId id="273" r:id="rId17"/>
    <p:sldId id="270" r:id="rId18"/>
    <p:sldId id="275" r:id="rId19"/>
    <p:sldId id="276" r:id="rId20"/>
    <p:sldId id="278" r:id="rId21"/>
    <p:sldId id="277" r:id="rId22"/>
    <p:sldId id="274" r:id="rId23"/>
    <p:sldId id="279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Objects="1"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2015.07.29.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zeink.h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632848" cy="2376264"/>
          </a:xfrm>
        </p:spPr>
        <p:txBody>
          <a:bodyPr/>
          <a:lstStyle/>
          <a:p>
            <a:r>
              <a:rPr lang="hu-HU" sz="2400" b="0" dirty="0"/>
              <a:t/>
            </a:r>
            <a:br>
              <a:rPr lang="hu-HU" sz="2400" b="0" dirty="0"/>
            </a:br>
            <a:r>
              <a:rPr lang="hu-HU" sz="2400" dirty="0" smtClean="0"/>
              <a:t>Jelentős </a:t>
            </a:r>
            <a:r>
              <a:rPr lang="hu-HU" sz="2400" dirty="0"/>
              <a:t>Vízgazdálkodási Problémák </a:t>
            </a:r>
            <a:r>
              <a:rPr lang="hu-HU" sz="2400" dirty="0" smtClean="0"/>
              <a:t>és </a:t>
            </a:r>
            <a:r>
              <a:rPr lang="hu-HU" sz="2400" dirty="0"/>
              <a:t>szerepük a </a:t>
            </a:r>
            <a:r>
              <a:rPr lang="hu-HU" sz="2400" dirty="0" smtClean="0"/>
              <a:t> Vízgyűjtő-gazdálkodási </a:t>
            </a:r>
            <a:r>
              <a:rPr lang="hu-HU" sz="2400" dirty="0"/>
              <a:t>Terv felülvizsgálata </a:t>
            </a:r>
            <a:r>
              <a:rPr lang="hu-HU" sz="2400" dirty="0" smtClean="0"/>
              <a:t>során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országos fórum</a:t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A Jelentős Vízgazdálkodási Problémák Vitaanyagaira </a:t>
            </a:r>
            <a:r>
              <a:rPr lang="hu-HU" sz="2400" dirty="0"/>
              <a:t>érkezett vélemények és </a:t>
            </a:r>
            <a:r>
              <a:rPr lang="hu-HU" sz="2400" dirty="0" smtClean="0"/>
              <a:t>válaszok</a:t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Rákosi Judit- ÖKO Zrt.</a:t>
            </a:r>
            <a:endParaRPr lang="hu-HU" sz="2400" dirty="0"/>
          </a:p>
        </p:txBody>
      </p:sp>
      <p:pic>
        <p:nvPicPr>
          <p:cNvPr id="3" name="Picture 10" descr="ovf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21" y="5371777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74" y="5415444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5936" y="5437392"/>
            <a:ext cx="79208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47675" y="44450"/>
            <a:ext cx="84455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hu-HU" cap="none" smtClean="0">
                <a:latin typeface="Arial" charset="0"/>
                <a:cs typeface="Arial" charset="0"/>
              </a:rPr>
              <a:t>Beérkezett vélemények helye és száma</a:t>
            </a:r>
          </a:p>
        </p:txBody>
      </p:sp>
      <p:graphicFrame>
        <p:nvGraphicFramePr>
          <p:cNvPr id="22652" name="Group 124"/>
          <p:cNvGraphicFramePr>
            <a:graphicFrameLocks noGrp="1"/>
          </p:cNvGraphicFramePr>
          <p:nvPr/>
        </p:nvGraphicFramePr>
        <p:xfrm>
          <a:off x="4679950" y="1268413"/>
          <a:ext cx="4464050" cy="2948940"/>
        </p:xfrm>
        <a:graphic>
          <a:graphicData uri="http://schemas.openxmlformats.org/drawingml/2006/table">
            <a:tbl>
              <a:tblPr/>
              <a:tblGrid>
                <a:gridCol w="1944688"/>
                <a:gridCol w="1258887"/>
                <a:gridCol w="1260475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é</a:t>
                      </a: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szv</a:t>
                      </a: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í</a:t>
                      </a: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zgyűjtő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db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Duna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327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36%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Tisza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327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36%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Dr</a:t>
                      </a: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á</a:t>
                      </a: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va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93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10%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Balaton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126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14%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Orsz</a:t>
                      </a: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á</a:t>
                      </a: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gos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35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4%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Ö</a:t>
                      </a: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sszesen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908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653" name="Diagram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"/>
          <a:stretch>
            <a:fillRect/>
          </a:stretch>
        </p:blipFill>
        <p:spPr bwMode="auto">
          <a:xfrm>
            <a:off x="0" y="1268413"/>
            <a:ext cx="46799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54" name="Diagram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4581525"/>
            <a:ext cx="371475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55" name="Tartalom helye 1"/>
          <p:cNvSpPr>
            <a:spLocks/>
          </p:cNvSpPr>
          <p:nvPr/>
        </p:nvSpPr>
        <p:spPr bwMode="auto">
          <a:xfrm>
            <a:off x="447675" y="4581525"/>
            <a:ext cx="42322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hu-HU" sz="3200" dirty="0"/>
              <a:t>	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hu-HU" sz="3200" dirty="0"/>
              <a:t>	Összesen 908 </a:t>
            </a:r>
            <a:r>
              <a:rPr lang="hu-HU" sz="3200" dirty="0" smtClean="0"/>
              <a:t>vélemény </a:t>
            </a:r>
            <a:r>
              <a:rPr lang="hu-HU" sz="3200" dirty="0"/>
              <a:t>érkezett</a:t>
            </a:r>
            <a:endParaRPr lang="hu-HU" sz="2800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8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artalom helye 1"/>
          <p:cNvSpPr>
            <a:spLocks noGrp="1"/>
          </p:cNvSpPr>
          <p:nvPr>
            <p:ph idx="4294967295"/>
          </p:nvPr>
        </p:nvSpPr>
        <p:spPr>
          <a:xfrm>
            <a:off x="179388" y="1435100"/>
            <a:ext cx="8507412" cy="46910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hu-HU" smtClean="0">
                <a:latin typeface="Arial" charset="0"/>
                <a:cs typeface="Arial" charset="0"/>
              </a:rPr>
              <a:t>	</a:t>
            </a:r>
            <a:endParaRPr lang="hu-HU" sz="2800" b="1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hu-HU" cap="none" smtClean="0">
                <a:latin typeface="Arial" charset="0"/>
                <a:cs typeface="Arial" charset="0"/>
              </a:rPr>
              <a:t>JVK vélemények és válaszok</a:t>
            </a:r>
          </a:p>
        </p:txBody>
      </p:sp>
      <p:pic>
        <p:nvPicPr>
          <p:cNvPr id="19460" name="Diagram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5310187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13200"/>
            <a:ext cx="5795962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artalom helye 1"/>
          <p:cNvSpPr>
            <a:spLocks/>
          </p:cNvSpPr>
          <p:nvPr/>
        </p:nvSpPr>
        <p:spPr bwMode="auto">
          <a:xfrm>
            <a:off x="5292725" y="1435100"/>
            <a:ext cx="36718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hu-HU" sz="2800"/>
              <a:t>	</a:t>
            </a:r>
            <a:r>
              <a:rPr lang="hu-HU" sz="2400"/>
              <a:t>Legtöbb észrevétel  államigazgatási intézménytől érkezett, ezt követik a civil szervezetek</a:t>
            </a:r>
          </a:p>
        </p:txBody>
      </p:sp>
      <p:sp>
        <p:nvSpPr>
          <p:cNvPr id="19463" name="Tartalom helye 1"/>
          <p:cNvSpPr>
            <a:spLocks/>
          </p:cNvSpPr>
          <p:nvPr/>
        </p:nvSpPr>
        <p:spPr bwMode="auto">
          <a:xfrm>
            <a:off x="-180975" y="4691063"/>
            <a:ext cx="3852863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hu-HU" sz="2800"/>
              <a:t>	</a:t>
            </a:r>
            <a:r>
              <a:rPr lang="hu-HU" sz="2400"/>
              <a:t>Válaszok többsége utólagos, ezt követik a tanácsüléseken megadott válaszok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47394"/>
            <a:ext cx="8899107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Sokszor megjelenő országos szintű észrevételek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6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444491" cy="936104"/>
          </a:xfrm>
        </p:spPr>
        <p:txBody>
          <a:bodyPr/>
          <a:lstStyle/>
          <a:p>
            <a:r>
              <a:rPr lang="hu-HU" dirty="0" smtClean="0"/>
              <a:t>Általános észrevételek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sz="2200" b="1" dirty="0" smtClean="0"/>
              <a:t>JVK </a:t>
            </a:r>
            <a:r>
              <a:rPr lang="hu-HU" sz="2200" b="1" dirty="0"/>
              <a:t>helyett JVP</a:t>
            </a:r>
            <a:r>
              <a:rPr lang="hu-HU" sz="2200" dirty="0"/>
              <a:t> fogalom használata</a:t>
            </a:r>
          </a:p>
          <a:p>
            <a:pPr lvl="0"/>
            <a:endParaRPr lang="hu-HU" sz="2200" b="1" dirty="0" smtClean="0"/>
          </a:p>
          <a:p>
            <a:pPr lvl="0"/>
            <a:r>
              <a:rPr lang="hu-HU" sz="2200" b="1" dirty="0" smtClean="0"/>
              <a:t>adatpontosítások </a:t>
            </a:r>
            <a:r>
              <a:rPr lang="hu-HU" sz="2200" dirty="0"/>
              <a:t>– ezek nagy része átvezetésre került a </a:t>
            </a:r>
            <a:r>
              <a:rPr lang="hu-HU" sz="2200" dirty="0" err="1"/>
              <a:t>JVP-kben</a:t>
            </a:r>
            <a:endParaRPr lang="hu-HU" sz="2200" dirty="0"/>
          </a:p>
          <a:p>
            <a:pPr lvl="0"/>
            <a:endParaRPr lang="hu-HU" sz="2200" b="1" dirty="0" smtClean="0"/>
          </a:p>
          <a:p>
            <a:pPr lvl="0"/>
            <a:r>
              <a:rPr lang="hu-HU" sz="2200" b="1" dirty="0" smtClean="0"/>
              <a:t>technikai </a:t>
            </a:r>
            <a:r>
              <a:rPr lang="hu-HU" sz="2200" b="1" dirty="0"/>
              <a:t>jellegű észrevételek</a:t>
            </a:r>
            <a:r>
              <a:rPr lang="hu-HU" sz="2200" dirty="0"/>
              <a:t>: pl. tartalomjegyzék hiánya, szerkesztési, helyesírási hibák, térképek pontatlanságára vonatkozó észrevétel, </a:t>
            </a:r>
            <a:r>
              <a:rPr lang="hu-HU" sz="2200" dirty="0" smtClean="0"/>
              <a:t>fogalompontosítások</a:t>
            </a:r>
          </a:p>
          <a:p>
            <a:pPr lvl="0"/>
            <a:endParaRPr lang="hu-HU" sz="2200" b="1" dirty="0" smtClean="0"/>
          </a:p>
          <a:p>
            <a:pPr lvl="0"/>
            <a:r>
              <a:rPr lang="hu-HU" sz="2200" b="1" dirty="0" smtClean="0"/>
              <a:t>tartalmi </a:t>
            </a:r>
            <a:r>
              <a:rPr lang="hu-HU" sz="2200" b="1" dirty="0"/>
              <a:t>kiegészítések</a:t>
            </a:r>
            <a:r>
              <a:rPr lang="hu-HU" sz="2200" dirty="0"/>
              <a:t>: az anyagban meglévő </a:t>
            </a:r>
            <a:r>
              <a:rPr lang="hu-HU" sz="2200" dirty="0" err="1"/>
              <a:t>JVP-kel</a:t>
            </a:r>
            <a:r>
              <a:rPr lang="hu-HU" sz="2200" dirty="0"/>
              <a:t> kapcsolatosan/esetleg új JVP beemelésének felvetése – ezek átvezetésre kerültek a végleges  </a:t>
            </a:r>
            <a:r>
              <a:rPr lang="hu-HU" sz="2200" dirty="0" err="1" smtClean="0"/>
              <a:t>JVP-kben</a:t>
            </a:r>
            <a:endParaRPr lang="hu-HU" sz="2200" dirty="0"/>
          </a:p>
          <a:p>
            <a:pPr lvl="0"/>
            <a:endParaRPr lang="hu-HU" sz="22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88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16499" cy="936104"/>
          </a:xfrm>
        </p:spPr>
        <p:txBody>
          <a:bodyPr/>
          <a:lstStyle/>
          <a:p>
            <a:r>
              <a:rPr lang="hu-HU" dirty="0" smtClean="0"/>
              <a:t>Tervezésre vonatkozó jellemző észrevételek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lvl="0"/>
            <a:r>
              <a:rPr lang="hu-HU" sz="1800" dirty="0"/>
              <a:t>a </a:t>
            </a:r>
            <a:r>
              <a:rPr lang="hu-HU" sz="1800" b="1" dirty="0"/>
              <a:t>monitoring eredményeinek bemutatása</a:t>
            </a:r>
            <a:r>
              <a:rPr lang="hu-HU" sz="1800" dirty="0"/>
              <a:t>, kiértékelése, a </a:t>
            </a:r>
            <a:r>
              <a:rPr lang="hu-HU" sz="1800" b="1" dirty="0"/>
              <a:t>monitoring-hálózat fejlesztésének </a:t>
            </a:r>
            <a:r>
              <a:rPr lang="hu-HU" sz="1800" b="1" dirty="0" smtClean="0"/>
              <a:t>igénye</a:t>
            </a:r>
            <a:r>
              <a:rPr lang="hu-HU" sz="1800" dirty="0" smtClean="0"/>
              <a:t>, </a:t>
            </a:r>
            <a:r>
              <a:rPr lang="hu-HU" sz="1800" dirty="0"/>
              <a:t>ehhez szükséges anyagi források </a:t>
            </a:r>
            <a:r>
              <a:rPr lang="hu-HU" sz="1800" dirty="0" smtClean="0"/>
              <a:t>biztosítása</a:t>
            </a:r>
          </a:p>
          <a:p>
            <a:r>
              <a:rPr lang="hu-HU" sz="1800" dirty="0"/>
              <a:t>TIM (Talajvédelmi Információs és Monitoring rendszer) és TDR (mezőgazdasági művelés alatt álló talajok degradációs folyamatainak az alap felvételezése) – ezek eredményeit érdemes figyelembe venni a VGT tervezése </a:t>
            </a:r>
            <a:r>
              <a:rPr lang="hu-HU" sz="1800" dirty="0" smtClean="0"/>
              <a:t>során</a:t>
            </a:r>
            <a:endParaRPr lang="hu-HU" sz="1800" dirty="0"/>
          </a:p>
          <a:p>
            <a:pPr lvl="0"/>
            <a:r>
              <a:rPr lang="hu-HU" sz="1800" b="1" dirty="0"/>
              <a:t>a </a:t>
            </a:r>
            <a:r>
              <a:rPr lang="hu-HU" sz="1800" b="1" dirty="0" err="1"/>
              <a:t>JVP-k</a:t>
            </a:r>
            <a:r>
              <a:rPr lang="hu-HU" sz="1800" b="1" dirty="0"/>
              <a:t> közötti összefüggések bemutatása</a:t>
            </a:r>
            <a:r>
              <a:rPr lang="hu-HU" sz="1800" dirty="0"/>
              <a:t> (ne csak felsorolás legyen), </a:t>
            </a:r>
            <a:r>
              <a:rPr lang="hu-HU" sz="1800" b="1" dirty="0"/>
              <a:t>rangsor felállítása</a:t>
            </a:r>
            <a:r>
              <a:rPr lang="hu-HU" sz="1800" dirty="0"/>
              <a:t>, a </a:t>
            </a:r>
            <a:r>
              <a:rPr lang="hu-HU" sz="1800" dirty="0" err="1"/>
              <a:t>VGT-ben</a:t>
            </a:r>
            <a:r>
              <a:rPr lang="hu-HU" sz="1800" dirty="0"/>
              <a:t> az intézkedések meghatározása, ütemezése és forráselosztása eszerint történjen</a:t>
            </a:r>
          </a:p>
          <a:p>
            <a:pPr lvl="0"/>
            <a:r>
              <a:rPr lang="hu-HU" sz="1800" b="1" dirty="0" smtClean="0"/>
              <a:t>VGT1 intézkedései végrehajtásának értékelése</a:t>
            </a:r>
            <a:r>
              <a:rPr lang="hu-HU" sz="1800" dirty="0" smtClean="0"/>
              <a:t> a </a:t>
            </a:r>
            <a:r>
              <a:rPr lang="hu-HU" sz="1800" dirty="0"/>
              <a:t>meg nem valósult intézkedések okai és megvalósulásuk szükségességének értékelése (azaz felülvizsgálata)</a:t>
            </a:r>
          </a:p>
          <a:p>
            <a:pPr lvl="0"/>
            <a:r>
              <a:rPr lang="hu-HU" sz="1800" b="1" dirty="0" smtClean="0"/>
              <a:t>közös </a:t>
            </a:r>
            <a:r>
              <a:rPr lang="hu-HU" sz="1800" b="1" dirty="0"/>
              <a:t>együtt-tervezés </a:t>
            </a:r>
            <a:r>
              <a:rPr lang="hu-HU" sz="1800" b="1" dirty="0" smtClean="0"/>
              <a:t>elindítása </a:t>
            </a:r>
            <a:r>
              <a:rPr lang="hu-HU" sz="1800" dirty="0" smtClean="0"/>
              <a:t>más ágazatokkal, szakterületekkel pl. </a:t>
            </a:r>
            <a:r>
              <a:rPr lang="hu-HU" sz="1800" dirty="0"/>
              <a:t>területrendezés, településrendezés és településüzemeltetés, mezőgazdasági területhasználat és üzemvitel, állattenyésztés, hulladékgazdálkodás, szennyvízelvezetés és </a:t>
            </a:r>
            <a:r>
              <a:rPr lang="hu-HU" sz="1800" dirty="0" smtClean="0"/>
              <a:t>kezelés.</a:t>
            </a: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95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88507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Természetvédelmi</a:t>
            </a:r>
            <a:r>
              <a:rPr lang="hu-HU" dirty="0"/>
              <a:t>, tájvédelmi, ökológiai állapottal kapcsolatos észrevételek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lvl="0"/>
            <a:r>
              <a:rPr lang="hu-HU" sz="1800" b="1" dirty="0" err="1"/>
              <a:t>Natura</a:t>
            </a:r>
            <a:r>
              <a:rPr lang="hu-HU" sz="1800" b="1" dirty="0"/>
              <a:t> 2000 területek célkitűzéseinek, kezelési tervének figyelembevétele</a:t>
            </a:r>
            <a:r>
              <a:rPr lang="hu-HU" sz="1800" dirty="0"/>
              <a:t> </a:t>
            </a:r>
            <a:endParaRPr lang="hu-HU" sz="1800" dirty="0" smtClean="0"/>
          </a:p>
          <a:p>
            <a:pPr lvl="0"/>
            <a:r>
              <a:rPr lang="hu-HU" sz="1800" b="1" dirty="0" err="1" smtClean="0"/>
              <a:t>élőhelytípusoknak</a:t>
            </a:r>
            <a:r>
              <a:rPr lang="hu-HU" sz="1800" b="1" dirty="0" smtClean="0"/>
              <a:t> </a:t>
            </a:r>
            <a:r>
              <a:rPr lang="hu-HU" sz="1800" b="1" dirty="0"/>
              <a:t>megfelelően</a:t>
            </a:r>
            <a:r>
              <a:rPr lang="hu-HU" sz="1800" dirty="0"/>
              <a:t> szükséges meghatározni </a:t>
            </a:r>
            <a:r>
              <a:rPr lang="hu-HU" sz="1800" dirty="0" smtClean="0"/>
              <a:t>az ökológiai </a:t>
            </a:r>
            <a:r>
              <a:rPr lang="hu-HU" sz="1800" dirty="0"/>
              <a:t>vízigényt, nem pedig területi alapon (azaz víztest-szintjén) </a:t>
            </a:r>
            <a:endParaRPr lang="hu-HU" sz="1800" dirty="0" smtClean="0"/>
          </a:p>
          <a:p>
            <a:pPr lvl="0"/>
            <a:r>
              <a:rPr lang="hu-HU" sz="1800" b="1" dirty="0" smtClean="0"/>
              <a:t>vízfolyások </a:t>
            </a:r>
            <a:r>
              <a:rPr lang="hu-HU" sz="1800" b="1" dirty="0"/>
              <a:t>hosszirányú átjárhatóságának biztosítása, keresztirányú átjárhatóság a hullámtér és a főmeder között </a:t>
            </a:r>
            <a:r>
              <a:rPr lang="hu-HU" sz="1800" dirty="0"/>
              <a:t>(hullámterekben füves levezetősáv létrehozása javasolt)</a:t>
            </a:r>
          </a:p>
          <a:p>
            <a:pPr lvl="0"/>
            <a:r>
              <a:rPr lang="hu-HU" sz="1800" dirty="0" smtClean="0"/>
              <a:t>az </a:t>
            </a:r>
            <a:r>
              <a:rPr lang="hu-HU" sz="1800" b="1" dirty="0"/>
              <a:t>ívó és ivadéknevelésre alkalmas helyek, és telelők megőrzése, mesterséges kialakítása, árterekben a halak visszajutásának biztosítása a főmederbe</a:t>
            </a:r>
            <a:endParaRPr lang="hu-HU" sz="1800" dirty="0"/>
          </a:p>
          <a:p>
            <a:pPr lvl="0"/>
            <a:r>
              <a:rPr lang="hu-HU" sz="1800" b="1" dirty="0"/>
              <a:t>kapcsolódó (tervezett/megvalósult) vizes élőhely-fejlesztési projektek figyelembevétele a tervezés során</a:t>
            </a:r>
            <a:endParaRPr lang="hu-HU" sz="1800" dirty="0"/>
          </a:p>
          <a:p>
            <a:pPr lvl="0"/>
            <a:r>
              <a:rPr lang="hu-HU" sz="1800" b="1" dirty="0"/>
              <a:t>fenntartási feladatok, beruházások megvalósítási időpontjai: összehangolásuk a természetvédelmi </a:t>
            </a:r>
            <a:r>
              <a:rPr lang="hu-HU" sz="1800" b="1" dirty="0" smtClean="0"/>
              <a:t>érdekekkel</a:t>
            </a:r>
            <a:endParaRPr lang="hu-HU" sz="1800" dirty="0" smtClean="0"/>
          </a:p>
          <a:p>
            <a:pPr lvl="0"/>
            <a:r>
              <a:rPr lang="hu-HU" sz="1800" b="1" dirty="0" smtClean="0"/>
              <a:t>természetvédelmi </a:t>
            </a:r>
            <a:r>
              <a:rPr lang="hu-HU" sz="1800" b="1" dirty="0"/>
              <a:t>szempontból</a:t>
            </a:r>
            <a:r>
              <a:rPr lang="hu-HU" sz="1800" dirty="0"/>
              <a:t> (és az ökológiai állapot javításának szempontjából) </a:t>
            </a:r>
            <a:r>
              <a:rPr lang="hu-HU" sz="1800" b="1" dirty="0"/>
              <a:t>kedvezőbb </a:t>
            </a:r>
            <a:r>
              <a:rPr lang="hu-HU" sz="1800" b="1" dirty="0" smtClean="0"/>
              <a:t>vízvisszatartás</a:t>
            </a:r>
            <a:r>
              <a:rPr lang="hu-HU" sz="1800" dirty="0" smtClean="0"/>
              <a:t>i megoldások választása</a:t>
            </a: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84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3" y="57657"/>
            <a:ext cx="8948124" cy="936104"/>
          </a:xfrm>
        </p:spPr>
        <p:txBody>
          <a:bodyPr/>
          <a:lstStyle/>
          <a:p>
            <a:r>
              <a:rPr lang="hu-HU" dirty="0" smtClean="0"/>
              <a:t>Vízminőséggel kapcsolatos észrevételek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lvl="0"/>
            <a:r>
              <a:rPr lang="hu-HU" sz="1800" dirty="0"/>
              <a:t>ivóvízbázis-védelem: </a:t>
            </a:r>
            <a:r>
              <a:rPr lang="hu-HU" sz="1800" b="1" dirty="0"/>
              <a:t>ivóvízbázisok védőterületek lehatárolása, ehhez szükséges anyagi források </a:t>
            </a:r>
            <a:r>
              <a:rPr lang="hu-HU" sz="1800" b="1" dirty="0" smtClean="0"/>
              <a:t>biztosítása, a hatósági védőterületi határozatok kijelölése húzódik</a:t>
            </a:r>
            <a:endParaRPr lang="hu-HU" sz="1800" dirty="0"/>
          </a:p>
          <a:p>
            <a:pPr lvl="0"/>
            <a:r>
              <a:rPr lang="hu-HU" sz="1800" b="1" dirty="0"/>
              <a:t>korszerűtlen szennyvíztisztító telepek technológiai fejlesztése </a:t>
            </a:r>
            <a:r>
              <a:rPr lang="hu-HU" sz="1800" dirty="0"/>
              <a:t>(a véleményezők elégtelennek tartják a befogadókra az egyéni határértékek meghatározását, további kiegészítő intézkedések szükségesek)</a:t>
            </a:r>
          </a:p>
          <a:p>
            <a:pPr lvl="0"/>
            <a:r>
              <a:rPr lang="hu-HU" sz="1800" dirty="0" smtClean="0"/>
              <a:t>meglévő </a:t>
            </a:r>
            <a:r>
              <a:rPr lang="hu-HU" sz="1800" dirty="0"/>
              <a:t>szennyvíztisztító telepeken a települési folyékony hulladék (TFH) kezelésére alkalmas </a:t>
            </a:r>
            <a:r>
              <a:rPr lang="hu-HU" sz="1800" b="1" dirty="0"/>
              <a:t>fogadó állomásokat kell létesítése: </a:t>
            </a:r>
            <a:r>
              <a:rPr lang="hu-HU" sz="1800" dirty="0"/>
              <a:t>hogy rövidebb szállítási távolsággal lehessen a </a:t>
            </a:r>
            <a:r>
              <a:rPr lang="hu-HU" sz="1800" dirty="0" err="1"/>
              <a:t>TFH-t</a:t>
            </a:r>
            <a:r>
              <a:rPr lang="hu-HU" sz="1800" dirty="0"/>
              <a:t> elhelyezni és ártalmatlanítani</a:t>
            </a:r>
          </a:p>
          <a:p>
            <a:pPr lvl="0"/>
            <a:r>
              <a:rPr lang="hu-HU" sz="1800" dirty="0" smtClean="0"/>
              <a:t>Fontos </a:t>
            </a:r>
            <a:r>
              <a:rPr lang="hu-HU" sz="1800" dirty="0"/>
              <a:t>a 2000 LE alatti településeken szennyvízelhelyezés és kezelés megoldása is!)</a:t>
            </a:r>
          </a:p>
          <a:p>
            <a:pPr lvl="0"/>
            <a:r>
              <a:rPr lang="hu-HU" sz="1800" b="1" dirty="0" smtClean="0"/>
              <a:t>illegális </a:t>
            </a:r>
            <a:r>
              <a:rPr lang="hu-HU" sz="1800" b="1" dirty="0"/>
              <a:t>hulladéklerakók, engedély nélküli lerakatok </a:t>
            </a:r>
            <a:r>
              <a:rPr lang="hu-HU" sz="1800" dirty="0"/>
              <a:t>felszámolására irányuló </a:t>
            </a:r>
            <a:r>
              <a:rPr lang="hu-HU" sz="1800" dirty="0" smtClean="0"/>
              <a:t>intézkedések</a:t>
            </a:r>
          </a:p>
          <a:p>
            <a:r>
              <a:rPr lang="hu-HU" sz="1800" dirty="0" smtClean="0"/>
              <a:t>anyagnyerő-helyek </a:t>
            </a:r>
            <a:r>
              <a:rPr lang="hu-HU" sz="1800" dirty="0"/>
              <a:t>káros hatásai </a:t>
            </a:r>
            <a:endParaRPr lang="hu-HU" sz="1800" dirty="0" smtClean="0"/>
          </a:p>
          <a:p>
            <a:r>
              <a:rPr lang="hu-HU" sz="1800" b="1" dirty="0" smtClean="0"/>
              <a:t>a </a:t>
            </a:r>
            <a:r>
              <a:rPr lang="hu-HU" sz="1800" b="1" dirty="0"/>
              <a:t>termálvíz komoly vízminőségi, ökológiai problémákat okoz a befogadó vízfolyásban</a:t>
            </a:r>
            <a:r>
              <a:rPr lang="hu-HU" sz="1800" dirty="0"/>
              <a:t> </a:t>
            </a:r>
            <a:r>
              <a:rPr lang="hu-HU" sz="1800" dirty="0" smtClean="0"/>
              <a:t>, </a:t>
            </a:r>
            <a:r>
              <a:rPr lang="hu-HU" sz="1800" b="1" dirty="0" smtClean="0"/>
              <a:t>külön </a:t>
            </a:r>
            <a:r>
              <a:rPr lang="hu-HU" sz="1800" b="1" dirty="0"/>
              <a:t>jogi szabályozási igényelne </a:t>
            </a:r>
            <a:endParaRPr lang="hu-HU" sz="1800" dirty="0"/>
          </a:p>
          <a:p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54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16499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Mezőgazdasági eredetű </a:t>
            </a:r>
            <a:r>
              <a:rPr lang="hu-HU" dirty="0" err="1" smtClean="0"/>
              <a:t>szennyezésekKel</a:t>
            </a:r>
            <a:r>
              <a:rPr lang="hu-HU" dirty="0" smtClean="0"/>
              <a:t> kapcsolatos </a:t>
            </a:r>
            <a:r>
              <a:rPr lang="hu-HU" dirty="0" err="1" smtClean="0"/>
              <a:t>észrevéteK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u-HU" sz="2300" dirty="0" smtClean="0"/>
              <a:t>a </a:t>
            </a:r>
            <a:r>
              <a:rPr lang="hu-HU" sz="2300" dirty="0"/>
              <a:t>művelt területek alatt sok helyen a </a:t>
            </a:r>
            <a:r>
              <a:rPr lang="hu-HU" sz="2300" b="1" dirty="0"/>
              <a:t>nitrát- és </a:t>
            </a:r>
            <a:r>
              <a:rPr lang="hu-HU" sz="2300" b="1" dirty="0" err="1"/>
              <a:t>peszticid</a:t>
            </a:r>
            <a:r>
              <a:rPr lang="hu-HU" sz="2300" b="1" dirty="0"/>
              <a:t> szennyezés </a:t>
            </a:r>
            <a:r>
              <a:rPr lang="hu-HU" sz="2300" dirty="0"/>
              <a:t>határérték feletti, vagy a határérték közelében van</a:t>
            </a:r>
          </a:p>
          <a:p>
            <a:pPr lvl="0"/>
            <a:endParaRPr lang="hu-HU" sz="2300" b="1" dirty="0" smtClean="0"/>
          </a:p>
          <a:p>
            <a:pPr lvl="0"/>
            <a:r>
              <a:rPr lang="hu-HU" sz="2300" b="1" dirty="0" smtClean="0"/>
              <a:t>állattartó </a:t>
            </a:r>
            <a:r>
              <a:rPr lang="hu-HU" sz="2300" b="1" dirty="0"/>
              <a:t>telepek </a:t>
            </a:r>
            <a:r>
              <a:rPr lang="hu-HU" sz="2300" dirty="0"/>
              <a:t>trágyatárolása: trágyatároló építése kötelező, meghatározott időtartamú tárolásra alkalmas kell, hogy legyen (vonatkozó jogszabálynak megfelelően) - nem nitrát érzékeny területeken fekvő állattartó telepek trágyatárolóinak létesítésére vonatkozóan a határidő: 2015. december 22.</a:t>
            </a:r>
          </a:p>
          <a:p>
            <a:pPr lvl="0"/>
            <a:r>
              <a:rPr lang="hu-HU" sz="2300" b="1" dirty="0"/>
              <a:t>erózióveszély csökkentése </a:t>
            </a:r>
            <a:r>
              <a:rPr lang="hu-HU" sz="2300" dirty="0"/>
              <a:t>érdekében: agrártámogatási rendszer átalakítása, illetve további források az agrotechnikai megoldásainak támogatására, belvíz problémák kezelésére és a talajok vízgazdálkodási tulajdonságainak javítására</a:t>
            </a:r>
          </a:p>
          <a:p>
            <a:pPr lvl="0"/>
            <a:r>
              <a:rPr lang="hu-HU" sz="2300" dirty="0"/>
              <a:t>mezőgazdasági eredetű </a:t>
            </a:r>
            <a:r>
              <a:rPr lang="hu-HU" sz="2300" dirty="0" err="1"/>
              <a:t>nitrátterhelés</a:t>
            </a:r>
            <a:r>
              <a:rPr lang="hu-HU" sz="2300" dirty="0"/>
              <a:t> csökkenő tendenciája figyelhető meg (jogszabályok változásának és ennek betartásának következtében</a:t>
            </a:r>
            <a:r>
              <a:rPr lang="hu-HU" sz="2300" dirty="0" smtClean="0"/>
              <a:t>)</a:t>
            </a:r>
          </a:p>
          <a:p>
            <a:r>
              <a:rPr lang="hu-HU" sz="2300" b="1" dirty="0"/>
              <a:t>vízfolyások, állóvizek mentén </a:t>
            </a:r>
            <a:r>
              <a:rPr lang="hu-HU" sz="2300" b="1" dirty="0" err="1"/>
              <a:t>pufferzóna</a:t>
            </a:r>
            <a:r>
              <a:rPr lang="hu-HU" sz="2300" b="1" dirty="0"/>
              <a:t> kialakítása</a:t>
            </a:r>
            <a:r>
              <a:rPr lang="hu-HU" sz="2300" dirty="0"/>
              <a:t> a vizek diffúz szennyeződését okozó területhasználatok hatásának csökkentése érdekében</a:t>
            </a:r>
          </a:p>
          <a:p>
            <a:pPr lvl="0"/>
            <a:endParaRPr lang="hu-HU" dirty="0"/>
          </a:p>
          <a:p>
            <a:pPr lvl="0"/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89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52391"/>
            <a:ext cx="8516499" cy="936104"/>
          </a:xfrm>
        </p:spPr>
        <p:txBody>
          <a:bodyPr/>
          <a:lstStyle/>
          <a:p>
            <a:r>
              <a:rPr lang="hu-HU" dirty="0" smtClean="0"/>
              <a:t>Mezőgazdasági érdekérvényesítés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a vízgyűjtő-gazdálkodási tervek elkészítése során földvédelmi szempontból az érintett települések igazgatási területén fekvő </a:t>
            </a:r>
            <a:r>
              <a:rPr lang="hu-HU" sz="2000" b="1" dirty="0"/>
              <a:t>termőföldekre kell különös tekintettel lenni</a:t>
            </a:r>
            <a:endParaRPr lang="hu-HU" sz="2000" dirty="0"/>
          </a:p>
          <a:p>
            <a:pPr lvl="0"/>
            <a:r>
              <a:rPr lang="hu-HU" sz="2000" dirty="0" smtClean="0"/>
              <a:t>lehetőség </a:t>
            </a:r>
            <a:r>
              <a:rPr lang="hu-HU" sz="2000" dirty="0"/>
              <a:t>szerint </a:t>
            </a:r>
            <a:r>
              <a:rPr lang="hu-HU" sz="2000" b="1" dirty="0"/>
              <a:t>a gyengébb minőségű termőföldeken, a lehető legkisebb mértékű termőföld igénybevételével</a:t>
            </a:r>
            <a:r>
              <a:rPr lang="hu-HU" sz="2000" dirty="0"/>
              <a:t> történjen</a:t>
            </a:r>
          </a:p>
          <a:p>
            <a:pPr lvl="0"/>
            <a:endParaRPr lang="hu-HU" sz="2000" b="1" dirty="0" smtClean="0"/>
          </a:p>
          <a:p>
            <a:pPr lvl="0"/>
            <a:r>
              <a:rPr lang="hu-HU" sz="2000" b="1" dirty="0" smtClean="0"/>
              <a:t>szomszédos </a:t>
            </a:r>
            <a:r>
              <a:rPr lang="hu-HU" sz="2000" b="1" dirty="0"/>
              <a:t>termőföldek megfelelő mezőgazdasági hasznosítását </a:t>
            </a:r>
            <a:r>
              <a:rPr lang="hu-HU" sz="2000" dirty="0"/>
              <a:t>a tervezett tevékenység, létesítmény</a:t>
            </a:r>
            <a:r>
              <a:rPr lang="hu-HU" sz="2000" b="1" dirty="0"/>
              <a:t> ne </a:t>
            </a:r>
            <a:r>
              <a:rPr lang="hu-HU" sz="2000" b="1" dirty="0" smtClean="0"/>
              <a:t>akadályozza</a:t>
            </a:r>
          </a:p>
          <a:p>
            <a:pPr lvl="0"/>
            <a:endParaRPr lang="hu-HU" sz="2000" dirty="0"/>
          </a:p>
          <a:p>
            <a:pPr lvl="0"/>
            <a:r>
              <a:rPr lang="hu-HU" sz="2000" dirty="0"/>
              <a:t>(</a:t>
            </a:r>
            <a:r>
              <a:rPr lang="hu-HU" sz="2000" b="1" dirty="0"/>
              <a:t>konkrét földrészletek megjelölése a </a:t>
            </a:r>
            <a:r>
              <a:rPr lang="hu-HU" sz="2000" b="1" dirty="0" err="1"/>
              <a:t>VGT-ben</a:t>
            </a:r>
            <a:r>
              <a:rPr lang="hu-HU" sz="2000" b="1" dirty="0"/>
              <a:t> </a:t>
            </a:r>
            <a:r>
              <a:rPr lang="hu-HU" sz="2000" dirty="0"/>
              <a:t>&gt; ez nem tud megvalósulni, majd a létesítmények engedélyezési tervében fog megjelenni</a:t>
            </a:r>
            <a:r>
              <a:rPr lang="hu-HU" sz="2000" dirty="0" smtClean="0"/>
              <a:t>)</a:t>
            </a: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03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9020"/>
            <a:ext cx="8804531" cy="936104"/>
          </a:xfrm>
        </p:spPr>
        <p:txBody>
          <a:bodyPr/>
          <a:lstStyle/>
          <a:p>
            <a:r>
              <a:rPr lang="hu-HU" dirty="0" smtClean="0"/>
              <a:t>Víz mennyiséggel kapcsolatos észrevételek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hu-HU" sz="1800" b="1" dirty="0"/>
              <a:t>mentett oldali, hullámtéri medrekben, holtágban tartós vízhiányok alakulnak ki</a:t>
            </a:r>
            <a:r>
              <a:rPr lang="hu-HU" sz="1800" dirty="0"/>
              <a:t> a folyók medermélyülése miatt (talajvízszint-süllyedés) – intézkedések meghatározásának szükségessége</a:t>
            </a:r>
          </a:p>
          <a:p>
            <a:pPr lvl="0"/>
            <a:r>
              <a:rPr lang="hu-HU" sz="1800" b="1" dirty="0"/>
              <a:t>kiemelt szempont az ökológiai vízigény biztosítása mellett az öntözővíz biztosítása a mezőgazdaság </a:t>
            </a:r>
            <a:r>
              <a:rPr lang="hu-HU" sz="1800" b="1" dirty="0" smtClean="0"/>
              <a:t>számára</a:t>
            </a:r>
          </a:p>
          <a:p>
            <a:r>
              <a:rPr lang="hu-HU" sz="1800" b="1" dirty="0"/>
              <a:t>engedély nélküli vízkivételek </a:t>
            </a:r>
            <a:r>
              <a:rPr lang="hu-HU" sz="1800" dirty="0"/>
              <a:t>– vízmennyiség-és vízminőség-védelmi szempontból is problémát okoznak! &gt; intézkedések megfogalmazásának szükségessége (észrevételekben szereplő javaslat </a:t>
            </a:r>
            <a:r>
              <a:rPr lang="hu-HU" sz="1800" dirty="0" err="1"/>
              <a:t>pl</a:t>
            </a:r>
            <a:r>
              <a:rPr lang="hu-HU" sz="1800" dirty="0"/>
              <a:t>: </a:t>
            </a:r>
            <a:r>
              <a:rPr lang="hu-HU" sz="1800" b="1" dirty="0"/>
              <a:t>Egyértelmű és kedvező szabályozásra</a:t>
            </a:r>
            <a:r>
              <a:rPr lang="hu-HU" sz="1800" dirty="0"/>
              <a:t> van szükség, a szankcionálás nem megoldás. Amennyiben a lakossági és kisfelhasználók vízkivételei valamilyen pozitív </a:t>
            </a:r>
            <a:r>
              <a:rPr lang="hu-HU" sz="1800" dirty="0" err="1"/>
              <a:t>diszkriminanciát</a:t>
            </a:r>
            <a:r>
              <a:rPr lang="hu-HU" sz="1800" dirty="0"/>
              <a:t> élveznének bejelentésük esetén (</a:t>
            </a:r>
            <a:r>
              <a:rPr lang="hu-HU" sz="1800" b="1" dirty="0"/>
              <a:t>VKJ csökkentés, ingyenes és rendszeres hatósági vízminőség vizsgálat, korábbi tevékenység miatti büntetések eltörlése </a:t>
            </a:r>
            <a:r>
              <a:rPr lang="hu-HU" sz="1800" b="1" dirty="0" smtClean="0"/>
              <a:t>stb.</a:t>
            </a:r>
            <a:r>
              <a:rPr lang="hu-HU" sz="1800" dirty="0" smtClean="0"/>
              <a:t>) </a:t>
            </a:r>
            <a:r>
              <a:rPr lang="hu-HU" sz="1800" dirty="0"/>
              <a:t>vélhetően számos vízadó terhelését jobban megismernénk. A </a:t>
            </a:r>
            <a:r>
              <a:rPr lang="hu-HU" sz="1800" b="1" dirty="0"/>
              <a:t>jelenleg illegális vízhasználati arányt egyszerűbb és átláthatóbb szabályozással csökkenteni kellene</a:t>
            </a:r>
            <a:r>
              <a:rPr lang="hu-HU" sz="1800" dirty="0"/>
              <a:t>.)</a:t>
            </a:r>
          </a:p>
          <a:p>
            <a:pPr lvl="0"/>
            <a:endParaRPr lang="hu-HU" sz="1800" dirty="0"/>
          </a:p>
          <a:p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66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előadás témái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JVP </a:t>
            </a:r>
            <a:r>
              <a:rPr lang="hu-HU" sz="2400" dirty="0" smtClean="0"/>
              <a:t>társadalmasítása, a vélemények kezelése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Beérkezett vélemények statisztikai feldolgozása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Sokszor megjelenő országos szintű észrevételek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Víztestekre, vízgyűjtőkre jellemző észrevételek</a:t>
            </a:r>
          </a:p>
          <a:p>
            <a:pPr marL="0" indent="0">
              <a:buNone/>
            </a:pPr>
            <a:endParaRPr lang="hu-HU" sz="24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83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8903237" cy="936104"/>
          </a:xfrm>
        </p:spPr>
        <p:txBody>
          <a:bodyPr/>
          <a:lstStyle/>
          <a:p>
            <a:pPr algn="ctr"/>
            <a:r>
              <a:rPr lang="hu-HU" dirty="0" smtClean="0"/>
              <a:t>Vízvisszatartás igénye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endParaRPr lang="hu-HU" sz="1800" b="1" dirty="0" smtClean="0"/>
          </a:p>
          <a:p>
            <a:pPr lvl="0"/>
            <a:r>
              <a:rPr lang="hu-HU" sz="3300" dirty="0"/>
              <a:t>a vízgazdálkodási problémákat, a </a:t>
            </a:r>
            <a:r>
              <a:rPr lang="hu-HU" sz="3300" dirty="0" err="1"/>
              <a:t>vízbő</a:t>
            </a:r>
            <a:r>
              <a:rPr lang="hu-HU" sz="3300" dirty="0"/>
              <a:t> időszakokban jelentkező víztöbblet gyors elvezetése helyett, a keletkező többlet-vizek helyben tárolásával, </a:t>
            </a:r>
            <a:r>
              <a:rPr lang="hu-HU" sz="3300" b="1" dirty="0"/>
              <a:t>víz-visszatartással, vízmegtartással </a:t>
            </a:r>
            <a:r>
              <a:rPr lang="hu-HU" sz="3300" dirty="0"/>
              <a:t>lehetne </a:t>
            </a:r>
            <a:r>
              <a:rPr lang="hu-HU" sz="3300" dirty="0" smtClean="0"/>
              <a:t>megoldani</a:t>
            </a:r>
          </a:p>
          <a:p>
            <a:pPr lvl="0"/>
            <a:r>
              <a:rPr lang="hu-HU" sz="3300" dirty="0" smtClean="0"/>
              <a:t>belvízrendezés</a:t>
            </a:r>
            <a:r>
              <a:rPr lang="hu-HU" sz="3300" dirty="0"/>
              <a:t>: komplex problémakör, hosszú távú megoldás esetén komplex megvalósítást kíván (</a:t>
            </a:r>
            <a:r>
              <a:rPr lang="hu-HU" sz="3300" b="1" dirty="0"/>
              <a:t>területhasználat módosítása, </a:t>
            </a:r>
            <a:r>
              <a:rPr lang="hu-HU" sz="3300" b="1" dirty="0" err="1"/>
              <a:t>víztározás</a:t>
            </a:r>
            <a:r>
              <a:rPr lang="hu-HU" sz="3300" b="1" dirty="0"/>
              <a:t>, stb..)</a:t>
            </a:r>
          </a:p>
          <a:p>
            <a:pPr lvl="0"/>
            <a:r>
              <a:rPr lang="hu-HU" sz="3300" dirty="0"/>
              <a:t>települési csapadékvíz-gazdálkodással kapcsolatos problémák: klímaváltozás hatásai (hirtelen lezúduló, nagy csapadékesemények), jogszabályi háttér változása (új víziközmű-törvény), lakossági illegális csapadékvíz-bekötések, szennyvíztisztító telepek túlterheltsége az egyesített rendszerű elvezetés miatt, a szennyvízelvezető rendszerek méretezése nem erre történt – kiöntések, szennyezőanyagok mozgása nem ismert</a:t>
            </a:r>
          </a:p>
          <a:p>
            <a:pPr lvl="0"/>
            <a:r>
              <a:rPr lang="hu-HU" sz="3300" dirty="0"/>
              <a:t>szükséges lenne a települési csapadékvíz-gazdálkodás fejlesztése során </a:t>
            </a:r>
            <a:r>
              <a:rPr lang="hu-HU" sz="3300" b="1" dirty="0"/>
              <a:t>elválasztott rendszereket kiépíteni, vízvisszatartásra, vízhasznosításra kell törekedni</a:t>
            </a:r>
          </a:p>
          <a:p>
            <a:pPr lvl="0"/>
            <a:endParaRPr lang="hu-HU" sz="3300" dirty="0"/>
          </a:p>
          <a:p>
            <a:pPr marL="0" indent="0">
              <a:buNone/>
            </a:pPr>
            <a:endParaRPr lang="hu-HU" sz="33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31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878771" cy="936104"/>
          </a:xfrm>
        </p:spPr>
        <p:txBody>
          <a:bodyPr/>
          <a:lstStyle/>
          <a:p>
            <a:r>
              <a:rPr lang="hu-HU" dirty="0" err="1" smtClean="0"/>
              <a:t>Hidromorfológiai</a:t>
            </a:r>
            <a:r>
              <a:rPr lang="hu-HU" dirty="0" smtClean="0"/>
              <a:t> terhelésekkel kapcsolatos észrevételek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hu-HU" sz="1800" dirty="0"/>
              <a:t>árvízvédelem: </a:t>
            </a:r>
            <a:r>
              <a:rPr lang="hu-HU" sz="1800" b="1" dirty="0"/>
              <a:t>árvízcsúcs-csökkentő tározók építése</a:t>
            </a:r>
            <a:r>
              <a:rPr lang="hu-HU" sz="1800" dirty="0"/>
              <a:t>, meglévők bővítése, állapotuk javítása</a:t>
            </a:r>
          </a:p>
          <a:p>
            <a:pPr lvl="0"/>
            <a:r>
              <a:rPr lang="hu-HU" sz="1800" b="1" dirty="0"/>
              <a:t>partfalroskadás elleni védekezés</a:t>
            </a:r>
            <a:endParaRPr lang="hu-HU" sz="1800" dirty="0"/>
          </a:p>
          <a:p>
            <a:pPr lvl="0"/>
            <a:r>
              <a:rPr lang="hu-HU" sz="1800" b="1" dirty="0"/>
              <a:t>folyóink medermélyülése</a:t>
            </a:r>
            <a:r>
              <a:rPr lang="hu-HU" sz="1800" dirty="0"/>
              <a:t>: mederfenék-állapot, a fősodor vonal és a becsatlakozó vízfolyások állapotának rendezése</a:t>
            </a:r>
          </a:p>
          <a:p>
            <a:pPr lvl="0"/>
            <a:r>
              <a:rPr lang="hu-HU" sz="1800" b="1" dirty="0"/>
              <a:t>záportározók építésének</a:t>
            </a:r>
            <a:r>
              <a:rPr lang="hu-HU" sz="1800" dirty="0"/>
              <a:t> szükségessége (főleg dombvidéki kisvízfolyások esetén, a települések lakóterületinek megóvására)</a:t>
            </a:r>
          </a:p>
          <a:p>
            <a:pPr lvl="0"/>
            <a:r>
              <a:rPr lang="hu-HU" sz="1800" b="1" dirty="0"/>
              <a:t>árvízvédelmi beavatkozások miatti </a:t>
            </a:r>
            <a:r>
              <a:rPr lang="hu-HU" sz="1800" b="1" dirty="0" err="1"/>
              <a:t>hidromorfológiai</a:t>
            </a:r>
            <a:r>
              <a:rPr lang="hu-HU" sz="1800" b="1" dirty="0"/>
              <a:t>, ökológiai problémák</a:t>
            </a:r>
            <a:r>
              <a:rPr lang="hu-HU" sz="1800" dirty="0"/>
              <a:t> - költség-haszon </a:t>
            </a:r>
            <a:r>
              <a:rPr lang="hu-HU" sz="1800" dirty="0" smtClean="0"/>
              <a:t>elemzés. </a:t>
            </a:r>
            <a:r>
              <a:rPr lang="hu-HU" sz="1800" dirty="0" err="1"/>
              <a:t>M</a:t>
            </a:r>
            <a:r>
              <a:rPr lang="hu-HU" sz="1800" dirty="0" err="1" smtClean="0"/>
              <a:t>élyfekvésű</a:t>
            </a:r>
            <a:r>
              <a:rPr lang="hu-HU" sz="1800" dirty="0" smtClean="0"/>
              <a:t> </a:t>
            </a:r>
            <a:r>
              <a:rPr lang="hu-HU" sz="1800" dirty="0"/>
              <a:t>területeken alkalmazott vízvisszatartásban, és az árterek rehabilitációjában is gondolkodni kell. </a:t>
            </a:r>
            <a:endParaRPr lang="hu-HU" sz="1800" dirty="0" smtClean="0"/>
          </a:p>
          <a:p>
            <a:pPr lvl="0"/>
            <a:r>
              <a:rPr lang="hu-HU" sz="1800" dirty="0" smtClean="0"/>
              <a:t>A </a:t>
            </a:r>
            <a:r>
              <a:rPr lang="hu-HU" sz="1800" dirty="0"/>
              <a:t>Víz Keretirányelv, illetve az Árvízi Irányelv céljainak </a:t>
            </a:r>
            <a:r>
              <a:rPr lang="hu-HU" sz="1800" dirty="0" smtClean="0"/>
              <a:t>összehangolása szükséges</a:t>
            </a:r>
            <a:endParaRPr lang="hu-HU" sz="1800" dirty="0"/>
          </a:p>
          <a:p>
            <a:pPr lvl="0"/>
            <a:endParaRPr lang="hu-HU" sz="1800" dirty="0"/>
          </a:p>
          <a:p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4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Intézményi-gazdasági észrevételek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38070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hu-HU" sz="1800" dirty="0"/>
              <a:t>társadalmi igények szabályozása, gazdaság-szabályozó eszközökkel  Pl. A társadalmi /legtöbbször mezőgazdasági/ igényeket sokszor befolyásolja az, hogy a gazdálkodók mire kapnak támogatást az EU forrásokból, ezért az ilyen társadalmi igényeket jogos lenne felülvizsgálni</a:t>
            </a:r>
            <a:r>
              <a:rPr lang="hu-HU" sz="1800" dirty="0" smtClean="0"/>
              <a:t>.</a:t>
            </a:r>
            <a:endParaRPr lang="hu-HU" sz="1800" dirty="0"/>
          </a:p>
          <a:p>
            <a:pPr marL="457200" lvl="1" indent="0">
              <a:buNone/>
            </a:pPr>
            <a:endParaRPr lang="hu-HU" sz="1800" dirty="0" smtClean="0"/>
          </a:p>
          <a:p>
            <a:pPr marL="457200" lvl="1" indent="0">
              <a:buNone/>
            </a:pPr>
            <a:r>
              <a:rPr lang="hu-HU" sz="1800" dirty="0" smtClean="0"/>
              <a:t>Szennyvíz </a:t>
            </a:r>
            <a:r>
              <a:rPr lang="hu-HU" sz="1800" dirty="0"/>
              <a:t>üzemeltetők, a rezsicsökkentett díjakkal nem tudják a tisztítási határértékeket biztosítani: a technológia rugalmatlansága miatt szükséges annak felülvizsgálata, hogy szükséges-e a technológia korszerűsítése, optimalizálása, szennyezés-csökkentési intézkedések bevezetése</a:t>
            </a:r>
          </a:p>
          <a:p>
            <a:pPr marL="457200" lvl="1" indent="0">
              <a:buNone/>
            </a:pPr>
            <a:endParaRPr lang="hu-HU" sz="1800" dirty="0" smtClean="0"/>
          </a:p>
          <a:p>
            <a:pPr marL="457200" lvl="1" indent="0">
              <a:buNone/>
            </a:pPr>
            <a:r>
              <a:rPr lang="hu-HU" sz="1800" dirty="0" err="1" smtClean="0"/>
              <a:t>Vízitársulatok</a:t>
            </a:r>
            <a:r>
              <a:rPr lang="hu-HU" sz="1800" dirty="0" smtClean="0"/>
              <a:t> </a:t>
            </a:r>
            <a:r>
              <a:rPr lang="hu-HU" sz="1800" dirty="0"/>
              <a:t>megszűnésével a feladataik ellátására alkalmas egyéb szervezet </a:t>
            </a:r>
            <a:r>
              <a:rPr lang="hu-HU" sz="1800" dirty="0" smtClean="0"/>
              <a:t>létrehozása</a:t>
            </a:r>
          </a:p>
          <a:p>
            <a:pPr marL="457200" lvl="1" indent="0">
              <a:buNone/>
            </a:pPr>
            <a:endParaRPr lang="hu-HU" sz="1800" dirty="0" smtClean="0"/>
          </a:p>
          <a:p>
            <a:pPr marL="457200" lvl="1" indent="0">
              <a:buNone/>
            </a:pPr>
            <a:r>
              <a:rPr lang="hu-HU" sz="1800" dirty="0" smtClean="0"/>
              <a:t>Átfogó </a:t>
            </a:r>
            <a:r>
              <a:rPr lang="hu-HU" sz="1800" dirty="0"/>
              <a:t>és országos probléma a vizekkel kapcsolatos jogkörök gyakorlóinak folyamatos változása. </a:t>
            </a:r>
            <a:r>
              <a:rPr lang="hu-HU" sz="1800" dirty="0" smtClean="0"/>
              <a:t>A </a:t>
            </a:r>
            <a:r>
              <a:rPr lang="hu-HU" sz="1800" dirty="0"/>
              <a:t>jelenleg is jellemző, dinamikusan változó jogi-szakmai környezetben nehéz érdemi előrelépéseket tenni a vízkészlet-gazdálkodás terén.</a:t>
            </a:r>
          </a:p>
          <a:p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4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0"/>
            <a:ext cx="8359787" cy="936104"/>
          </a:xfrm>
        </p:spPr>
        <p:txBody>
          <a:bodyPr/>
          <a:lstStyle/>
          <a:p>
            <a:r>
              <a:rPr lang="hu-HU" dirty="0" smtClean="0"/>
              <a:t>Víztest, vízgyűjtő specifikus </a:t>
            </a:r>
            <a:r>
              <a:rPr lang="hu-HU" dirty="0" err="1" smtClean="0"/>
              <a:t>észreVételek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Javaslatok további </a:t>
            </a:r>
            <a:r>
              <a:rPr lang="hu-HU" dirty="0" smtClean="0"/>
              <a:t>vizsgálatokra</a:t>
            </a:r>
          </a:p>
          <a:p>
            <a:r>
              <a:rPr lang="hu-HU" dirty="0" smtClean="0"/>
              <a:t>Megvalósult és javasolt projektek</a:t>
            </a:r>
          </a:p>
          <a:p>
            <a:r>
              <a:rPr lang="hu-HU" dirty="0" smtClean="0"/>
              <a:t>Konkrét problémák és megoldási javaslataik</a:t>
            </a:r>
          </a:p>
          <a:p>
            <a:r>
              <a:rPr lang="hu-HU" dirty="0" smtClean="0"/>
              <a:t>Kiemelt vizekre intézkedési javaslatok, intézkedési alternatívák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1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 descr="ovf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21" y="5371777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74" y="5415444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5936" y="5437392"/>
            <a:ext cx="79208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936104"/>
          </a:xfrm>
        </p:spPr>
        <p:txBody>
          <a:bodyPr>
            <a:normAutofit/>
          </a:bodyPr>
          <a:lstStyle/>
          <a:p>
            <a:r>
              <a:rPr lang="hu-HU" dirty="0"/>
              <a:t>JVP társadalmasítása, a vélemények kezelése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93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artalom helye 1"/>
          <p:cNvSpPr>
            <a:spLocks noGrp="1"/>
          </p:cNvSpPr>
          <p:nvPr>
            <p:ph idx="1"/>
          </p:nvPr>
        </p:nvSpPr>
        <p:spPr>
          <a:xfrm>
            <a:off x="179388" y="1435100"/>
            <a:ext cx="8507412" cy="46910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hu-HU" smtClean="0">
                <a:latin typeface="Arial" charset="0"/>
                <a:cs typeface="Arial" charset="0"/>
              </a:rPr>
              <a:t>	</a:t>
            </a:r>
            <a:r>
              <a:rPr lang="hu-HU" sz="2400" smtClean="0">
                <a:latin typeface="Arial" charset="0"/>
                <a:cs typeface="Arial" charset="0"/>
              </a:rPr>
              <a:t>A 2000/60/EK Víz Keretirányelv 14. cikk 1. b) pontja írja elő, hogy „a vízgyűjtőre vonatkozóan feltárt </a:t>
            </a:r>
            <a:r>
              <a:rPr lang="hu-HU" sz="2400" b="1" smtClean="0">
                <a:latin typeface="Arial" charset="0"/>
                <a:cs typeface="Arial" charset="0"/>
              </a:rPr>
              <a:t>jelentős vízgazdálkodási kérdések (JVK) </a:t>
            </a:r>
            <a:r>
              <a:rPr lang="hu-HU" sz="2400" smtClean="0">
                <a:latin typeface="Arial" charset="0"/>
                <a:cs typeface="Arial" charset="0"/>
              </a:rPr>
              <a:t>közbenső felülvizsgálatát” és azt, hogy JVK dokumentum </a:t>
            </a:r>
            <a:r>
              <a:rPr lang="hu-HU" sz="2400" b="1" smtClean="0">
                <a:latin typeface="Arial" charset="0"/>
                <a:cs typeface="Arial" charset="0"/>
              </a:rPr>
              <a:t>társadalmi véleményezésére fél évet</a:t>
            </a:r>
            <a:r>
              <a:rPr lang="hu-HU" sz="2400" smtClean="0">
                <a:latin typeface="Arial" charset="0"/>
                <a:cs typeface="Arial" charset="0"/>
              </a:rPr>
              <a:t> kell biztosítani.</a:t>
            </a:r>
          </a:p>
          <a:p>
            <a:pPr>
              <a:buFont typeface="Arial" charset="0"/>
              <a:buNone/>
            </a:pPr>
            <a:r>
              <a:rPr lang="hu-HU" sz="240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hu-HU" sz="2400" smtClean="0">
                <a:latin typeface="Arial" charset="0"/>
                <a:cs typeface="Arial" charset="0"/>
              </a:rPr>
              <a:t>	A 42 db tervezési alegység és a 4 db részvízgyűjtő JVK dokumentumait </a:t>
            </a:r>
            <a:r>
              <a:rPr lang="hu-HU" sz="2400" b="1" smtClean="0">
                <a:latin typeface="Arial" charset="0"/>
                <a:cs typeface="Arial" charset="0"/>
              </a:rPr>
              <a:t>2014. november</a:t>
            </a:r>
            <a:r>
              <a:rPr lang="hu-HU" sz="2400" smtClean="0">
                <a:latin typeface="Arial" charset="0"/>
                <a:cs typeface="Arial" charset="0"/>
              </a:rPr>
              <a:t> hónapban publikáltuk a </a:t>
            </a:r>
            <a:r>
              <a:rPr lang="hu-HU" sz="2400" smtClean="0">
                <a:latin typeface="Arial" charset="0"/>
                <a:cs typeface="Arial" charset="0"/>
                <a:hlinkClick r:id="rId2"/>
              </a:rPr>
              <a:t>www.vizeink.hu</a:t>
            </a:r>
            <a:r>
              <a:rPr lang="hu-HU" sz="2400" smtClean="0">
                <a:latin typeface="Arial" charset="0"/>
                <a:cs typeface="Arial" charset="0"/>
              </a:rPr>
              <a:t> honlapon.</a:t>
            </a:r>
          </a:p>
          <a:p>
            <a:pPr>
              <a:buFont typeface="Arial" charset="0"/>
              <a:buNone/>
            </a:pPr>
            <a:endParaRPr lang="hu-HU" sz="24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hu-HU" sz="2400" smtClean="0">
                <a:latin typeface="Arial" charset="0"/>
                <a:cs typeface="Arial" charset="0"/>
              </a:rPr>
              <a:t>	A JVK dokumentumokra </a:t>
            </a:r>
            <a:r>
              <a:rPr lang="hu-HU" sz="2400" b="1" smtClean="0">
                <a:latin typeface="Arial" charset="0"/>
                <a:cs typeface="Arial" charset="0"/>
              </a:rPr>
              <a:t>2015. május 30-ig</a:t>
            </a:r>
            <a:r>
              <a:rPr lang="hu-HU" sz="2400" smtClean="0">
                <a:latin typeface="Arial" charset="0"/>
                <a:cs typeface="Arial" charset="0"/>
              </a:rPr>
              <a:t> lehetett észrevételeket küldeni.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675" y="44450"/>
            <a:ext cx="4411663" cy="863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hu-HU" cap="none" smtClean="0">
                <a:latin typeface="Arial" charset="0"/>
                <a:cs typeface="Arial" charset="0"/>
              </a:rPr>
              <a:t>A jelentős vízgazdálkodási kérdések társadalmasítása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55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artalom helye 1"/>
          <p:cNvSpPr>
            <a:spLocks noGrp="1"/>
          </p:cNvSpPr>
          <p:nvPr>
            <p:ph idx="4294967295"/>
          </p:nvPr>
        </p:nvSpPr>
        <p:spPr>
          <a:xfrm>
            <a:off x="179388" y="1435100"/>
            <a:ext cx="8507412" cy="46910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hu-HU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hu-HU" dirty="0" smtClean="0">
                <a:latin typeface="Arial" charset="0"/>
                <a:cs typeface="Arial" charset="0"/>
              </a:rPr>
              <a:t>	</a:t>
            </a:r>
            <a:r>
              <a:rPr lang="hu-HU" sz="2400" dirty="0" smtClean="0">
                <a:latin typeface="Arial" charset="0"/>
                <a:cs typeface="Arial" charset="0"/>
              </a:rPr>
              <a:t>A JVK dokumentumokra a területileg illetékes Vízügyi Igazgatóságokra, valamint az </a:t>
            </a:r>
            <a:r>
              <a:rPr lang="hu-HU" sz="2400" dirty="0" err="1" smtClean="0">
                <a:latin typeface="Arial" charset="0"/>
                <a:cs typeface="Arial" charset="0"/>
              </a:rPr>
              <a:t>OVF-be</a:t>
            </a:r>
            <a:r>
              <a:rPr lang="hu-HU" sz="2400" dirty="0" smtClean="0">
                <a:latin typeface="Arial" charset="0"/>
                <a:cs typeface="Arial" charset="0"/>
              </a:rPr>
              <a:t> e-mailben, levélben, és/vagy a Vízgazdálkodási Tanács üléseken szóban lehetett észrevételeket tenni.</a:t>
            </a:r>
          </a:p>
          <a:p>
            <a:pPr>
              <a:buFont typeface="Arial" charset="0"/>
              <a:buNone/>
            </a:pPr>
            <a:r>
              <a:rPr lang="hu-HU" sz="2400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hu-HU" sz="2400" dirty="0" smtClean="0">
                <a:latin typeface="Arial" charset="0"/>
                <a:cs typeface="Arial" charset="0"/>
              </a:rPr>
              <a:t>	A Területi és a Részvízgyűjtő Vízgazdálkodási Tanácsok megtárgyalták a </a:t>
            </a:r>
            <a:r>
              <a:rPr lang="hu-HU" sz="2400" dirty="0" err="1" smtClean="0">
                <a:latin typeface="Arial" charset="0"/>
                <a:cs typeface="Arial" charset="0"/>
              </a:rPr>
              <a:t>JVK-ra</a:t>
            </a:r>
            <a:r>
              <a:rPr lang="hu-HU" sz="2400" dirty="0" smtClean="0">
                <a:latin typeface="Arial" charset="0"/>
                <a:cs typeface="Arial" charset="0"/>
              </a:rPr>
              <a:t> érkezett társadalmi véleményeket.</a:t>
            </a:r>
          </a:p>
          <a:p>
            <a:pPr>
              <a:buFont typeface="Arial" charset="0"/>
              <a:buNone/>
            </a:pPr>
            <a:endParaRPr lang="hu-HU" sz="2800" dirty="0" smtClean="0">
              <a:latin typeface="Arial" charset="0"/>
              <a:cs typeface="Arial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hu-HU" cap="none" smtClean="0">
                <a:latin typeface="Arial" charset="0"/>
                <a:cs typeface="Arial" charset="0"/>
              </a:rPr>
              <a:t>Véleményezési lehetőségek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61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artalom helye 1"/>
          <p:cNvSpPr>
            <a:spLocks noGrp="1"/>
          </p:cNvSpPr>
          <p:nvPr>
            <p:ph idx="4294967295"/>
          </p:nvPr>
        </p:nvSpPr>
        <p:spPr>
          <a:xfrm>
            <a:off x="179388" y="1268413"/>
            <a:ext cx="8507412" cy="4857750"/>
          </a:xfrm>
        </p:spPr>
        <p:txBody>
          <a:bodyPr>
            <a:normAutofit fontScale="25000" lnSpcReduction="20000"/>
          </a:bodyPr>
          <a:lstStyle/>
          <a:p>
            <a:pPr>
              <a:buFont typeface="Arial" charset="0"/>
              <a:buNone/>
            </a:pPr>
            <a:r>
              <a:rPr lang="hu-HU" dirty="0" smtClean="0">
                <a:latin typeface="Arial" charset="0"/>
                <a:cs typeface="Arial" charset="0"/>
              </a:rPr>
              <a:t>	</a:t>
            </a:r>
            <a:r>
              <a:rPr lang="hu-HU" sz="7400" dirty="0" smtClean="0">
                <a:latin typeface="Arial" charset="0"/>
                <a:cs typeface="Arial" charset="0"/>
              </a:rPr>
              <a:t>A JVK véleményeket a </a:t>
            </a:r>
            <a:r>
              <a:rPr lang="hu-HU" sz="7400" dirty="0" err="1" smtClean="0">
                <a:latin typeface="Arial" charset="0"/>
                <a:cs typeface="Arial" charset="0"/>
              </a:rPr>
              <a:t>VIZIG-ek</a:t>
            </a:r>
            <a:r>
              <a:rPr lang="hu-HU" sz="7400" dirty="0" smtClean="0">
                <a:latin typeface="Arial" charset="0"/>
                <a:cs typeface="Arial" charset="0"/>
              </a:rPr>
              <a:t>, illetve a tervezők elemi észrevételenként feldolgozták és megválaszolták. A „válaszokat” a végleges JVP dokumentumok melléklete tartalmazza táblázatos formában, ahol az is közlésre kerül, hova épül be az elfogadott javaslat. </a:t>
            </a:r>
            <a:endParaRPr lang="hu-HU" sz="7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hu-HU" sz="7400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hu-HU" sz="7400" dirty="0" smtClean="0">
                <a:latin typeface="Arial" charset="0"/>
                <a:cs typeface="Arial" charset="0"/>
              </a:rPr>
              <a:t>	Az észrevételek alapján átdolgozott végleges </a:t>
            </a:r>
            <a:r>
              <a:rPr lang="hu-HU" sz="7400" dirty="0">
                <a:latin typeface="Arial" charset="0"/>
                <a:cs typeface="Arial" charset="0"/>
              </a:rPr>
              <a:t>JVP dokumentumok, 2015. július 10.-től elérhetők a </a:t>
            </a:r>
            <a:r>
              <a:rPr lang="hu-HU" sz="7400" dirty="0" err="1">
                <a:latin typeface="Arial" charset="0"/>
                <a:cs typeface="Arial" charset="0"/>
              </a:rPr>
              <a:t>vizeink.hu</a:t>
            </a:r>
            <a:r>
              <a:rPr lang="hu-HU" sz="7400" dirty="0">
                <a:latin typeface="Arial" charset="0"/>
                <a:cs typeface="Arial" charset="0"/>
              </a:rPr>
              <a:t> honlapon.</a:t>
            </a:r>
          </a:p>
          <a:p>
            <a:pPr>
              <a:buFont typeface="Arial" charset="0"/>
              <a:buNone/>
            </a:pPr>
            <a:endParaRPr lang="hu-HU" sz="7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hu-HU" sz="7400" dirty="0" smtClean="0">
                <a:latin typeface="Arial" charset="0"/>
                <a:cs typeface="Arial" charset="0"/>
              </a:rPr>
              <a:t>	A kérdések , észrevételek jelentős része nemcsak a problémákat vetette fel, hanem intézkedési javaslatokat is tettek</a:t>
            </a:r>
          </a:p>
          <a:p>
            <a:pPr>
              <a:buFont typeface="Arial" charset="0"/>
              <a:buNone/>
            </a:pPr>
            <a:r>
              <a:rPr lang="hu-HU" sz="7400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hu-HU" sz="7400" dirty="0" smtClean="0">
                <a:latin typeface="Arial" charset="0"/>
                <a:cs typeface="Arial" charset="0"/>
              </a:rPr>
              <a:t>	A válaszok egy része értelemszerűen az volt, hogy az észrevételeket továbbítják a VGT tervezők felé</a:t>
            </a:r>
          </a:p>
          <a:p>
            <a:pPr>
              <a:buFont typeface="Arial" charset="0"/>
              <a:buNone/>
            </a:pPr>
            <a:endParaRPr lang="hu-HU" sz="7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hu-HU" sz="7400" dirty="0" smtClean="0">
                <a:latin typeface="Arial" charset="0"/>
                <a:cs typeface="Arial" charset="0"/>
              </a:rPr>
              <a:t>	A VGT tervezők az észrevételeket újból átnézik és feldolgozzák, a VGT, az Intézkedési Program kidolgozásánál figyelembe veszik. </a:t>
            </a:r>
          </a:p>
          <a:p>
            <a:pPr>
              <a:buFont typeface="Arial" charset="0"/>
              <a:buNone/>
            </a:pPr>
            <a:r>
              <a:rPr lang="hu-HU" sz="7400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hu-HU" sz="7400" dirty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hu-HU" sz="7400" dirty="0" smtClean="0">
                <a:latin typeface="Arial" charset="0"/>
                <a:cs typeface="Arial" charset="0"/>
              </a:rPr>
              <a:t>	</a:t>
            </a:r>
            <a:endParaRPr lang="hu-HU" sz="7400" dirty="0">
              <a:latin typeface="Arial" charset="0"/>
              <a:cs typeface="Arial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hu-HU" cap="none" smtClean="0">
                <a:latin typeface="Arial" charset="0"/>
                <a:cs typeface="Arial" charset="0"/>
              </a:rPr>
              <a:t>Vélemények feldolgozása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185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artalom helye 1"/>
          <p:cNvSpPr>
            <a:spLocks noGrp="1"/>
          </p:cNvSpPr>
          <p:nvPr>
            <p:ph idx="4294967295"/>
          </p:nvPr>
        </p:nvSpPr>
        <p:spPr>
          <a:xfrm>
            <a:off x="179388" y="1435100"/>
            <a:ext cx="8713787" cy="4691063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</a:pPr>
            <a:r>
              <a:rPr lang="hu-HU" dirty="0" smtClean="0">
                <a:latin typeface="Arial" charset="0"/>
                <a:cs typeface="Arial" charset="0"/>
              </a:rPr>
              <a:t>	</a:t>
            </a:r>
            <a:r>
              <a:rPr lang="hu-HU" sz="2400" dirty="0" smtClean="0">
                <a:latin typeface="Arial" charset="0"/>
                <a:cs typeface="Arial" charset="0"/>
              </a:rPr>
              <a:t>A </a:t>
            </a:r>
            <a:r>
              <a:rPr lang="hu-HU" sz="2400" dirty="0" smtClean="0">
                <a:latin typeface="Arial" charset="0"/>
                <a:cs typeface="Arial" charset="0"/>
              </a:rPr>
              <a:t>végleges </a:t>
            </a:r>
            <a:r>
              <a:rPr lang="hu-HU" sz="2400" dirty="0" smtClean="0">
                <a:latin typeface="Arial" charset="0"/>
                <a:cs typeface="Arial" charset="0"/>
              </a:rPr>
              <a:t>JVK dokumentumokba épül be a vélemények 3/4-e, míg 1/4-e már közvetlenül a vízgyűjtő-gazdálkodási tervbe (VGT) kerül felhasználásra.</a:t>
            </a:r>
          </a:p>
          <a:p>
            <a:pPr>
              <a:buFont typeface="Arial" charset="0"/>
              <a:buNone/>
            </a:pPr>
            <a:endParaRPr lang="hu-HU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hu-HU" sz="2400" dirty="0" smtClean="0">
                <a:latin typeface="Arial" charset="0"/>
                <a:cs typeface="Arial" charset="0"/>
              </a:rPr>
              <a:t>	Gyakorlatilag minden elfogadott vélemény hat a második </a:t>
            </a:r>
            <a:r>
              <a:rPr lang="hu-HU" sz="2400" dirty="0" err="1" smtClean="0">
                <a:latin typeface="Arial" charset="0"/>
                <a:cs typeface="Arial" charset="0"/>
              </a:rPr>
              <a:t>VGT-re</a:t>
            </a:r>
            <a:r>
              <a:rPr lang="hu-HU" sz="2400" dirty="0" smtClean="0">
                <a:latin typeface="Arial" charset="0"/>
                <a:cs typeface="Arial" charset="0"/>
              </a:rPr>
              <a:t>, mivel az intézkedések tervezésének és különösen a </a:t>
            </a:r>
            <a:r>
              <a:rPr lang="hu-HU" sz="2400" b="1" dirty="0" smtClean="0">
                <a:latin typeface="Arial" charset="0"/>
                <a:cs typeface="Arial" charset="0"/>
              </a:rPr>
              <a:t>prioritási sorrendek</a:t>
            </a:r>
            <a:r>
              <a:rPr lang="hu-HU" sz="2400" dirty="0" smtClean="0">
                <a:latin typeface="Arial" charset="0"/>
                <a:cs typeface="Arial" charset="0"/>
              </a:rPr>
              <a:t> megállapításánál </a:t>
            </a:r>
            <a:r>
              <a:rPr lang="hu-HU" sz="2400" dirty="0" smtClean="0">
                <a:latin typeface="Arial" charset="0"/>
                <a:cs typeface="Arial" charset="0"/>
              </a:rPr>
              <a:t>fontosak </a:t>
            </a:r>
            <a:r>
              <a:rPr lang="hu-HU" sz="2400" dirty="0" smtClean="0">
                <a:latin typeface="Arial" charset="0"/>
                <a:cs typeface="Arial" charset="0"/>
              </a:rPr>
              <a:t>a JVK dokumentum szerinti jelentős problémák</a:t>
            </a:r>
            <a:r>
              <a:rPr lang="hu-HU" sz="2400" dirty="0" smtClean="0">
                <a:latin typeface="Arial" charset="0"/>
                <a:cs typeface="Arial" charset="0"/>
              </a:rPr>
              <a:t>. </a:t>
            </a:r>
          </a:p>
          <a:p>
            <a:pPr>
              <a:buFont typeface="Arial" charset="0"/>
              <a:buNone/>
            </a:pPr>
            <a:endParaRPr lang="hu-HU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hu-HU" sz="2400" dirty="0" smtClean="0"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hu-HU" sz="2400" b="1" dirty="0">
                <a:latin typeface="Arial" charset="0"/>
                <a:cs typeface="Arial" charset="0"/>
              </a:rPr>
              <a:t>VGT 3. fejezet és VGT 6. fejezet</a:t>
            </a:r>
          </a:p>
          <a:p>
            <a:pPr>
              <a:buFont typeface="Arial" charset="0"/>
              <a:buNone/>
            </a:pPr>
            <a:endParaRPr lang="hu-HU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hu-HU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hu-HU" sz="2400" dirty="0" smtClean="0">
                <a:latin typeface="Arial" charset="0"/>
                <a:cs typeface="Arial" charset="0"/>
              </a:rPr>
              <a:t>			 </a:t>
            </a:r>
          </a:p>
          <a:p>
            <a:pPr algn="ctr">
              <a:buFont typeface="Arial" charset="0"/>
              <a:buNone/>
            </a:pPr>
            <a:r>
              <a:rPr lang="hu-HU" sz="2400" b="1" dirty="0" smtClean="0">
                <a:latin typeface="Arial" charset="0"/>
                <a:cs typeface="Arial" charset="0"/>
              </a:rPr>
              <a:t>VGT 8. </a:t>
            </a:r>
            <a:r>
              <a:rPr lang="hu-HU" sz="2400" b="1" dirty="0" smtClean="0">
                <a:latin typeface="Arial" charset="0"/>
                <a:cs typeface="Arial" charset="0"/>
              </a:rPr>
              <a:t>fejezet</a:t>
            </a:r>
          </a:p>
          <a:p>
            <a:pPr>
              <a:buFont typeface="Arial" charset="0"/>
              <a:buNone/>
            </a:pPr>
            <a:r>
              <a:rPr lang="hu-HU" sz="2400" dirty="0" smtClean="0"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hu-HU" cap="none" dirty="0" smtClean="0">
                <a:latin typeface="Arial" charset="0"/>
                <a:cs typeface="Arial" charset="0"/>
              </a:rPr>
              <a:t>Az elfogadott észrevételek sorsa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3991791" y="3501009"/>
            <a:ext cx="792162" cy="72008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7</a:t>
            </a:fld>
            <a:endParaRPr lang="hu-H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054991" y="4509120"/>
            <a:ext cx="792162" cy="7921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48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artalom helye 1"/>
          <p:cNvSpPr>
            <a:spLocks noGrp="1"/>
          </p:cNvSpPr>
          <p:nvPr>
            <p:ph idx="4294967295"/>
          </p:nvPr>
        </p:nvSpPr>
        <p:spPr>
          <a:xfrm>
            <a:off x="0" y="1435100"/>
            <a:ext cx="8893175" cy="46910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hu-HU" dirty="0" smtClean="0">
                <a:latin typeface="Arial" charset="0"/>
                <a:cs typeface="Arial" charset="0"/>
              </a:rPr>
              <a:t>	</a:t>
            </a:r>
            <a:r>
              <a:rPr lang="hu-HU" sz="2400" dirty="0" smtClean="0">
                <a:latin typeface="Arial" charset="0"/>
                <a:cs typeface="Arial" charset="0"/>
              </a:rPr>
              <a:t>A JVK dokumentumokba figyelembe vett észrevételek 10%-a nem építhető be a VGT2-be azért, mert a vizsgálati időszakot követő eltérésekre, adatjavításokra vonatkoznak.</a:t>
            </a:r>
          </a:p>
          <a:p>
            <a:pPr>
              <a:buFont typeface="Arial" charset="0"/>
              <a:buNone/>
            </a:pPr>
            <a:endParaRPr lang="hu-HU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hu-HU" sz="2400" dirty="0" smtClean="0">
                <a:latin typeface="Arial" charset="0"/>
                <a:cs typeface="Arial" charset="0"/>
              </a:rPr>
              <a:t>	A VGT2 tervben a 2010-2013 időszakra vonatkoznak az adatok, az állapotértékelés is ennek az időszaknak </a:t>
            </a:r>
            <a:r>
              <a:rPr lang="hu-HU" sz="2400" dirty="0" err="1" smtClean="0">
                <a:latin typeface="Arial" charset="0"/>
                <a:cs typeface="Arial" charset="0"/>
              </a:rPr>
              <a:t>monitoringjára</a:t>
            </a:r>
            <a:r>
              <a:rPr lang="hu-HU" sz="2400" dirty="0" smtClean="0">
                <a:latin typeface="Arial" charset="0"/>
                <a:cs typeface="Arial" charset="0"/>
              </a:rPr>
              <a:t> épül.</a:t>
            </a:r>
          </a:p>
          <a:p>
            <a:pPr>
              <a:buFont typeface="Arial" charset="0"/>
              <a:buNone/>
            </a:pPr>
            <a:r>
              <a:rPr lang="hu-HU" sz="2400" dirty="0" smtClean="0">
                <a:latin typeface="Arial" charset="0"/>
                <a:cs typeface="Arial" charset="0"/>
              </a:rPr>
              <a:t>	Ha frissebb helyi információk alapján belejavítanánk az adatbázisba az országos összesítésben az Európai Unióba már megküldött jelentésektől eltérő eredményekre jutnánk.</a:t>
            </a:r>
          </a:p>
          <a:p>
            <a:pPr>
              <a:buFont typeface="Arial" charset="0"/>
              <a:buNone/>
            </a:pPr>
            <a:r>
              <a:rPr lang="hu-HU" sz="2400" dirty="0" smtClean="0">
                <a:latin typeface="Arial" charset="0"/>
                <a:cs typeface="Arial" charset="0"/>
              </a:rPr>
              <a:t>	</a:t>
            </a:r>
            <a:r>
              <a:rPr lang="hu-HU" sz="2400" b="1" dirty="0" smtClean="0">
                <a:latin typeface="Arial" charset="0"/>
                <a:cs typeface="Arial" charset="0"/>
              </a:rPr>
              <a:t>A VGT2 kizárólag olyan adatot tartalmazhat, amely hiteles adatforrásból (államigazgatási szervezet) származik</a:t>
            </a:r>
            <a:r>
              <a:rPr lang="hu-HU" sz="2400" dirty="0" smtClean="0"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hu-HU" cap="none" smtClean="0">
                <a:latin typeface="Arial" charset="0"/>
                <a:cs typeface="Arial" charset="0"/>
              </a:rPr>
              <a:t>Elfogadott de értékelési kofliktust okozó észrevételek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7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Beérkezett vélemények statisztikai feldolgozása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458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1147</Words>
  <Application>Microsoft Office PowerPoint</Application>
  <PresentationFormat>Diavetítés a képernyőre (4:3 oldalarány)</PresentationFormat>
  <Paragraphs>184</Paragraphs>
  <Slides>24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Office-téma</vt:lpstr>
      <vt:lpstr> Jelentős Vízgazdálkodási Problémák és szerepük a  Vízgyűjtő-gazdálkodási Terv felülvizsgálata során  országos fórum  A Jelentős Vízgazdálkodási Problémák Vitaanyagaira érkezett vélemények és válaszok  Rákosi Judit- ÖKO Zrt.</vt:lpstr>
      <vt:lpstr>Az előadás témái</vt:lpstr>
      <vt:lpstr>JVP társadalmasítása, a vélemények kezelése </vt:lpstr>
      <vt:lpstr>A jelentős vízgazdálkodási kérdések társadalmasítása</vt:lpstr>
      <vt:lpstr>Véleményezési lehetőségek</vt:lpstr>
      <vt:lpstr>Vélemények feldolgozása</vt:lpstr>
      <vt:lpstr>Az elfogadott észrevételek sorsa</vt:lpstr>
      <vt:lpstr>Elfogadott de értékelési kofliktust okozó észrevételek</vt:lpstr>
      <vt:lpstr>Beérkezett vélemények statisztikai feldolgozása </vt:lpstr>
      <vt:lpstr>Beérkezett vélemények helye és száma</vt:lpstr>
      <vt:lpstr>JVK vélemények és válaszok</vt:lpstr>
      <vt:lpstr>Sokszor megjelenő országos szintű észrevételek </vt:lpstr>
      <vt:lpstr>Általános észrevételek</vt:lpstr>
      <vt:lpstr>Tervezésre vonatkozó jellemző észrevételek</vt:lpstr>
      <vt:lpstr>Természetvédelmi, tájvédelmi, ökológiai állapottal kapcsolatos észrevételek </vt:lpstr>
      <vt:lpstr>Vízminőséggel kapcsolatos észrevételek</vt:lpstr>
      <vt:lpstr>Mezőgazdasági eredetű szennyezésekKel kapcsolatos észrevéteK</vt:lpstr>
      <vt:lpstr>Mezőgazdasági érdekérvényesítés</vt:lpstr>
      <vt:lpstr>Víz mennyiséggel kapcsolatos észrevételek</vt:lpstr>
      <vt:lpstr>Vízvisszatartás igénye</vt:lpstr>
      <vt:lpstr>Hidromorfológiai terhelésekkel kapcsolatos észrevételek</vt:lpstr>
      <vt:lpstr>Intézményi-gazdasági észrevételek</vt:lpstr>
      <vt:lpstr>Víztest, vízgyűjtő specifikus észreVételek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Jutka</cp:lastModifiedBy>
  <cp:revision>69</cp:revision>
  <dcterms:created xsi:type="dcterms:W3CDTF">2014-03-03T11:13:53Z</dcterms:created>
  <dcterms:modified xsi:type="dcterms:W3CDTF">2015-07-29T05:24:02Z</dcterms:modified>
</cp:coreProperties>
</file>