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82" r:id="rId3"/>
    <p:sldId id="260" r:id="rId4"/>
    <p:sldId id="262" r:id="rId5"/>
    <p:sldId id="261" r:id="rId6"/>
    <p:sldId id="264" r:id="rId7"/>
    <p:sldId id="266" r:id="rId8"/>
    <p:sldId id="279" r:id="rId9"/>
    <p:sldId id="280" r:id="rId10"/>
    <p:sldId id="281" r:id="rId11"/>
    <p:sldId id="283" r:id="rId12"/>
    <p:sldId id="268" r:id="rId13"/>
    <p:sldId id="269" r:id="rId14"/>
    <p:sldId id="275" r:id="rId15"/>
    <p:sldId id="284" r:id="rId16"/>
    <p:sldId id="285" r:id="rId17"/>
    <p:sldId id="276" r:id="rId18"/>
    <p:sldId id="277" r:id="rId19"/>
    <p:sldId id="272" r:id="rId20"/>
    <p:sldId id="273" r:id="rId21"/>
    <p:sldId id="274" r:id="rId22"/>
    <p:sldId id="271" r:id="rId23"/>
    <p:sldId id="270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CC"/>
    <a:srgbClr val="0033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77" autoAdjust="0"/>
  </p:normalViewPr>
  <p:slideViewPr>
    <p:cSldViewPr snapToObjects="1"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86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45AC59-9F4F-4A3F-BF2D-EFC7774C7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1224136"/>
          </a:xfrm>
        </p:spPr>
        <p:txBody>
          <a:bodyPr/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ökológiai Állapotértékelés kihívásai és Korlátai a VGT-2-ben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325911" y="2492896"/>
            <a:ext cx="52623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Zagyva Tünde Andrea</a:t>
            </a: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Országos Vízügyi Főigazgatóság</a:t>
            </a:r>
          </a:p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Vízvédelmi és vízgyűjtő-gazdálkodási Főosztály </a:t>
            </a:r>
            <a:r>
              <a:rPr lang="hu-HU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zagyva.tunde.andrea</a:t>
            </a:r>
            <a:r>
              <a:rPr lang="hu-H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hu-HU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ovf.hu</a:t>
            </a:r>
            <a:endParaRPr lang="hu-H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75656" y="4293096"/>
            <a:ext cx="3277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MHT Vándorgyűlés, Szombathely,</a:t>
            </a:r>
          </a:p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2015. Július 1-3.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3655"/>
            <a:ext cx="7417767" cy="708025"/>
          </a:xfrm>
        </p:spPr>
        <p:txBody>
          <a:bodyPr>
            <a:normAutofit fontScale="90000"/>
          </a:bodyPr>
          <a:lstStyle/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Magyarország vállalásai (2014-2016)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776"/>
            <a:ext cx="7128966" cy="4824512"/>
          </a:xfrm>
        </p:spPr>
        <p:txBody>
          <a:bodyPr/>
          <a:lstStyle/>
          <a:p>
            <a:r>
              <a:rPr lang="hu-HU" altLang="hu-HU" sz="2200" b="1" u="sng" dirty="0" smtClean="0"/>
              <a:t>állapotértékelés megbízhatóságának növelése</a:t>
            </a:r>
            <a:r>
              <a:rPr lang="hu-HU" altLang="hu-HU" sz="2200" dirty="0" smtClean="0"/>
              <a:t>:</a:t>
            </a:r>
          </a:p>
          <a:p>
            <a:pPr lvl="1"/>
            <a:r>
              <a:rPr lang="hu-HU" altLang="hu-HU" sz="2000" u="sng" dirty="0" err="1" smtClean="0"/>
              <a:t>Interkalibráció</a:t>
            </a:r>
            <a:r>
              <a:rPr lang="hu-HU" altLang="hu-HU" sz="2000" dirty="0" smtClean="0"/>
              <a:t>: </a:t>
            </a:r>
          </a:p>
          <a:p>
            <a:pPr lvl="2"/>
            <a:r>
              <a:rPr lang="hu-HU" altLang="hu-HU" sz="1800" dirty="0" smtClean="0"/>
              <a:t>a folyóvizekben történő halvizsgálat, </a:t>
            </a:r>
          </a:p>
          <a:p>
            <a:pPr lvl="2"/>
            <a:r>
              <a:rPr lang="hu-HU" altLang="hu-HU" sz="1800" dirty="0" smtClean="0"/>
              <a:t>az állóvízi makro-gerinctelenek, </a:t>
            </a:r>
            <a:r>
              <a:rPr lang="hu-HU" altLang="hu-HU" sz="1800" dirty="0" err="1" smtClean="0"/>
              <a:t>planktonikus</a:t>
            </a:r>
            <a:r>
              <a:rPr lang="hu-HU" altLang="hu-HU" sz="1800" dirty="0" smtClean="0"/>
              <a:t> algák és </a:t>
            </a:r>
            <a:r>
              <a:rPr lang="hu-HU" altLang="hu-HU" sz="1800" dirty="0" err="1" smtClean="0"/>
              <a:t>vizinövények</a:t>
            </a:r>
            <a:r>
              <a:rPr lang="hu-HU" altLang="hu-HU" sz="1800" dirty="0" smtClean="0"/>
              <a:t> kivételével valamennyi biológiai vizsgálati módszer </a:t>
            </a:r>
            <a:r>
              <a:rPr lang="hu-HU" altLang="hu-HU" sz="1800" dirty="0" err="1" smtClean="0"/>
              <a:t>interkalibrációja</a:t>
            </a:r>
            <a:r>
              <a:rPr lang="hu-HU" altLang="hu-HU" sz="1800" dirty="0" smtClean="0"/>
              <a:t> megtörtént (magas megbízhatóság), befejezés: 2016-ig</a:t>
            </a:r>
          </a:p>
          <a:p>
            <a:pPr lvl="1"/>
            <a:r>
              <a:rPr lang="hu-HU" altLang="hu-HU" sz="2000" u="sng" dirty="0" smtClean="0"/>
              <a:t>Értékelő rendszerek fejlesztése </a:t>
            </a:r>
            <a:r>
              <a:rPr lang="hu-HU" altLang="hu-HU" sz="2000" dirty="0" smtClean="0"/>
              <a:t>(VGT-2)</a:t>
            </a:r>
          </a:p>
          <a:p>
            <a:pPr lvl="2"/>
            <a:r>
              <a:rPr lang="hu-HU" altLang="hu-HU" sz="1800" dirty="0" smtClean="0"/>
              <a:t>Halas minősítő rendszer kidolgozása</a:t>
            </a:r>
          </a:p>
          <a:p>
            <a:pPr lvl="2"/>
            <a:r>
              <a:rPr lang="hu-HU" altLang="hu-HU" sz="1800" dirty="0" smtClean="0"/>
              <a:t>Referencia-feltételek kidolgozása</a:t>
            </a:r>
          </a:p>
          <a:p>
            <a:pPr lvl="2"/>
            <a:r>
              <a:rPr lang="hu-HU" altLang="hu-HU" sz="1800" dirty="0" smtClean="0"/>
              <a:t>Egységes megbízhatósági kritériumrendszer kidolgozása</a:t>
            </a:r>
          </a:p>
          <a:p>
            <a:pPr lvl="2"/>
            <a:r>
              <a:rPr lang="hu-HU" altLang="hu-HU" sz="1800" dirty="0" smtClean="0"/>
              <a:t>Ellenőrzési folyamat kidolgozása az integrált minősítéshez (biológiai-kémiai minősítés különbsége esetén)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4454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Stresszor-specifikus</a:t>
            </a:r>
            <a:r>
              <a:rPr lang="hu-HU" dirty="0" smtClean="0"/>
              <a:t> indexek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u="sng" dirty="0"/>
              <a:t>a </a:t>
            </a:r>
            <a:r>
              <a:rPr lang="hu-HU" u="sng" dirty="0" err="1"/>
              <a:t>fitoplankton</a:t>
            </a:r>
            <a:r>
              <a:rPr lang="hu-HU" u="sng" dirty="0"/>
              <a:t> indexek</a:t>
            </a:r>
            <a:r>
              <a:rPr lang="hu-HU" dirty="0"/>
              <a:t> közül a folyók esetében a HRPI- tápanyagterhelésre, </a:t>
            </a:r>
            <a:r>
              <a:rPr lang="hu-HU" dirty="0" err="1"/>
              <a:t>tározásra</a:t>
            </a:r>
            <a:r>
              <a:rPr lang="hu-HU" dirty="0"/>
              <a:t>/duzzasztásra érzékeny, az állóvizek esetében HLPI- a szerves és tápanyagterhelés és területhasználatot együtt jellemző antropogén terhelési </a:t>
            </a:r>
            <a:r>
              <a:rPr lang="hu-HU" dirty="0" err="1"/>
              <a:t>index-szel</a:t>
            </a:r>
            <a:r>
              <a:rPr lang="hu-HU" dirty="0"/>
              <a:t> mutat erős korrelációt, valamint szikes tavak esetén a sótartalommal;</a:t>
            </a:r>
            <a:endParaRPr lang="hu-HU" dirty="0"/>
          </a:p>
          <a:p>
            <a:pPr lvl="0"/>
            <a:r>
              <a:rPr lang="hu-HU" u="sng" dirty="0"/>
              <a:t>a </a:t>
            </a:r>
            <a:r>
              <a:rPr lang="hu-HU" u="sng" dirty="0" err="1"/>
              <a:t>fitobentosz</a:t>
            </a:r>
            <a:r>
              <a:rPr lang="hu-HU" u="sng" dirty="0"/>
              <a:t> indexek</a:t>
            </a:r>
            <a:r>
              <a:rPr lang="hu-HU" dirty="0"/>
              <a:t> az </a:t>
            </a:r>
            <a:r>
              <a:rPr lang="hu-HU" dirty="0" err="1"/>
              <a:t>eutrofizációval</a:t>
            </a:r>
            <a:r>
              <a:rPr lang="hu-HU" dirty="0"/>
              <a:t>, szerves terheléssel, általános és </a:t>
            </a:r>
            <a:r>
              <a:rPr lang="hu-HU" dirty="0" err="1"/>
              <a:t>hidromorfológiai</a:t>
            </a:r>
            <a:r>
              <a:rPr lang="hu-HU" dirty="0"/>
              <a:t> degradációval, valamint területhasználattal mutattak szoros összefüggést, illetve szikes tavak esetén a sótartalommal;</a:t>
            </a:r>
            <a:endParaRPr lang="hu-HU" dirty="0"/>
          </a:p>
          <a:p>
            <a:pPr lvl="0"/>
            <a:r>
              <a:rPr lang="hu-HU" u="sng" dirty="0"/>
              <a:t>a </a:t>
            </a:r>
            <a:r>
              <a:rPr lang="hu-HU" u="sng" dirty="0" err="1"/>
              <a:t>makrofiton</a:t>
            </a:r>
            <a:r>
              <a:rPr lang="hu-HU" u="sng" dirty="0"/>
              <a:t> index</a:t>
            </a:r>
            <a:r>
              <a:rPr lang="hu-HU" dirty="0"/>
              <a:t> az </a:t>
            </a:r>
            <a:r>
              <a:rPr lang="hu-HU" dirty="0" err="1"/>
              <a:t>eutrofizáció</a:t>
            </a:r>
            <a:r>
              <a:rPr lang="hu-HU" dirty="0"/>
              <a:t>, területhasználat, </a:t>
            </a:r>
            <a:r>
              <a:rPr lang="hu-HU" dirty="0" err="1"/>
              <a:t>hidromorfológiai</a:t>
            </a:r>
            <a:r>
              <a:rPr lang="hu-HU" dirty="0"/>
              <a:t> beavatkozások (parti sáv átrendeződése) hatását mutatja;</a:t>
            </a:r>
            <a:endParaRPr lang="hu-HU" dirty="0"/>
          </a:p>
          <a:p>
            <a:r>
              <a:rPr lang="hu-HU" u="sng" dirty="0"/>
              <a:t>a </a:t>
            </a:r>
            <a:r>
              <a:rPr lang="hu-HU" u="sng" dirty="0" err="1"/>
              <a:t>makrozoobenton</a:t>
            </a:r>
            <a:r>
              <a:rPr lang="hu-HU" u="sng" dirty="0"/>
              <a:t> index</a:t>
            </a:r>
            <a:r>
              <a:rPr lang="hu-HU" dirty="0"/>
              <a:t> a szerves és tápanyagterhelésre, területhasználatra, </a:t>
            </a:r>
            <a:r>
              <a:rPr lang="hu-HU" dirty="0" err="1"/>
              <a:t>sóterhelésre</a:t>
            </a:r>
            <a:r>
              <a:rPr lang="hu-HU" dirty="0"/>
              <a:t> érzékeny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3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16632"/>
            <a:ext cx="7797800" cy="868363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Biológiai módszerek és az ökológiai </a:t>
            </a:r>
            <a:r>
              <a:rPr lang="hu-HU" altLang="hu-HU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interkalibráció</a:t>
            </a:r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eredménye</a:t>
            </a:r>
            <a:endParaRPr lang="hu-HU" altLang="hu-H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Szövegdoboz 1"/>
          <p:cNvSpPr txBox="1">
            <a:spLocks noChangeArrowheads="1"/>
          </p:cNvSpPr>
          <p:nvPr/>
        </p:nvSpPr>
        <p:spPr bwMode="auto">
          <a:xfrm>
            <a:off x="908699" y="5373216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 dirty="0" smtClean="0"/>
              <a:t>VKI kompatibilis b</a:t>
            </a:r>
            <a:r>
              <a:rPr lang="hu-HU" altLang="hu-HU" b="1" dirty="0" smtClean="0"/>
              <a:t>iológiai </a:t>
            </a:r>
            <a:r>
              <a:rPr lang="hu-HU" altLang="hu-HU" b="1" dirty="0" smtClean="0"/>
              <a:t>módszertani fejlesztések: </a:t>
            </a:r>
            <a:r>
              <a:rPr lang="hu-HU" altLang="hu-HU" b="1" dirty="0" smtClean="0"/>
              <a:t>2010-2012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u="sng" dirty="0" smtClean="0"/>
              <a:t>új </a:t>
            </a:r>
            <a:r>
              <a:rPr lang="hu-HU" altLang="hu-HU" u="sng" dirty="0" err="1" smtClean="0"/>
              <a:t>makrofita</a:t>
            </a:r>
            <a:r>
              <a:rPr lang="hu-HU" altLang="hu-HU" u="sng" dirty="0" smtClean="0"/>
              <a:t> és </a:t>
            </a:r>
            <a:r>
              <a:rPr lang="hu-HU" altLang="hu-HU" u="sng" dirty="0" err="1" smtClean="0"/>
              <a:t>makrogerinctelen</a:t>
            </a:r>
            <a:r>
              <a:rPr lang="hu-HU" altLang="hu-HU" u="sng" dirty="0" smtClean="0"/>
              <a:t> index, 2015: új halas index</a:t>
            </a:r>
            <a:endParaRPr lang="hu-HU" altLang="hu-HU" u="sng" dirty="0" smtClean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i="1" dirty="0" err="1" smtClean="0"/>
              <a:t>Interkalibráció</a:t>
            </a:r>
            <a:r>
              <a:rPr lang="hu-HU" altLang="hu-HU" i="1" dirty="0" smtClean="0"/>
              <a:t> </a:t>
            </a:r>
            <a:r>
              <a:rPr lang="hu-HU" altLang="hu-HU" i="1" dirty="0"/>
              <a:t>befejezésének határideje a nem </a:t>
            </a:r>
            <a:r>
              <a:rPr lang="hu-HU" altLang="hu-HU" i="1" dirty="0" err="1"/>
              <a:t>interkalibrált</a:t>
            </a:r>
            <a:r>
              <a:rPr lang="hu-HU" altLang="hu-HU" i="1" dirty="0"/>
              <a:t> élőlénycsoportokra: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73305" cy="39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4964" y="1338200"/>
            <a:ext cx="70259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>
                <a:latin typeface="Calibri" pitchFamily="34" charset="0"/>
              </a:rPr>
              <a:t>Adatbázisok (FEVI) ellenőrzése, </a:t>
            </a:r>
            <a:r>
              <a:rPr lang="hu-HU" altLang="hu-HU" u="sng" dirty="0" err="1" smtClean="0">
                <a:latin typeface="Calibri" pitchFamily="34" charset="0"/>
              </a:rPr>
              <a:t>BAB-ok</a:t>
            </a:r>
            <a:r>
              <a:rPr lang="hu-HU" altLang="hu-HU" u="sng" dirty="0" smtClean="0">
                <a:latin typeface="Calibri" pitchFamily="34" charset="0"/>
              </a:rPr>
              <a:t> </a:t>
            </a:r>
            <a:r>
              <a:rPr lang="hu-HU" altLang="hu-HU" u="sng" dirty="0">
                <a:latin typeface="Calibri" pitchFamily="34" charset="0"/>
              </a:rPr>
              <a:t>fejlesztése</a:t>
            </a: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>
                <a:latin typeface="Calibri" pitchFamily="34" charset="0"/>
              </a:rPr>
              <a:t>Adatok feltöltése, rendszerezése, hiányok pótlása, hibák javítása</a:t>
            </a:r>
            <a:endParaRPr lang="hu-HU" altLang="hu-HU" u="sng" dirty="0" smtClean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 smtClean="0">
                <a:latin typeface="Calibri" pitchFamily="34" charset="0"/>
              </a:rPr>
              <a:t>Módszerek </a:t>
            </a:r>
            <a:r>
              <a:rPr lang="hu-HU" altLang="hu-HU" u="sng" dirty="0">
                <a:latin typeface="Calibri" pitchFamily="34" charset="0"/>
              </a:rPr>
              <a:t>felülvizsgálata, fejlesztése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Folyók:</a:t>
            </a:r>
          </a:p>
          <a:p>
            <a:pPr lvl="2" eaLnBrk="1" hangingPunct="1"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FP, </a:t>
            </a:r>
            <a:r>
              <a:rPr lang="hu-HU" altLang="hu-HU" b="1" u="sng" dirty="0">
                <a:latin typeface="Calibri" pitchFamily="34" charset="0"/>
              </a:rPr>
              <a:t>FB, MZB, MF</a:t>
            </a:r>
            <a:r>
              <a:rPr lang="hu-HU" altLang="hu-HU" dirty="0">
                <a:latin typeface="Calibri" pitchFamily="34" charset="0"/>
              </a:rPr>
              <a:t>: VKI </a:t>
            </a:r>
            <a:r>
              <a:rPr lang="hu-HU" altLang="hu-HU" dirty="0" smtClean="0">
                <a:latin typeface="Calibri" pitchFamily="34" charset="0"/>
              </a:rPr>
              <a:t>kompatibilis, </a:t>
            </a:r>
            <a:r>
              <a:rPr lang="hu-HU" altLang="hu-HU" b="1" u="sng" dirty="0" err="1" smtClean="0">
                <a:latin typeface="Calibri" pitchFamily="34" charset="0"/>
              </a:rPr>
              <a:t>interkalibrált</a:t>
            </a:r>
            <a:r>
              <a:rPr lang="hu-HU" altLang="hu-HU" b="1" u="sng" dirty="0" smtClean="0">
                <a:latin typeface="Calibri" pitchFamily="34" charset="0"/>
              </a:rPr>
              <a:t> módszerek, </a:t>
            </a:r>
            <a:r>
              <a:rPr lang="hu-HU" altLang="hu-HU" dirty="0" smtClean="0">
                <a:latin typeface="Calibri" pitchFamily="34" charset="0"/>
              </a:rPr>
              <a:t>de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EU szinten alkalmazott abiotikus referencia-feltételek egységes kidolgozása szükséges minden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típusra </a:t>
            </a:r>
          </a:p>
          <a:p>
            <a:pPr lvl="2" eaLnBrk="1" hangingPunct="1">
              <a:buFont typeface="Arial" charset="0"/>
              <a:buChar char="•"/>
            </a:pP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Hal</a:t>
            </a:r>
            <a:r>
              <a:rPr lang="hu-HU" altLang="hu-HU" b="1" dirty="0">
                <a:latin typeface="Calibri" pitchFamily="34" charset="0"/>
              </a:rPr>
              <a:t>:</a:t>
            </a:r>
            <a:r>
              <a:rPr lang="hu-HU" altLang="hu-HU" dirty="0">
                <a:latin typeface="Calibri" pitchFamily="34" charset="0"/>
              </a:rPr>
              <a:t> adatgyűjtés- </a:t>
            </a:r>
            <a:r>
              <a:rPr lang="hu-HU" altLang="hu-HU" dirty="0" err="1">
                <a:latin typeface="Calibri" pitchFamily="34" charset="0"/>
              </a:rPr>
              <a:t>vizsg.monitoring</a:t>
            </a:r>
            <a:r>
              <a:rPr lang="hu-HU" altLang="hu-HU" dirty="0">
                <a:latin typeface="Calibri" pitchFamily="34" charset="0"/>
              </a:rPr>
              <a:t>/országos adatok,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VKI kompatibilis, </a:t>
            </a:r>
            <a:r>
              <a:rPr lang="hu-HU" altLang="hu-HU" b="1" dirty="0" err="1">
                <a:solidFill>
                  <a:srgbClr val="00B050"/>
                </a:solidFill>
                <a:latin typeface="Calibri" pitchFamily="34" charset="0"/>
              </a:rPr>
              <a:t>interkalibrálható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 értékelő módszer kidolgozása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Tavak:</a:t>
            </a:r>
          </a:p>
          <a:p>
            <a:pPr lvl="2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FP, </a:t>
            </a:r>
            <a:r>
              <a:rPr lang="hu-HU" altLang="hu-HU" u="sng" dirty="0">
                <a:latin typeface="Calibri" pitchFamily="34" charset="0"/>
              </a:rPr>
              <a:t>FB, MF, MZB </a:t>
            </a:r>
            <a:r>
              <a:rPr lang="hu-HU" altLang="hu-HU" dirty="0">
                <a:latin typeface="Calibri" pitchFamily="34" charset="0"/>
              </a:rPr>
              <a:t>VKI kompatibilis módszer, </a:t>
            </a:r>
            <a:r>
              <a:rPr lang="hu-HU" altLang="hu-HU" u="sng" dirty="0">
                <a:latin typeface="Calibri" pitchFamily="34" charset="0"/>
              </a:rPr>
              <a:t>IC folyamatban</a:t>
            </a:r>
            <a:endParaRPr lang="hu-HU" altLang="hu-HU" dirty="0">
              <a:latin typeface="Calibri" pitchFamily="34" charset="0"/>
            </a:endParaRPr>
          </a:p>
          <a:p>
            <a:pPr lvl="2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FB, MZB-</a:t>
            </a:r>
            <a:r>
              <a:rPr lang="hu-HU" altLang="hu-HU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a VGT-1 során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adathiányos típusokban- osztályhatárok megadása, referencia-feltételek kidolgozása</a:t>
            </a:r>
            <a:endParaRPr lang="hu-HU" altLang="hu-HU" b="1" u="sng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 smtClean="0">
                <a:latin typeface="Calibri" pitchFamily="34" charset="0"/>
              </a:rPr>
              <a:t>Állapotértékelési </a:t>
            </a:r>
            <a:r>
              <a:rPr lang="hu-HU" altLang="hu-HU" u="sng" dirty="0">
                <a:latin typeface="Calibri" pitchFamily="34" charset="0"/>
              </a:rPr>
              <a:t>koncepciók felülvizsgálata</a:t>
            </a:r>
            <a:r>
              <a:rPr lang="hu-HU" altLang="hu-HU" dirty="0">
                <a:latin typeface="Calibri" pitchFamily="34" charset="0"/>
              </a:rPr>
              <a:t>: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Megbízhatóság, pontossági elvek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egységesítése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Ellenőrzési folyamat kidolgozása (</a:t>
            </a: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</a:rPr>
              <a:t>biológiai-fiz.kémiai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 min. elemek)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</a:rPr>
              <a:t>Ökopotenciál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 számítási módszerének kidolgozása</a:t>
            </a:r>
            <a:endParaRPr lang="hu-HU" altLang="hu-H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6324" name="Picture 4" descr="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79" y="2314080"/>
            <a:ext cx="1575630" cy="10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Makroph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58" y="3356074"/>
            <a:ext cx="157965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Asta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66" y="4384774"/>
            <a:ext cx="157245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4" descr="Fis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04" y="5445224"/>
            <a:ext cx="158690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4" descr="Phytop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25" y="1369032"/>
            <a:ext cx="1598513" cy="9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5"/>
          <p:cNvGrpSpPr>
            <a:grpSpLocks/>
          </p:cNvGrpSpPr>
          <p:nvPr/>
        </p:nvGrpSpPr>
        <p:grpSpPr bwMode="auto">
          <a:xfrm>
            <a:off x="51840" y="73770"/>
            <a:ext cx="898525" cy="911225"/>
            <a:chOff x="1824" y="633"/>
            <a:chExt cx="2834" cy="2849"/>
          </a:xfrm>
        </p:grpSpPr>
        <p:sp>
          <p:nvSpPr>
            <p:cNvPr id="5633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" name="Rectangle 2"/>
          <p:cNvSpPr txBox="1">
            <a:spLocks/>
          </p:cNvSpPr>
          <p:nvPr/>
        </p:nvSpPr>
        <p:spPr>
          <a:xfrm>
            <a:off x="970906" y="123826"/>
            <a:ext cx="7797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kihÍvásai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7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043608" y="152434"/>
            <a:ext cx="7797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kihÍvásai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22533" y="1772816"/>
            <a:ext cx="7045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minősítési rendszereknek megfelelően részletesnek és robusztusnak kell lennie a vizek állapotának bemutatásához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 terhelés –hatás– állapot közötti összefüggések bemutatásához és az intézkedések megalapozásához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i kell egyenlítenie a típuson belüli természetes variabilitást, ugyanakkor elég érzékenyen kell reagálnia a </a:t>
            </a:r>
            <a:r>
              <a:rPr lang="hu-HU" dirty="0" smtClean="0"/>
              <a:t>víztípus </a:t>
            </a:r>
            <a:r>
              <a:rPr lang="hu-HU" dirty="0" smtClean="0"/>
              <a:t>különbségekből eredő élőhelyi sajátságokra és az eltérő terhelésekre</a:t>
            </a:r>
            <a:endParaRPr lang="hu-HU" dirty="0"/>
          </a:p>
        </p:txBody>
      </p:sp>
      <p:pic>
        <p:nvPicPr>
          <p:cNvPr id="3088" name="Picture 16" descr="C:\Users\zagyvaa\AppData\Local\Microsoft\Windows\Temporary Internet Files\Content.IE5\6BCD5UXF\tankonyve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73" y="1256615"/>
            <a:ext cx="1162935" cy="10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zagyvaa\AppData\Local\Microsoft\Windows\Temporary Internet Files\Content.IE5\XOJ3SOXF\balanced-brass-scale-300x2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" y="152434"/>
            <a:ext cx="938455" cy="7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63" y="1302140"/>
            <a:ext cx="471842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51520" y="148114"/>
            <a:ext cx="7797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Biológiai és Fizikai-kémiai ellenőrzési folyamat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1302140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u="sng" dirty="0" smtClean="0"/>
              <a:t>eltérések okai: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h</a:t>
            </a:r>
            <a:r>
              <a:rPr lang="hu-HU" sz="1600" dirty="0" smtClean="0"/>
              <a:t>atárértékek egymáshoz képest túl szigorúak vagy megengedők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b</a:t>
            </a:r>
            <a:r>
              <a:rPr lang="hu-HU" sz="1600" dirty="0" smtClean="0"/>
              <a:t>iológiai minőségi elemek komplexitása: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élőlényközösségek </a:t>
            </a:r>
            <a:r>
              <a:rPr lang="hu-HU" sz="1600" dirty="0" smtClean="0"/>
              <a:t>természetes variabilitása,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e</a:t>
            </a:r>
            <a:r>
              <a:rPr lang="hu-HU" sz="1600" dirty="0" smtClean="0"/>
              <a:t>mberi hatásokra való eltérő érzékenysége,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e</a:t>
            </a:r>
            <a:r>
              <a:rPr lang="hu-HU" sz="1600" dirty="0" smtClean="0"/>
              <a:t>mberi hatásokra adott válasz összegződése a biológiai válaszban</a:t>
            </a:r>
            <a:endParaRPr lang="hu-H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/>
              <a:t>i</a:t>
            </a:r>
            <a:r>
              <a:rPr lang="hu-HU" sz="1600" dirty="0" smtClean="0"/>
              <a:t>dőszakos emberi tevékenység hatása a biológiai válaszban még kimutatható</a:t>
            </a:r>
          </a:p>
        </p:txBody>
      </p:sp>
    </p:spTree>
    <p:extLst>
      <p:ext uri="{BB962C8B-B14F-4D97-AF65-F5344CB8AC3E}">
        <p14:creationId xmlns:p14="http://schemas.microsoft.com/office/powerpoint/2010/main" val="27652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51520" y="148114"/>
            <a:ext cx="7797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Megbízhatóság elvének egységessége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3998" y="1412776"/>
            <a:ext cx="7666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/>
              <a:t>Nemzetközi Duna-védelmi Bizottság (ICPDR) kritérium-rendszere </a:t>
            </a:r>
            <a:r>
              <a:rPr lang="hu-HU" u="sng" dirty="0" smtClean="0"/>
              <a:t>alapján</a:t>
            </a:r>
            <a:r>
              <a:rPr lang="hu-HU" dirty="0" smtClean="0"/>
              <a:t>, egységes </a:t>
            </a:r>
            <a:r>
              <a:rPr lang="hu-HU" dirty="0"/>
              <a:t>szempontrendszer szerint a biológiai minősítési elemekre és a többi biológiát támogató minősítési elem megbízhatóságának </a:t>
            </a:r>
            <a:r>
              <a:rPr lang="hu-HU" dirty="0" smtClean="0"/>
              <a:t>figyelembevételével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 smtClean="0"/>
              <a:t>A biológiai </a:t>
            </a:r>
            <a:r>
              <a:rPr lang="hu-HU" u="sng" dirty="0"/>
              <a:t>elemeknél </a:t>
            </a:r>
            <a:r>
              <a:rPr lang="hu-HU" dirty="0"/>
              <a:t>a következő szempontokat vettük figyelembe: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VKI kompatibilis-e az adat,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 hazai biológiai monitoring módszertana szerint történt-e a vizsgálat,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interkalibrált-e</a:t>
            </a:r>
            <a:r>
              <a:rPr lang="hu-HU" dirty="0"/>
              <a:t> a módszer,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teljesíti-e az évi </a:t>
            </a:r>
            <a:r>
              <a:rPr lang="hu-HU" dirty="0" err="1"/>
              <a:t>összmintaszám</a:t>
            </a:r>
            <a:r>
              <a:rPr lang="hu-HU" dirty="0"/>
              <a:t> a </a:t>
            </a:r>
            <a:r>
              <a:rPr lang="hu-HU" dirty="0" err="1"/>
              <a:t>monitoringban</a:t>
            </a:r>
            <a:r>
              <a:rPr lang="hu-HU" dirty="0"/>
              <a:t> előírt minimum követelményeket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 smtClean="0"/>
              <a:t>Az ökológiai állapot megbízhatóságánál </a:t>
            </a:r>
            <a:r>
              <a:rPr lang="hu-HU" dirty="0" smtClean="0"/>
              <a:t>figyelembe </a:t>
            </a:r>
            <a:r>
              <a:rPr lang="hu-HU" dirty="0"/>
              <a:t>vettük az eredmények (biológiai, </a:t>
            </a:r>
            <a:r>
              <a:rPr lang="hu-HU" dirty="0" smtClean="0"/>
              <a:t>biológiát </a:t>
            </a:r>
            <a:r>
              <a:rPr lang="hu-HU" dirty="0"/>
              <a:t>támogató </a:t>
            </a:r>
            <a:r>
              <a:rPr lang="hu-HU" dirty="0" err="1"/>
              <a:t>hidromorfológiai</a:t>
            </a:r>
            <a:r>
              <a:rPr lang="hu-HU" dirty="0"/>
              <a:t>, valamint fizikai-kémiai elemek) egyezését és az értékelés alapját jelentő biológiai elemek számát </a:t>
            </a:r>
            <a:r>
              <a:rPr lang="hu-HU" dirty="0" smtClean="0"/>
              <a:t>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megbízhatósági kategóriák: 3-jó</a:t>
            </a:r>
            <a:r>
              <a:rPr lang="hu-HU" dirty="0"/>
              <a:t>, 2-közepes, </a:t>
            </a:r>
            <a:r>
              <a:rPr lang="hu-HU" dirty="0" smtClean="0"/>
              <a:t>1-alacsony.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</a:t>
            </a:r>
            <a:r>
              <a:rPr lang="hu-HU" dirty="0" smtClean="0"/>
              <a:t>agas </a:t>
            </a:r>
            <a:r>
              <a:rPr lang="hu-HU" dirty="0"/>
              <a:t>megbízhatóság csak </a:t>
            </a:r>
            <a:r>
              <a:rPr lang="hu-HU" dirty="0" err="1"/>
              <a:t>interkalibrált</a:t>
            </a:r>
            <a:r>
              <a:rPr lang="hu-HU" dirty="0"/>
              <a:t> módszer esetén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63888" y="5589240"/>
            <a:ext cx="40324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Erősen módosított víztestek felülvizsgálata és víztestek csoportosítási lehetőségének vizsgálata folyamatban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567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48"/>
            <a:ext cx="9144000" cy="638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eredményei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858260" cy="2924175"/>
          </a:xfrm>
          <a:prstGeom prst="rect">
            <a:avLst/>
          </a:prstGeom>
          <a:noFill/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" y="3991734"/>
            <a:ext cx="3801338" cy="2866266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60" y="3991734"/>
            <a:ext cx="3801338" cy="286626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6283417" y="2348880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Adathiány</a:t>
            </a:r>
          </a:p>
          <a:p>
            <a:r>
              <a:rPr lang="hu-HU" sz="1600" b="1" dirty="0" smtClean="0"/>
              <a:t>=víztestek csoportosítási lehetőségének vizsgálata folyamatban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2923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72816" y="1772816"/>
            <a:ext cx="8238811" cy="386610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Tipológia biológiai </a:t>
            </a:r>
            <a:r>
              <a:rPr lang="hu-HU" dirty="0" err="1" smtClean="0"/>
              <a:t>validációja</a:t>
            </a:r>
            <a:endParaRPr lang="hu-HU" dirty="0" smtClean="0"/>
          </a:p>
          <a:p>
            <a:r>
              <a:rPr lang="hu-HU" dirty="0" smtClean="0"/>
              <a:t>VKI kompatibilis, </a:t>
            </a:r>
            <a:r>
              <a:rPr lang="hu-HU" dirty="0" err="1" smtClean="0"/>
              <a:t>stresszor-specifikus</a:t>
            </a:r>
            <a:r>
              <a:rPr lang="hu-HU" dirty="0" smtClean="0"/>
              <a:t>, több élőlénycsoportra: </a:t>
            </a:r>
            <a:r>
              <a:rPr lang="hu-HU" dirty="0" err="1" smtClean="0"/>
              <a:t>interkalibrált</a:t>
            </a:r>
            <a:r>
              <a:rPr lang="hu-HU" dirty="0" smtClean="0"/>
              <a:t> biológiai módszerek</a:t>
            </a:r>
          </a:p>
          <a:p>
            <a:r>
              <a:rPr lang="hu-HU" dirty="0" smtClean="0"/>
              <a:t>VGT-1-ben adathiányos típusokra az elérhető adatok alapján értékelési rendszerek kidolgozása</a:t>
            </a:r>
          </a:p>
          <a:p>
            <a:r>
              <a:rPr lang="hu-HU" dirty="0" smtClean="0"/>
              <a:t>Abiotikus referencia-kritériumrendszer kidolgozása</a:t>
            </a:r>
          </a:p>
          <a:p>
            <a:r>
              <a:rPr lang="hu-HU" dirty="0" smtClean="0"/>
              <a:t>Biológiai-fizikai kémiai ellenőrzési folyamat</a:t>
            </a:r>
          </a:p>
          <a:p>
            <a:r>
              <a:rPr lang="hu-HU" dirty="0" smtClean="0"/>
              <a:t>Megbízhatósági elvek egységesítése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74157" y="44624"/>
            <a:ext cx="4629891" cy="864096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Újdonságok a VGT-2-ben a VGT-1-hez képest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Vízfolyások Ökológiai állapota a VGT-1 és VGT-2 időszakban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91632" y="1384026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 smtClean="0"/>
              <a:t>Tájékoztató információ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kb</a:t>
            </a:r>
            <a:r>
              <a:rPr lang="hu-HU" dirty="0"/>
              <a:t>. felére csökkent </a:t>
            </a:r>
            <a:r>
              <a:rPr lang="hu-HU" dirty="0" smtClean="0"/>
              <a:t> az adathiányos víztestek 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nőtt az egyes víztesteken a vizsgált élőlénycsoportok </a:t>
            </a:r>
            <a:r>
              <a:rPr lang="hu-HU" dirty="0" smtClean="0"/>
              <a:t>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számos biológiai módszer lett pontosítva, továbbfejlesztve 2010-2012 </a:t>
            </a:r>
            <a:r>
              <a:rPr lang="hu-HU" dirty="0" smtClean="0"/>
              <a:t>időszakban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</a:t>
            </a:r>
            <a:r>
              <a:rPr lang="hu-HU" dirty="0" smtClean="0"/>
              <a:t>izikai-kémiai elemekre </a:t>
            </a:r>
            <a:r>
              <a:rPr lang="hu-HU" dirty="0"/>
              <a:t>kismértékben javuló </a:t>
            </a:r>
            <a:r>
              <a:rPr lang="hu-HU" dirty="0" smtClean="0"/>
              <a:t>állapot, de a gyenge </a:t>
            </a:r>
            <a:r>
              <a:rPr lang="hu-HU" dirty="0"/>
              <a:t>és rossz állapotúak száma is növekedett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976" y="133176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Az </a:t>
            </a:r>
            <a:r>
              <a:rPr lang="hu-HU" sz="1600" b="1" u="sng" dirty="0" smtClean="0"/>
              <a:t>összevetés víztest szinten </a:t>
            </a:r>
            <a:r>
              <a:rPr lang="hu-HU" sz="1600" b="1" u="sng" dirty="0"/>
              <a:t>tehető </a:t>
            </a:r>
            <a:r>
              <a:rPr lang="hu-HU" sz="1600" b="1" u="sng" dirty="0" smtClean="0"/>
              <a:t>meg</a:t>
            </a:r>
            <a:r>
              <a:rPr lang="hu-HU" sz="1600" b="1" dirty="0" smtClean="0"/>
              <a:t>: a </a:t>
            </a:r>
            <a:r>
              <a:rPr lang="hu-HU" sz="1600" b="1" dirty="0"/>
              <a:t>vizsgált új víztestek (monitoring változása)  </a:t>
            </a:r>
            <a:r>
              <a:rPr lang="hu-HU" sz="1600" b="1" dirty="0" smtClean="0"/>
              <a:t>és a </a:t>
            </a:r>
            <a:r>
              <a:rPr lang="hu-HU" sz="1600" b="1" dirty="0"/>
              <a:t>biológiai és fizikai-kémiai határértékek (módszertani változás) miatt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6976" y="2162758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VGT-1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459013" y="3772054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VGT-2</a:t>
            </a:r>
            <a:endParaRPr lang="hu-H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" y="2470535"/>
            <a:ext cx="3373335" cy="20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9831"/>
            <a:ext cx="3219832" cy="24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6977" y="4725144"/>
            <a:ext cx="2592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Biol.elemek</a:t>
            </a:r>
            <a:r>
              <a:rPr lang="hu-HU" u="sng" dirty="0" smtClean="0"/>
              <a:t>: </a:t>
            </a:r>
          </a:p>
          <a:p>
            <a:r>
              <a:rPr lang="hu-HU" dirty="0" smtClean="0"/>
              <a:t>VGT-1: víztestek 75%</a:t>
            </a:r>
          </a:p>
          <a:p>
            <a:r>
              <a:rPr lang="hu-HU" dirty="0" smtClean="0"/>
              <a:t>VGT-2: víztestek 76,5%</a:t>
            </a:r>
          </a:p>
          <a:p>
            <a:r>
              <a:rPr lang="hu-HU" u="sng" dirty="0" err="1" smtClean="0"/>
              <a:t>Fiz.-kém.elemek</a:t>
            </a:r>
            <a:r>
              <a:rPr lang="hu-HU" u="sng" dirty="0" smtClean="0"/>
              <a:t>:</a:t>
            </a:r>
          </a:p>
          <a:p>
            <a:r>
              <a:rPr lang="hu-HU" dirty="0"/>
              <a:t>VGT-1: víztestek </a:t>
            </a:r>
            <a:r>
              <a:rPr lang="hu-HU" dirty="0" smtClean="0"/>
              <a:t>83%</a:t>
            </a:r>
            <a:endParaRPr lang="hu-HU" dirty="0"/>
          </a:p>
          <a:p>
            <a:r>
              <a:rPr lang="hu-HU" dirty="0"/>
              <a:t>VGT-2: víztestek </a:t>
            </a:r>
            <a:r>
              <a:rPr lang="hu-HU" dirty="0" smtClean="0"/>
              <a:t>85%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3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Állóvizek Ökológiai állapota a VGT-1 és VGT-2 időszakban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11202" y="1340768"/>
            <a:ext cx="2753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/>
              <a:t>Tájékoztató információ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VGT-1 </a:t>
            </a:r>
            <a:r>
              <a:rPr lang="hu-HU" dirty="0"/>
              <a:t>során víztestek </a:t>
            </a:r>
            <a:r>
              <a:rPr lang="hu-HU" dirty="0" smtClean="0"/>
              <a:t>36% (213 </a:t>
            </a:r>
            <a:r>
              <a:rPr lang="hu-HU" dirty="0"/>
              <a:t>víztestből 77-re), a VGT-2-ben </a:t>
            </a:r>
            <a:r>
              <a:rPr lang="hu-HU" dirty="0" smtClean="0"/>
              <a:t>43% (189 </a:t>
            </a:r>
            <a:r>
              <a:rPr lang="hu-HU" dirty="0"/>
              <a:t>víztestből </a:t>
            </a:r>
            <a:r>
              <a:rPr lang="hu-HU" dirty="0" smtClean="0"/>
              <a:t>81-re</a:t>
            </a:r>
            <a:r>
              <a:rPr lang="hu-HU" dirty="0"/>
              <a:t>) </a:t>
            </a:r>
            <a:r>
              <a:rPr lang="hu-HU" dirty="0" smtClean="0"/>
              <a:t>van adat: csökkent  az adathiány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132267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Az </a:t>
            </a:r>
            <a:r>
              <a:rPr lang="hu-HU" sz="1600" b="1" u="sng" dirty="0" smtClean="0"/>
              <a:t>összevetés víztest szinten </a:t>
            </a:r>
            <a:r>
              <a:rPr lang="hu-HU" sz="1600" b="1" u="sng" dirty="0"/>
              <a:t>tehető </a:t>
            </a:r>
            <a:r>
              <a:rPr lang="hu-HU" sz="1600" b="1" u="sng" dirty="0" smtClean="0"/>
              <a:t>meg</a:t>
            </a:r>
            <a:r>
              <a:rPr lang="hu-HU" sz="1600" b="1" dirty="0" smtClean="0"/>
              <a:t>: a </a:t>
            </a:r>
            <a:r>
              <a:rPr lang="hu-HU" sz="1600" b="1" dirty="0"/>
              <a:t>vizsgált új víztestek (monitoring változása)  </a:t>
            </a:r>
            <a:r>
              <a:rPr lang="hu-HU" sz="1600" b="1" dirty="0" smtClean="0"/>
              <a:t>és a </a:t>
            </a:r>
            <a:r>
              <a:rPr lang="hu-HU" sz="1600" b="1" dirty="0"/>
              <a:t>biológiai és fizikai-kémiai határértékek (módszertani változás) miatt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7774" y="2201846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VGT-1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34505" y="3926091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VGT-2</a:t>
            </a:r>
            <a:endParaRPr lang="hu-H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9623"/>
            <a:ext cx="33416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95" y="4222914"/>
            <a:ext cx="3706403" cy="21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342189" y="128761"/>
            <a:ext cx="644335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Korlátai a VGT-2 projektben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4" descr="MCj01965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4" y="95158"/>
            <a:ext cx="1008112" cy="10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MCj042419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3430"/>
            <a:ext cx="1143946" cy="7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83447" y="1340768"/>
            <a:ext cx="756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Monitoring adathiány kezelése (víztestek csoportosítási lehetőségének vizsgálata, monitoring-fejlesztés mint intézkedés)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Monitoring bizonytalanságok (térbeli és időbeni minta-reprezentativitás vagy ennek hiánya, rendkívüli körülmények) kezelése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Módszerek (mintavétel, feldolgozás, értékelés) megbízhatósága-pontossága, emberi hiba kezelése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Minősítési elemek (biológiai minősítés, fizikai-kémiai minősítés, </a:t>
            </a:r>
            <a:r>
              <a:rPr lang="hu-HU" sz="2200" dirty="0" err="1" smtClean="0"/>
              <a:t>hidro-morfológiai</a:t>
            </a:r>
            <a:r>
              <a:rPr lang="hu-HU" sz="2200" dirty="0" smtClean="0"/>
              <a:t> </a:t>
            </a:r>
            <a:r>
              <a:rPr lang="hu-HU" sz="2200" dirty="0" err="1" smtClean="0"/>
              <a:t>minősítés</a:t>
            </a:r>
            <a:r>
              <a:rPr lang="hu-HU" sz="2200" dirty="0" smtClean="0"/>
              <a:t>, specifikus szennyezőanyagok) eredményeinek harmonizációja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Részletes </a:t>
            </a:r>
            <a:r>
              <a:rPr lang="hu-HU" sz="2200" dirty="0" err="1" smtClean="0"/>
              <a:t>terhelés-hatás-állapotváltozás</a:t>
            </a:r>
            <a:r>
              <a:rPr lang="hu-HU" sz="2200" dirty="0" smtClean="0"/>
              <a:t> felmérések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VGT-2 projekt </a:t>
            </a:r>
            <a:r>
              <a:rPr lang="hu-HU" sz="2200" dirty="0" smtClean="0"/>
              <a:t>időkorlátai (a terhelések csak részben voltak elérhetőek az állapotértékeléskor)</a:t>
            </a:r>
            <a:endParaRPr lang="hu-HU" sz="2200" dirty="0" smtClean="0"/>
          </a:p>
        </p:txBody>
      </p:sp>
      <p:pic>
        <p:nvPicPr>
          <p:cNvPr id="6152" name="Picture 8" descr="C:\Users\zagyvaa\AppData\Local\Microsoft\Windows\Temporary Internet Files\Content.IE5\6BCD5UXF\targe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99" y="2561238"/>
            <a:ext cx="885376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41" y="4221089"/>
            <a:ext cx="9802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0996"/>
            <a:ext cx="6516216" cy="3874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99">
                        <a:gamma/>
                        <a:shade val="46275"/>
                        <a:invGamma/>
                      </a:srgbClr>
                    </a:gs>
                    <a:gs pos="5000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07504" y="116631"/>
            <a:ext cx="468052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VKI végrehajtása…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30604" y="4715852"/>
            <a:ext cx="2730396" cy="369332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Mindenki küzd valamivel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220072" cy="39150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99">
                        <a:gamma/>
                        <a:shade val="46275"/>
                        <a:invGamma/>
                      </a:srgbClr>
                    </a:gs>
                    <a:gs pos="50000">
                      <a:srgbClr val="FFCC99"/>
                    </a:gs>
                    <a:gs pos="100000">
                      <a:srgbClr val="FFCC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23928" y="5979539"/>
            <a:ext cx="5200866" cy="852808"/>
          </a:xfrm>
          <a:prstGeom prst="rect">
            <a:avLst/>
          </a:prstGeom>
          <a:solidFill>
            <a:srgbClr val="3366CC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10800" rIns="18000" bIns="10800">
            <a:spAutoFit/>
          </a:bodyPr>
          <a:lstStyle/>
          <a:p>
            <a:r>
              <a:rPr lang="hu-HU" alt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összefogunk, és mindenki a maga területén szakmailag és emberileg megteszi, amit tud, meglesz a munkánk eredménye :)</a:t>
            </a:r>
          </a:p>
        </p:txBody>
      </p:sp>
    </p:spTree>
    <p:extLst>
      <p:ext uri="{BB962C8B-B14F-4D97-AF65-F5344CB8AC3E}">
        <p14:creationId xmlns:p14="http://schemas.microsoft.com/office/powerpoint/2010/main" val="9600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903" y="1700808"/>
            <a:ext cx="6624736" cy="720080"/>
          </a:xfrm>
        </p:spPr>
        <p:txBody>
          <a:bodyPr/>
          <a:lstStyle/>
          <a:p>
            <a:r>
              <a:rPr lang="hu-HU" sz="3600" dirty="0" smtClean="0"/>
              <a:t>KÖSZÖNÖM A </a:t>
            </a:r>
            <a:r>
              <a:rPr lang="hu-HU" sz="3600" dirty="0" err="1" smtClean="0"/>
              <a:t>FiGYELMET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435100"/>
            <a:ext cx="8291264" cy="4691063"/>
          </a:xfrm>
        </p:spPr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</a:pPr>
            <a:r>
              <a:rPr lang="hu-HU" altLang="hu-HU" sz="2400" u="sng" dirty="0"/>
              <a:t>Módszertan kidolgozása</a:t>
            </a:r>
            <a:r>
              <a:rPr lang="hu-HU" altLang="hu-HU" sz="2400" dirty="0"/>
              <a:t> (térben és időben reprezentatív mintavétel, feldolgozás, kiértékelés-minősítés)</a:t>
            </a:r>
          </a:p>
          <a:p>
            <a:pPr lvl="1">
              <a:lnSpc>
                <a:spcPct val="90000"/>
              </a:lnSpc>
            </a:pPr>
            <a:r>
              <a:rPr lang="hu-HU" altLang="hu-HU" sz="2400" u="sng" dirty="0"/>
              <a:t>Alapadatok gyűjtése</a:t>
            </a:r>
            <a:r>
              <a:rPr lang="hu-HU" altLang="hu-HU" sz="2400" dirty="0"/>
              <a:t> (mennyiségi adatok az 5 élőlénycsoportra, élőhely jellemzői, releváns </a:t>
            </a:r>
            <a:r>
              <a:rPr lang="hu-HU" altLang="hu-HU" sz="2400" dirty="0" err="1" smtClean="0"/>
              <a:t>hidro-morfológiai</a:t>
            </a:r>
            <a:r>
              <a:rPr lang="hu-HU" altLang="hu-HU" sz="2400" dirty="0"/>
              <a:t>, </a:t>
            </a:r>
            <a:r>
              <a:rPr lang="hu-HU" altLang="hu-HU" sz="2400" dirty="0" smtClean="0"/>
              <a:t>fizikai-kémiai </a:t>
            </a:r>
            <a:r>
              <a:rPr lang="hu-HU" altLang="hu-HU" sz="2400" dirty="0"/>
              <a:t>adatok)</a:t>
            </a:r>
          </a:p>
          <a:p>
            <a:pPr lvl="1">
              <a:lnSpc>
                <a:spcPct val="90000"/>
              </a:lnSpc>
            </a:pPr>
            <a:r>
              <a:rPr lang="hu-HU" altLang="hu-HU" sz="2400" u="sng" dirty="0"/>
              <a:t>Referencia-feltételek </a:t>
            </a:r>
            <a:r>
              <a:rPr lang="hu-HU" altLang="hu-HU" sz="2400" u="sng" dirty="0" smtClean="0"/>
              <a:t>meghatározása </a:t>
            </a:r>
            <a:r>
              <a:rPr lang="hu-HU" altLang="hu-HU" sz="2400" dirty="0" smtClean="0"/>
              <a:t>(pontszerű-diffúz </a:t>
            </a:r>
            <a:r>
              <a:rPr lang="hu-HU" altLang="hu-HU" sz="2400" dirty="0" err="1" smtClean="0"/>
              <a:t>szennyezőforrások</a:t>
            </a:r>
            <a:r>
              <a:rPr lang="hu-HU" altLang="hu-HU" sz="2400" dirty="0" smtClean="0"/>
              <a:t>, vízkivétel, morfológiai elváltozások, folyószabályozás, biológiai terhelések hiánya vagy minimális hatása a fizikai-kémiai, </a:t>
            </a:r>
            <a:r>
              <a:rPr lang="hu-HU" altLang="hu-HU" sz="2400" dirty="0" err="1" smtClean="0"/>
              <a:t>hidro-morfológiai</a:t>
            </a:r>
            <a:r>
              <a:rPr lang="hu-HU" altLang="hu-HU" sz="2400" dirty="0" smtClean="0"/>
              <a:t> és biológiai minősítési </a:t>
            </a:r>
            <a:r>
              <a:rPr lang="hu-HU" altLang="hu-HU" sz="2400" dirty="0"/>
              <a:t>elemek állapotára, parti </a:t>
            </a:r>
            <a:r>
              <a:rPr lang="hu-HU" altLang="hu-HU" sz="2400" dirty="0" err="1"/>
              <a:t>zonáció</a:t>
            </a:r>
            <a:r>
              <a:rPr lang="hu-HU" altLang="hu-HU" sz="2400" dirty="0"/>
              <a:t> kiváló </a:t>
            </a:r>
            <a:r>
              <a:rPr lang="hu-HU" altLang="hu-HU" sz="2400" dirty="0" smtClean="0"/>
              <a:t>állapota</a:t>
            </a:r>
            <a:r>
              <a:rPr lang="hu-HU" altLang="hu-HU" sz="2400" dirty="0"/>
              <a:t>)</a:t>
            </a:r>
            <a:r>
              <a:rPr lang="hu-HU" altLang="hu-HU" sz="2400" dirty="0" smtClean="0"/>
              <a:t>, </a:t>
            </a:r>
            <a:r>
              <a:rPr lang="hu-HU" altLang="hu-HU" sz="2400" u="sng" dirty="0"/>
              <a:t>EQR alapú minősítés</a:t>
            </a:r>
            <a:r>
              <a:rPr lang="hu-HU" altLang="hu-HU" sz="2400" dirty="0"/>
              <a:t> (komponensenként, víztípusonként, 5 osztályos minősítési rendszerben)</a:t>
            </a:r>
          </a:p>
          <a:p>
            <a:pPr lvl="1" algn="just">
              <a:lnSpc>
                <a:spcPct val="90000"/>
              </a:lnSpc>
            </a:pPr>
            <a:r>
              <a:rPr lang="hu-HU" altLang="hu-HU" sz="2400" u="sng" dirty="0"/>
              <a:t>Referencia-helyek kijelölése</a:t>
            </a:r>
            <a:r>
              <a:rPr lang="hu-HU" altLang="hu-HU" sz="2400" dirty="0"/>
              <a:t>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35838" y="116632"/>
            <a:ext cx="5100258" cy="864096"/>
          </a:xfrm>
        </p:spPr>
        <p:txBody>
          <a:bodyPr>
            <a:normAutofit/>
          </a:bodyPr>
          <a:lstStyle/>
          <a:p>
            <a:r>
              <a:rPr lang="hu-HU" altLang="hu-H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VKI szerinti </a:t>
            </a:r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minősítő rendszer alapjai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5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1622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2000" u="sng" dirty="0"/>
              <a:t>Ökológiai minősítés</a:t>
            </a:r>
            <a:r>
              <a:rPr lang="hu-HU" altLang="hu-HU" sz="2000" dirty="0"/>
              <a:t>: új követelményrendszer: 5 élőlénycsoport mint biológiai minősítő </a:t>
            </a:r>
            <a:r>
              <a:rPr lang="hu-HU" altLang="hu-HU" sz="2000" dirty="0" smtClean="0"/>
              <a:t>elemek, fizikai-kémiai</a:t>
            </a:r>
            <a:r>
              <a:rPr lang="hu-HU" altLang="hu-HU" sz="2000" dirty="0"/>
              <a:t>, kémiai és </a:t>
            </a:r>
            <a:r>
              <a:rPr lang="hu-HU" altLang="hu-HU" sz="2000" dirty="0" err="1"/>
              <a:t>hidro-morfológiai</a:t>
            </a:r>
            <a:r>
              <a:rPr lang="hu-HU" altLang="hu-HU" sz="2000" dirty="0"/>
              <a:t> minősítő </a:t>
            </a:r>
            <a:r>
              <a:rPr lang="hu-HU" altLang="hu-HU" sz="2000" dirty="0" smtClean="0"/>
              <a:t>elemek</a:t>
            </a: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000" u="sng" dirty="0"/>
              <a:t>Típus-specifikus, terhelésre érzékeny</a:t>
            </a:r>
            <a:r>
              <a:rPr lang="hu-HU" altLang="hu-HU" sz="2000" dirty="0"/>
              <a:t>, 5 osztályos minősítési rendszer kidolgozása</a:t>
            </a:r>
          </a:p>
          <a:p>
            <a:pPr>
              <a:lnSpc>
                <a:spcPct val="80000"/>
              </a:lnSpc>
            </a:pPr>
            <a:r>
              <a:rPr lang="hu-HU" altLang="hu-HU" sz="2000" u="sng" dirty="0"/>
              <a:t>Eltérő módszerek </a:t>
            </a:r>
            <a:r>
              <a:rPr lang="hu-HU" altLang="hu-HU" sz="2000" dirty="0"/>
              <a:t>(korábbi-új VKI szerinti módszerek összehasonlíthatóságának korlátai, alap-származtatott adatok)</a:t>
            </a:r>
          </a:p>
          <a:p>
            <a:pPr>
              <a:lnSpc>
                <a:spcPct val="80000"/>
              </a:lnSpc>
            </a:pPr>
            <a:r>
              <a:rPr lang="hu-HU" altLang="hu-HU" sz="2000" dirty="0"/>
              <a:t>Korábbi minősítés alapja: kvalitatív, szemi-kvalitatív adatok, kevés kvantitatív adat</a:t>
            </a:r>
          </a:p>
          <a:p>
            <a:pPr>
              <a:lnSpc>
                <a:spcPct val="80000"/>
              </a:lnSpc>
            </a:pPr>
            <a:r>
              <a:rPr lang="hu-HU" altLang="hu-HU" sz="2000" u="sng" dirty="0"/>
              <a:t>Új integrált szemléletmód</a:t>
            </a:r>
            <a:r>
              <a:rPr lang="hu-HU" altLang="hu-HU" sz="2000" dirty="0"/>
              <a:t>, víztest- és vízgyűjtő szintű értékelés</a:t>
            </a:r>
          </a:p>
          <a:p>
            <a:pPr>
              <a:lnSpc>
                <a:spcPct val="80000"/>
              </a:lnSpc>
            </a:pPr>
            <a:r>
              <a:rPr lang="hu-HU" altLang="hu-HU" sz="2000" dirty="0" smtClean="0"/>
              <a:t>Háttér-információk </a:t>
            </a:r>
            <a:r>
              <a:rPr lang="hu-HU" altLang="hu-HU" sz="2000" dirty="0"/>
              <a:t>gyűjtése, értékelése a </a:t>
            </a:r>
            <a:r>
              <a:rPr lang="hu-HU" altLang="hu-HU" sz="2000" u="sng" dirty="0"/>
              <a:t>komplex ökológiai minősítés</a:t>
            </a:r>
            <a:r>
              <a:rPr lang="hu-HU" altLang="hu-HU" sz="2000" dirty="0"/>
              <a:t>hez</a:t>
            </a:r>
          </a:p>
          <a:p>
            <a:pPr>
              <a:lnSpc>
                <a:spcPct val="80000"/>
              </a:lnSpc>
            </a:pPr>
            <a:r>
              <a:rPr lang="hu-HU" altLang="hu-HU" sz="2000" dirty="0"/>
              <a:t>Statisztikailag értékelhető adatmennyiség-megfelelő </a:t>
            </a:r>
            <a:r>
              <a:rPr lang="hu-HU" altLang="hu-HU" sz="2000" u="sng" dirty="0"/>
              <a:t>megbízhatóság és pontosság, intézkedések tervezése</a:t>
            </a:r>
          </a:p>
          <a:p>
            <a:pPr>
              <a:lnSpc>
                <a:spcPct val="80000"/>
              </a:lnSpc>
            </a:pPr>
            <a:r>
              <a:rPr lang="hu-HU" altLang="hu-HU" sz="2000" dirty="0"/>
              <a:t>Megvalósítás a VKI előírásai szerint, a </a:t>
            </a:r>
            <a:r>
              <a:rPr lang="hu-HU" altLang="hu-HU" sz="2000" u="sng" dirty="0" smtClean="0"/>
              <a:t>Európai </a:t>
            </a:r>
            <a:r>
              <a:rPr lang="hu-HU" altLang="hu-HU" sz="2000" u="sng" dirty="0"/>
              <a:t>Bizottság Közös Végrehajtási Stratégia keretében kidolgozott Útmutatók</a:t>
            </a:r>
            <a:r>
              <a:rPr lang="hu-HU" altLang="hu-HU" sz="2000" dirty="0"/>
              <a:t> figyelembevételével</a:t>
            </a:r>
          </a:p>
          <a:p>
            <a:pPr>
              <a:lnSpc>
                <a:spcPct val="80000"/>
              </a:lnSpc>
            </a:pPr>
            <a:r>
              <a:rPr lang="hu-HU" altLang="hu-HU" sz="2000" dirty="0"/>
              <a:t>Biológiai értékelő rendszerek </a:t>
            </a:r>
            <a:r>
              <a:rPr lang="hu-HU" altLang="hu-HU" sz="2000" u="sng" dirty="0"/>
              <a:t>nemzetközi </a:t>
            </a:r>
            <a:r>
              <a:rPr lang="hu-HU" altLang="hu-HU" sz="2000" u="sng" dirty="0" err="1"/>
              <a:t>interkalibráció</a:t>
            </a:r>
            <a:r>
              <a:rPr lang="hu-HU" altLang="hu-HU" sz="2000" dirty="0" err="1"/>
              <a:t>ja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ökorégiónként</a:t>
            </a:r>
            <a:endParaRPr lang="hu-HU" alt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>
            <a:normAutofit/>
          </a:bodyPr>
          <a:lstStyle/>
          <a:p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VKI új kihívásai az ökológiai állapot-értékelés során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3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35100"/>
            <a:ext cx="8147248" cy="46910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altLang="hu-HU" sz="2200" dirty="0"/>
              <a:t>REFCOND, </a:t>
            </a:r>
            <a:r>
              <a:rPr lang="hu-HU" altLang="hu-HU" sz="2200" dirty="0" smtClean="0"/>
              <a:t>HMWB</a:t>
            </a:r>
            <a:r>
              <a:rPr lang="hu-HU" altLang="hu-HU" sz="2200" dirty="0"/>
              <a:t>, Monitoring útmutatók (WFD CIS </a:t>
            </a:r>
            <a:r>
              <a:rPr lang="hu-HU" altLang="hu-HU" sz="2200" dirty="0" err="1"/>
              <a:t>Guidance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Document</a:t>
            </a:r>
            <a:r>
              <a:rPr lang="hu-HU" altLang="hu-HU" sz="2200" dirty="0"/>
              <a:t> no. 10, </a:t>
            </a:r>
            <a:r>
              <a:rPr lang="hu-HU" altLang="hu-HU" sz="2200" dirty="0" smtClean="0"/>
              <a:t>4</a:t>
            </a:r>
            <a:r>
              <a:rPr lang="hu-HU" altLang="hu-HU" sz="2200" dirty="0"/>
              <a:t>, 7) ökológiai minősítésre vonatkozó előírásai</a:t>
            </a:r>
          </a:p>
          <a:p>
            <a:pPr algn="just">
              <a:lnSpc>
                <a:spcPct val="90000"/>
              </a:lnSpc>
            </a:pPr>
            <a:r>
              <a:rPr lang="hu-HU" altLang="hu-HU" sz="2200" dirty="0"/>
              <a:t>új elem: </a:t>
            </a:r>
            <a:r>
              <a:rPr lang="hu-HU" altLang="hu-HU" sz="2200" dirty="0" smtClean="0"/>
              <a:t>fizikai-kémiai és </a:t>
            </a:r>
            <a:r>
              <a:rPr lang="hu-HU" altLang="hu-HU" sz="2200" dirty="0" err="1" smtClean="0"/>
              <a:t>hidro-morfológiai</a:t>
            </a:r>
            <a:r>
              <a:rPr lang="hu-HU" altLang="hu-HU" sz="2200" dirty="0" smtClean="0"/>
              <a:t> paraméterek, valamint az erősen módosított besorolás szerepe </a:t>
            </a:r>
            <a:r>
              <a:rPr lang="hu-HU" altLang="hu-HU" sz="2200" dirty="0"/>
              <a:t>az ökológiai állapotértékelésben</a:t>
            </a:r>
          </a:p>
          <a:p>
            <a:pPr algn="just">
              <a:lnSpc>
                <a:spcPct val="90000"/>
              </a:lnSpc>
            </a:pPr>
            <a:r>
              <a:rPr lang="hu-HU" altLang="hu-HU" sz="2200" dirty="0"/>
              <a:t>Az </a:t>
            </a:r>
            <a:r>
              <a:rPr lang="hu-HU" altLang="hu-HU" sz="2200" u="sng" dirty="0"/>
              <a:t>ökológiai állapotértékelés és a minősítési rendszerek </a:t>
            </a:r>
            <a:r>
              <a:rPr lang="hu-HU" altLang="hu-HU" sz="2200" u="sng" dirty="0" smtClean="0"/>
              <a:t>fejlesztése </a:t>
            </a:r>
            <a:r>
              <a:rPr lang="hu-HU" altLang="hu-HU" sz="2200" dirty="0"/>
              <a:t>az egyik  legfontosabb eleme a VKI végrehajtásának. Ez Közösségi jogszabályi előírás minden tagország számára, ugyanakkor a megfelelő rendszerek fejlesztése egy </a:t>
            </a:r>
            <a:r>
              <a:rPr lang="hu-HU" altLang="hu-HU" sz="2200" u="sng" dirty="0"/>
              <a:t>iteratív folyamat része</a:t>
            </a:r>
          </a:p>
          <a:p>
            <a:pPr algn="just">
              <a:lnSpc>
                <a:spcPct val="90000"/>
              </a:lnSpc>
            </a:pPr>
            <a:r>
              <a:rPr lang="hu-HU" altLang="hu-HU" sz="2200" dirty="0"/>
              <a:t>Az útmutató alapelveket és gyakorlati megközelítési módokat javasol a rendszerek kidolgozásához, </a:t>
            </a:r>
            <a:r>
              <a:rPr lang="hu-HU" altLang="hu-HU" sz="2200" dirty="0" smtClean="0"/>
              <a:t>fejlesztéséhez</a:t>
            </a:r>
            <a:endParaRPr lang="hu-HU" altLang="hu-HU" sz="2200" dirty="0"/>
          </a:p>
          <a:p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864096"/>
          </a:xfrm>
        </p:spPr>
        <p:txBody>
          <a:bodyPr/>
          <a:lstStyle/>
          <a:p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WFD CIS </a:t>
            </a:r>
            <a:r>
              <a:rPr lang="hu-HU" altLang="hu-H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Guidance</a:t>
            </a:r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Document</a:t>
            </a:r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No. 13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8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90550" y="126030"/>
            <a:ext cx="8229600" cy="879475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Alapelvek az ökológiai állapot/potenciál meghatározásához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268760"/>
            <a:ext cx="8496622" cy="5174902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hu-HU" altLang="hu-HU" sz="2200" dirty="0"/>
              <a:t>VKI általános célja: </a:t>
            </a:r>
            <a:r>
              <a:rPr lang="hu-HU" altLang="hu-HU" sz="2200" u="sng" dirty="0"/>
              <a:t>a jó ökológiai állapot/potenciál és jó kémiai állapot elérése </a:t>
            </a:r>
            <a:r>
              <a:rPr lang="hu-HU" altLang="hu-HU" sz="2200" dirty="0"/>
              <a:t>2015-ig minden felszíni víztesten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116013" y="2636838"/>
            <a:ext cx="2087562" cy="1008062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Biológiai elemek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563938" y="2349500"/>
            <a:ext cx="3313112" cy="792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hu-HU" sz="2000" b="1" dirty="0" err="1">
                <a:solidFill>
                  <a:srgbClr val="000000"/>
                </a:solidFill>
                <a:latin typeface="Arial" charset="0"/>
              </a:rPr>
              <a:t>Hidro-morfológiai</a:t>
            </a:r>
            <a:r>
              <a:rPr lang="hu-HU" sz="2000" b="1" dirty="0">
                <a:solidFill>
                  <a:srgbClr val="000000"/>
                </a:solidFill>
                <a:latin typeface="Arial" charset="0"/>
              </a:rPr>
              <a:t> elemek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165725" y="3789363"/>
            <a:ext cx="3924300" cy="1079500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Kémiai és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fizikai-kémiai </a:t>
            </a:r>
            <a:r>
              <a:rPr lang="hu-HU" altLang="hu-HU" sz="2000" b="1" dirty="0">
                <a:solidFill>
                  <a:srgbClr val="000000"/>
                </a:solidFill>
              </a:rPr>
              <a:t>elemek</a:t>
            </a:r>
          </a:p>
        </p:txBody>
      </p:sp>
      <p:cxnSp>
        <p:nvCxnSpPr>
          <p:cNvPr id="18439" name="AutoShape 7"/>
          <p:cNvCxnSpPr>
            <a:cxnSpLocks noChangeShapeType="1"/>
            <a:stCxn id="114693" idx="3"/>
            <a:endCxn id="18438" idx="0"/>
          </p:cNvCxnSpPr>
          <p:nvPr/>
        </p:nvCxnSpPr>
        <p:spPr bwMode="auto">
          <a:xfrm>
            <a:off x="6877050" y="2745582"/>
            <a:ext cx="250825" cy="1043781"/>
          </a:xfrm>
          <a:prstGeom prst="curvedConnector2">
            <a:avLst/>
          </a:prstGeom>
          <a:noFill/>
          <a:ln w="508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0" name="AutoShape 8"/>
          <p:cNvCxnSpPr>
            <a:cxnSpLocks noChangeShapeType="1"/>
          </p:cNvCxnSpPr>
          <p:nvPr/>
        </p:nvCxnSpPr>
        <p:spPr bwMode="auto">
          <a:xfrm rot="16200000" flipH="1">
            <a:off x="2956721" y="2129904"/>
            <a:ext cx="817562" cy="3635375"/>
          </a:xfrm>
          <a:prstGeom prst="curvedConnector2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140200" y="4508500"/>
            <a:ext cx="1223963" cy="506413"/>
          </a:xfrm>
          <a:prstGeom prst="curvedRightArrow">
            <a:avLst>
              <a:gd name="adj1" fmla="val 20000"/>
              <a:gd name="adj2" fmla="val 40000"/>
              <a:gd name="adj3" fmla="val 805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101013" y="4797425"/>
            <a:ext cx="719137" cy="71913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011863" y="4652963"/>
            <a:ext cx="1000125" cy="433387"/>
          </a:xfrm>
          <a:prstGeom prst="curvedDownArrow">
            <a:avLst>
              <a:gd name="adj1" fmla="val 52970"/>
              <a:gd name="adj2" fmla="val 1113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411413" y="4868863"/>
            <a:ext cx="2665412" cy="8636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Ált. fizikai-kémiai 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mutatók</a:t>
            </a:r>
          </a:p>
        </p:txBody>
      </p:sp>
      <p:cxnSp>
        <p:nvCxnSpPr>
          <p:cNvPr id="18445" name="AutoShape 13"/>
          <p:cNvCxnSpPr>
            <a:cxnSpLocks noChangeShapeType="1"/>
            <a:stCxn id="18436" idx="7"/>
            <a:endCxn id="114693" idx="0"/>
          </p:cNvCxnSpPr>
          <p:nvPr/>
        </p:nvCxnSpPr>
        <p:spPr bwMode="auto">
          <a:xfrm rot="16200000">
            <a:off x="3846513" y="1400175"/>
            <a:ext cx="425450" cy="2324100"/>
          </a:xfrm>
          <a:prstGeom prst="curvedConnector3">
            <a:avLst>
              <a:gd name="adj1" fmla="val 153731"/>
            </a:avLst>
          </a:prstGeom>
          <a:noFill/>
          <a:ln w="508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787900" y="5013325"/>
            <a:ext cx="2593975" cy="1057275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765E47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000000"/>
                </a:solidFill>
              </a:rPr>
              <a:t>Spec.nem</a:t>
            </a:r>
            <a:r>
              <a:rPr lang="hu-HU" altLang="hu-HU" sz="2000" b="1" dirty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>
                <a:solidFill>
                  <a:srgbClr val="000000"/>
                </a:solidFill>
              </a:rPr>
              <a:t>elsőbbs</a:t>
            </a:r>
            <a:r>
              <a:rPr lang="hu-HU" altLang="hu-HU" sz="2000" b="1" dirty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szennyezők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877050" y="5445125"/>
            <a:ext cx="2101850" cy="914400"/>
          </a:xfrm>
          <a:prstGeom prst="ellipse">
            <a:avLst/>
          </a:pr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000000"/>
                </a:solidFill>
              </a:rPr>
              <a:t>Spec</a:t>
            </a:r>
            <a:r>
              <a:rPr lang="hu-HU" altLang="hu-HU" sz="2000" b="1" dirty="0">
                <a:solidFill>
                  <a:srgbClr val="000000"/>
                </a:solidFill>
              </a:rPr>
              <a:t>. </a:t>
            </a:r>
            <a:r>
              <a:rPr lang="hu-HU" altLang="hu-HU" sz="2000" b="1" dirty="0" err="1">
                <a:solidFill>
                  <a:srgbClr val="000000"/>
                </a:solidFill>
              </a:rPr>
              <a:t>elsőbbs</a:t>
            </a:r>
            <a:r>
              <a:rPr lang="hu-HU" altLang="hu-HU" sz="2000" b="1" dirty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 szennyezők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76375" y="587692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/>
              <a:t>VKI, V.Melléklet 1.1.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819900" y="65151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127875" y="63087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1" dirty="0"/>
              <a:t>VKI, </a:t>
            </a:r>
            <a:r>
              <a:rPr lang="hu-HU" altLang="hu-HU" b="1" dirty="0" err="1"/>
              <a:t>X.Melléklet</a:t>
            </a:r>
            <a:endParaRPr lang="hu-HU" altLang="hu-HU" b="1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339975" y="3357563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/>
              <a:t>VKI, V. Melléklet 1.1.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64250" y="272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902450" y="26368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/>
              <a:t>VKI, V. Melléklet 1.1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319338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5" name="Text Box 16"/>
          <p:cNvSpPr txBox="1">
            <a:spLocks noChangeArrowheads="1"/>
          </p:cNvSpPr>
          <p:nvPr/>
        </p:nvSpPr>
        <p:spPr bwMode="auto">
          <a:xfrm>
            <a:off x="4041775" y="6175375"/>
            <a:ext cx="28305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/>
              <a:t>VKI, V.Melléklet 1.1., 1.2.</a:t>
            </a:r>
          </a:p>
        </p:txBody>
      </p:sp>
    </p:spTree>
    <p:extLst>
      <p:ext uri="{BB962C8B-B14F-4D97-AF65-F5344CB8AC3E}">
        <p14:creationId xmlns:p14="http://schemas.microsoft.com/office/powerpoint/2010/main" val="2648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197522"/>
            <a:ext cx="7942262" cy="792162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és A Felszíni vizek </a:t>
            </a:r>
            <a:r>
              <a:rPr lang="hu-HU" altLang="hu-H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állapotÁnak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Összefüggése</a:t>
            </a:r>
            <a:endParaRPr lang="hu-HU" altLang="hu-H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2453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8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840760" cy="590636"/>
          </a:xfrm>
        </p:spPr>
        <p:txBody>
          <a:bodyPr>
            <a:normAutofit fontScale="90000"/>
          </a:bodyPr>
          <a:lstStyle/>
          <a:p>
            <a:r>
              <a:rPr lang="hu-HU" altLang="hu-H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Magyarország vállalásai (2014-2016)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06053"/>
            <a:ext cx="7201049" cy="4826099"/>
          </a:xfrm>
        </p:spPr>
        <p:txBody>
          <a:bodyPr/>
          <a:lstStyle/>
          <a:p>
            <a:r>
              <a:rPr lang="hu-HU" altLang="hu-HU" sz="2000" b="1" i="1" dirty="0" smtClean="0"/>
              <a:t>1121/2014. (III.6.) Korm. határozatban vállalta a Bizottság ex-ante feltételeinek teljesítését</a:t>
            </a:r>
          </a:p>
          <a:p>
            <a:r>
              <a:rPr lang="hu-HU" altLang="hu-HU" sz="2000" dirty="0" smtClean="0"/>
              <a:t> </a:t>
            </a:r>
            <a:r>
              <a:rPr lang="hu-HU" altLang="hu-HU" sz="2000" b="1" u="sng" dirty="0" smtClean="0"/>
              <a:t>adathiányok csökkentése</a:t>
            </a:r>
            <a:r>
              <a:rPr lang="hu-HU" altLang="hu-HU" sz="2000" dirty="0" smtClean="0"/>
              <a:t>:</a:t>
            </a:r>
          </a:p>
          <a:p>
            <a:pPr lvl="1"/>
            <a:r>
              <a:rPr lang="hu-HU" altLang="hu-HU" sz="1800" u="sng" dirty="0" smtClean="0"/>
              <a:t>VKI kompatibilis adatforrások bevonása</a:t>
            </a:r>
          </a:p>
          <a:p>
            <a:pPr lvl="1"/>
            <a:r>
              <a:rPr lang="hu-HU" altLang="hu-HU" sz="1800" u="sng" dirty="0" smtClean="0"/>
              <a:t>Adathiányok pótlása kiegészítő </a:t>
            </a:r>
            <a:r>
              <a:rPr lang="hu-HU" altLang="hu-HU" sz="1800" u="sng" dirty="0" err="1" smtClean="0"/>
              <a:t>monitoringgal</a:t>
            </a:r>
            <a:r>
              <a:rPr lang="hu-HU" altLang="hu-HU" sz="1800" dirty="0" smtClean="0"/>
              <a:t>:</a:t>
            </a:r>
          </a:p>
          <a:p>
            <a:pPr lvl="2"/>
            <a:r>
              <a:rPr lang="hu-HU" altLang="hu-HU" sz="1600" dirty="0" smtClean="0"/>
              <a:t>Halas monitoring</a:t>
            </a:r>
          </a:p>
          <a:p>
            <a:pPr lvl="2"/>
            <a:r>
              <a:rPr lang="hu-HU" altLang="hu-HU" sz="1600" dirty="0" smtClean="0"/>
              <a:t>Veszélyes anyag és </a:t>
            </a:r>
            <a:r>
              <a:rPr lang="hu-HU" altLang="hu-HU" sz="1600" dirty="0" err="1" smtClean="0"/>
              <a:t>bióta</a:t>
            </a:r>
            <a:r>
              <a:rPr lang="hu-HU" altLang="hu-HU" sz="1600" dirty="0" smtClean="0"/>
              <a:t> monitoring</a:t>
            </a:r>
            <a:endParaRPr lang="hu-HU" altLang="hu-HU" sz="1600" u="sng" dirty="0" smtClean="0"/>
          </a:p>
          <a:p>
            <a:pPr lvl="1"/>
            <a:r>
              <a:rPr lang="hu-HU" altLang="hu-HU" sz="1800" u="sng" dirty="0" smtClean="0"/>
              <a:t>Új VKI monitoring adatok (</a:t>
            </a:r>
            <a:r>
              <a:rPr lang="hu-HU" altLang="hu-HU" sz="1800" u="sng" dirty="0" smtClean="0"/>
              <a:t>2007-2013)</a:t>
            </a:r>
            <a:r>
              <a:rPr lang="hu-HU" altLang="hu-HU" sz="1800" dirty="0" smtClean="0"/>
              <a:t>:</a:t>
            </a:r>
            <a:endParaRPr lang="hu-HU" altLang="hu-HU" sz="1800" dirty="0" smtClean="0"/>
          </a:p>
          <a:p>
            <a:pPr lvl="2"/>
            <a:r>
              <a:rPr lang="hu-HU" altLang="hu-HU" sz="1600" dirty="0" smtClean="0"/>
              <a:t>546 új mintavételi hely, 102 adathiányos víztesten a VGT-1ben</a:t>
            </a:r>
          </a:p>
          <a:p>
            <a:pPr lvl="2"/>
            <a:r>
              <a:rPr lang="hu-HU" altLang="hu-HU" sz="1600" dirty="0" smtClean="0"/>
              <a:t>285 </a:t>
            </a:r>
            <a:r>
              <a:rPr lang="hu-HU" altLang="hu-HU" sz="1600" dirty="0" smtClean="0"/>
              <a:t>új </a:t>
            </a:r>
            <a:r>
              <a:rPr lang="hu-HU" altLang="hu-HU" sz="1600" dirty="0" err="1" smtClean="0"/>
              <a:t>mintavhelyen</a:t>
            </a:r>
            <a:r>
              <a:rPr lang="hu-HU" altLang="hu-HU" sz="1600" dirty="0" smtClean="0"/>
              <a:t> történt erősen módosított és mesterséges víztesteken adatgyűjtés</a:t>
            </a:r>
          </a:p>
          <a:p>
            <a:pPr lvl="2"/>
            <a:r>
              <a:rPr lang="hu-HU" altLang="hu-HU" sz="1600" dirty="0" smtClean="0"/>
              <a:t>Csoportosítás elvének alkalmazása a VGT-2 során</a:t>
            </a:r>
          </a:p>
          <a:p>
            <a:pPr lvl="1"/>
            <a:r>
              <a:rPr lang="hu-HU" altLang="hu-HU" sz="1800" u="sng" dirty="0" smtClean="0"/>
              <a:t>Vízgyűjtő-specifikus szennyezők meghatározása</a:t>
            </a:r>
            <a:r>
              <a:rPr lang="hu-HU" altLang="hu-HU" sz="1800" dirty="0" smtClean="0"/>
              <a:t> (emisszió-leltár alapján)</a:t>
            </a:r>
            <a:endParaRPr lang="hu-HU" altLang="hu-HU" sz="1800" u="sng" dirty="0" smtClean="0"/>
          </a:p>
          <a:p>
            <a:pPr lvl="2"/>
            <a:endParaRPr lang="hu-HU" altLang="hu-HU" sz="1600" dirty="0" smtClean="0"/>
          </a:p>
          <a:p>
            <a:pPr lvl="2"/>
            <a:endParaRPr lang="hu-HU" altLang="hu-HU" sz="1600" dirty="0" smtClean="0"/>
          </a:p>
          <a:p>
            <a:pPr lvl="1"/>
            <a:endParaRPr lang="hu-HU" alt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6299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VGT-2\FEVI monitoring_felülvizsg 2013\Monitoring_2007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92950" y="4581525"/>
            <a:ext cx="167322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hu-HU" sz="1600" b="1" dirty="0">
                <a:latin typeface="Arial" charset="0"/>
              </a:rPr>
              <a:t>Folyó víztestek 41%, állóvizek 20% van adat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96188" y="5589588"/>
            <a:ext cx="184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300788" y="5445125"/>
            <a:ext cx="2735708" cy="37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hu-HU" dirty="0" smtClean="0">
                <a:latin typeface="Arial" charset="0"/>
              </a:rPr>
              <a:t>Víztestek </a:t>
            </a:r>
            <a:r>
              <a:rPr lang="hu-HU" altLang="hu-HU" dirty="0">
                <a:latin typeface="Arial" charset="0"/>
              </a:rPr>
              <a:t>csoportosítása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92950" y="4849939"/>
            <a:ext cx="1775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defTabSz="4572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hu-HU" sz="1600" dirty="0">
                <a:solidFill>
                  <a:schemeClr val="tx1"/>
                </a:solidFill>
                <a:latin typeface="Arial" charset="0"/>
              </a:rPr>
              <a:t>546 új </a:t>
            </a:r>
            <a:r>
              <a:rPr lang="hu-HU" altLang="hu-HU" sz="1600" dirty="0" err="1">
                <a:solidFill>
                  <a:schemeClr val="tx1"/>
                </a:solidFill>
                <a:latin typeface="Arial" charset="0"/>
              </a:rPr>
              <a:t>mvhely</a:t>
            </a:r>
            <a:r>
              <a:rPr lang="hu-HU" altLang="hu-HU" sz="1600" dirty="0">
                <a:solidFill>
                  <a:schemeClr val="tx1"/>
                </a:solidFill>
                <a:latin typeface="Arial" charset="0"/>
              </a:rPr>
              <a:t>, 102 </a:t>
            </a:r>
            <a:r>
              <a:rPr lang="hu-HU" altLang="hu-HU" sz="1600" dirty="0" smtClean="0">
                <a:solidFill>
                  <a:schemeClr val="tx1"/>
                </a:solidFill>
                <a:latin typeface="Arial" charset="0"/>
              </a:rPr>
              <a:t>adathiányos </a:t>
            </a:r>
            <a:r>
              <a:rPr lang="hu-HU" altLang="hu-HU" sz="1600" dirty="0" err="1" smtClean="0">
                <a:solidFill>
                  <a:schemeClr val="tx1"/>
                </a:solidFill>
                <a:latin typeface="Arial" charset="0"/>
              </a:rPr>
              <a:t>vt-n</a:t>
            </a:r>
            <a:r>
              <a:rPr lang="hu-HU" altLang="hu-H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altLang="hu-HU" sz="1600" dirty="0">
                <a:solidFill>
                  <a:schemeClr val="tx1"/>
                </a:solidFill>
                <a:latin typeface="Arial" charset="0"/>
              </a:rPr>
              <a:t>a VGT-1ben</a:t>
            </a:r>
          </a:p>
        </p:txBody>
      </p:sp>
    </p:spTree>
    <p:extLst>
      <p:ext uri="{BB962C8B-B14F-4D97-AF65-F5344CB8AC3E}">
        <p14:creationId xmlns:p14="http://schemas.microsoft.com/office/powerpoint/2010/main" val="35204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1366</Words>
  <Application>Microsoft Office PowerPoint</Application>
  <PresentationFormat>Diavetítés a képernyőre (4:3 oldalarány)</PresentationFormat>
  <Paragraphs>162</Paragraphs>
  <Slides>24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Az ökológiai Állapotértékelés kihívásai és Korlátai a VGT-2-ben   </vt:lpstr>
      <vt:lpstr>Újdonságok a VGT-2-ben a VGT-1-hez képest</vt:lpstr>
      <vt:lpstr>A VKI szerinti ökológiai minősítő rendszer alapjai</vt:lpstr>
      <vt:lpstr>A VKI új kihívásai az ökológiai állapot-értékelés során</vt:lpstr>
      <vt:lpstr>WFD CIS Guidance Document No. 13</vt:lpstr>
      <vt:lpstr>Alapelvek az ökológiai állapot/potenciál meghatározásához</vt:lpstr>
      <vt:lpstr>Ökológiai állapotértékelés és A Felszíni vizek állapotÁnak Összefüggése</vt:lpstr>
      <vt:lpstr>Magyarország vállalásai (2014-2016)</vt:lpstr>
      <vt:lpstr>PowerPoint bemutató</vt:lpstr>
      <vt:lpstr>Magyarország vállalásai (2014-2016)</vt:lpstr>
      <vt:lpstr>Stresszor-specifikus indexek</vt:lpstr>
      <vt:lpstr>Biológiai módszerek és az ökológiai interkalibráció eredménye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Andrea</cp:lastModifiedBy>
  <cp:revision>117</cp:revision>
  <dcterms:created xsi:type="dcterms:W3CDTF">2014-03-03T11:13:53Z</dcterms:created>
  <dcterms:modified xsi:type="dcterms:W3CDTF">2015-06-30T19:57:40Z</dcterms:modified>
</cp:coreProperties>
</file>