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78" r:id="rId3"/>
    <p:sldId id="279" r:id="rId4"/>
    <p:sldId id="285" r:id="rId5"/>
    <p:sldId id="284" r:id="rId6"/>
    <p:sldId id="280" r:id="rId7"/>
    <p:sldId id="282" r:id="rId8"/>
    <p:sldId id="287" r:id="rId9"/>
    <p:sldId id="290" r:id="rId10"/>
    <p:sldId id="292" r:id="rId11"/>
    <p:sldId id="299" r:id="rId12"/>
    <p:sldId id="301" r:id="rId13"/>
    <p:sldId id="300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22" autoAdjust="0"/>
  </p:normalViewPr>
  <p:slideViewPr>
    <p:cSldViewPr snapToObjects="1">
      <p:cViewPr varScale="1">
        <p:scale>
          <a:sx n="104" d="100"/>
          <a:sy n="104" d="100"/>
        </p:scale>
        <p:origin x="-13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thgyi\Desktop\monitoring%20n&#246;veked&#233;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Munka1!$B$2</c:f>
              <c:strCache>
                <c:ptCount val="1"/>
                <c:pt idx="0">
                  <c:v>VGT1</c:v>
                </c:pt>
              </c:strCache>
            </c:strRef>
          </c:tx>
          <c:invertIfNegative val="0"/>
          <c:cat>
            <c:strRef>
              <c:f>Munka1!$A$3:$A$6</c:f>
              <c:strCache>
                <c:ptCount val="4"/>
                <c:pt idx="0">
                  <c:v>Összes monitoringpont, db</c:v>
                </c:pt>
                <c:pt idx="1">
                  <c:v>VA, monitoringpont</c:v>
                </c:pt>
                <c:pt idx="2">
                  <c:v>Folyóvíz VT, monitorozott</c:v>
                </c:pt>
                <c:pt idx="3">
                  <c:v>Állóvíz VT, monitorozott</c:v>
                </c:pt>
              </c:strCache>
            </c:strRef>
          </c:cat>
          <c:val>
            <c:numRef>
              <c:f>Munka1!$B$3:$B$6</c:f>
              <c:numCache>
                <c:formatCode>General</c:formatCode>
                <c:ptCount val="4"/>
                <c:pt idx="0">
                  <c:v>617</c:v>
                </c:pt>
                <c:pt idx="1">
                  <c:v>229</c:v>
                </c:pt>
                <c:pt idx="2">
                  <c:v>442</c:v>
                </c:pt>
                <c:pt idx="3">
                  <c:v>45</c:v>
                </c:pt>
              </c:numCache>
            </c:numRef>
          </c:val>
        </c:ser>
        <c:ser>
          <c:idx val="1"/>
          <c:order val="1"/>
          <c:tx>
            <c:strRef>
              <c:f>Munka1!$C$2</c:f>
              <c:strCache>
                <c:ptCount val="1"/>
                <c:pt idx="0">
                  <c:v>VGT2</c:v>
                </c:pt>
              </c:strCache>
            </c:strRef>
          </c:tx>
          <c:invertIfNegative val="0"/>
          <c:cat>
            <c:strRef>
              <c:f>Munka1!$A$3:$A$6</c:f>
              <c:strCache>
                <c:ptCount val="4"/>
                <c:pt idx="0">
                  <c:v>Összes monitoringpont, db</c:v>
                </c:pt>
                <c:pt idx="1">
                  <c:v>VA, monitoringpont</c:v>
                </c:pt>
                <c:pt idx="2">
                  <c:v>Folyóvíz VT, monitorozott</c:v>
                </c:pt>
                <c:pt idx="3">
                  <c:v>Állóvíz VT, monitorozott</c:v>
                </c:pt>
              </c:strCache>
            </c:strRef>
          </c:cat>
          <c:val>
            <c:numRef>
              <c:f>Munka1!$C$3:$C$6</c:f>
              <c:numCache>
                <c:formatCode>General</c:formatCode>
                <c:ptCount val="4"/>
                <c:pt idx="0">
                  <c:v>1140</c:v>
                </c:pt>
                <c:pt idx="1">
                  <c:v>446</c:v>
                </c:pt>
                <c:pt idx="2">
                  <c:v>1000</c:v>
                </c:pt>
                <c:pt idx="3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90"/>
        <c:shape val="box"/>
        <c:axId val="86541440"/>
        <c:axId val="86542976"/>
        <c:axId val="0"/>
      </c:bar3DChart>
      <c:catAx>
        <c:axId val="86541440"/>
        <c:scaling>
          <c:orientation val="minMax"/>
        </c:scaling>
        <c:delete val="0"/>
        <c:axPos val="b"/>
        <c:majorTickMark val="out"/>
        <c:minorTickMark val="none"/>
        <c:tickLblPos val="nextTo"/>
        <c:crossAx val="86542976"/>
        <c:crosses val="autoZero"/>
        <c:auto val="1"/>
        <c:lblAlgn val="ctr"/>
        <c:lblOffset val="100"/>
        <c:noMultiLvlLbl val="0"/>
      </c:catAx>
      <c:valAx>
        <c:axId val="8654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54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18684243789644"/>
          <c:y val="0.68715020012235961"/>
          <c:w val="7.3493044247656E-2"/>
          <c:h val="0.1189176537721362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272808" cy="3528392"/>
          </a:xfrm>
        </p:spPr>
        <p:txBody>
          <a:bodyPr/>
          <a:lstStyle/>
          <a:p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A </a:t>
            </a:r>
            <a:r>
              <a:rPr lang="hu-HU" sz="2400" b="0" dirty="0" smtClean="0"/>
              <a:t>Bizottság konform </a:t>
            </a:r>
            <a:r>
              <a:rPr lang="hu-HU" sz="2400" b="0" dirty="0"/>
              <a:t>felszíni vizes monitoring elve és gyakorlata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000" dirty="0" smtClean="0"/>
              <a:t>Tóth György István</a:t>
            </a:r>
            <a:br>
              <a:rPr lang="hu-HU" sz="2000" dirty="0" smtClean="0"/>
            </a:br>
            <a:r>
              <a:rPr lang="hu-HU" sz="2000" dirty="0" err="1" smtClean="0"/>
              <a:t>ovf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3" name="Picture 10" descr="ovf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21" y="537177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74" y="5415444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7504" y="1179326"/>
            <a:ext cx="903649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/>
              <a:t>Az új monitoring koncepciója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300" dirty="0" err="1" smtClean="0"/>
              <a:t>alapmonitoring</a:t>
            </a:r>
            <a:r>
              <a:rPr lang="hu-HU" sz="2300" dirty="0" smtClean="0"/>
              <a:t> – évente folyamatos vizsgálatok, egyesíti a különféle speciális feladatokat, kb. </a:t>
            </a:r>
            <a:r>
              <a:rPr lang="hu-HU" sz="2300" dirty="0"/>
              <a:t>150 mintavételi pont, </a:t>
            </a:r>
            <a:r>
              <a:rPr lang="hu-HU" sz="2300" dirty="0" smtClean="0"/>
              <a:t>célorientált vizsgálati </a:t>
            </a:r>
            <a:r>
              <a:rPr lang="hu-HU" sz="2300" dirty="0"/>
              <a:t>spektrum</a:t>
            </a:r>
            <a:endParaRPr lang="hu-HU" sz="2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300" dirty="0" err="1" smtClean="0"/>
              <a:t>határvizi</a:t>
            </a:r>
            <a:r>
              <a:rPr lang="hu-HU" sz="2300" dirty="0" smtClean="0"/>
              <a:t> megállapodások, ICPDR TNMN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300" dirty="0" smtClean="0"/>
              <a:t>nitrát-monitoring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300" dirty="0" smtClean="0"/>
              <a:t>védett területek </a:t>
            </a:r>
            <a:r>
              <a:rPr lang="hu-HU" sz="2300" dirty="0" err="1" smtClean="0"/>
              <a:t>monitoringja</a:t>
            </a:r>
            <a:r>
              <a:rPr lang="hu-HU" sz="2300" dirty="0" smtClean="0"/>
              <a:t> (ivóvíz, halas víz…)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300" dirty="0" smtClean="0"/>
              <a:t>természetvédelmi területek </a:t>
            </a:r>
            <a:r>
              <a:rPr lang="hu-HU" sz="2300" dirty="0" err="1" smtClean="0"/>
              <a:t>monitoringja</a:t>
            </a:r>
            <a:r>
              <a:rPr lang="hu-HU" sz="2300" dirty="0" smtClean="0"/>
              <a:t> (NATURA2000, TVT..)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300" dirty="0" smtClean="0"/>
              <a:t>feltáró monitoring – hat éves ciklus, visszatérő, évi kb. 150 mintavételi pont, teljes vizsgálati spektrum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300" dirty="0" smtClean="0"/>
              <a:t>operatív monitoring – jelentősen visszaszorul, a költségek áthárítása a környezethasználókra (</a:t>
            </a:r>
            <a:r>
              <a:rPr lang="hu-HU" sz="2300" dirty="0"/>
              <a:t>PPP</a:t>
            </a:r>
            <a:r>
              <a:rPr lang="hu-HU" sz="2300" dirty="0" smtClean="0"/>
              <a:t>), vizsgálati irányok csökkentése (pl. hal)</a:t>
            </a:r>
            <a:endParaRPr lang="hu-HU" sz="2300" dirty="0"/>
          </a:p>
          <a:p>
            <a:r>
              <a:rPr lang="hu-HU" sz="2300" dirty="0" smtClean="0"/>
              <a:t>Vízfázis és </a:t>
            </a:r>
            <a:r>
              <a:rPr lang="hu-HU" sz="2300" dirty="0" err="1" smtClean="0"/>
              <a:t>bióta</a:t>
            </a:r>
            <a:r>
              <a:rPr lang="hu-HU" sz="2300" dirty="0" smtClean="0"/>
              <a:t> vizsgálata, optimalizálva pénzügyi vagy szakmai szempontok szerint. Később üledékvizsgálatok bevezetése.</a:t>
            </a:r>
          </a:p>
        </p:txBody>
      </p:sp>
    </p:spTree>
    <p:extLst>
      <p:ext uri="{BB962C8B-B14F-4D97-AF65-F5344CB8AC3E}">
        <p14:creationId xmlns:p14="http://schemas.microsoft.com/office/powerpoint/2010/main" val="28296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47988" y="1412776"/>
            <a:ext cx="85885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új felszíni vízminőségi monitoring költségbecslése piaci árakkal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/>
              <a:t>alapmonitoring</a:t>
            </a:r>
            <a:r>
              <a:rPr lang="hu-HU" sz="2400" dirty="0" smtClean="0"/>
              <a:t>: 300 </a:t>
            </a:r>
            <a:r>
              <a:rPr lang="hu-HU" sz="2400" dirty="0" err="1" smtClean="0"/>
              <a:t>mFt</a:t>
            </a:r>
            <a:r>
              <a:rPr lang="hu-HU" sz="2400" dirty="0" smtClean="0"/>
              <a:t>/év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feltáró monitoring: 1220 </a:t>
            </a:r>
            <a:r>
              <a:rPr lang="hu-HU" sz="2400" dirty="0" err="1" smtClean="0"/>
              <a:t>mFt</a:t>
            </a:r>
            <a:r>
              <a:rPr lang="hu-HU" sz="2400" dirty="0" smtClean="0"/>
              <a:t>/év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operatív monitoring: 80 </a:t>
            </a:r>
            <a:r>
              <a:rPr lang="hu-HU" sz="2400" dirty="0" err="1" smtClean="0"/>
              <a:t>mFt</a:t>
            </a:r>
            <a:r>
              <a:rPr lang="hu-HU" sz="2400" dirty="0" smtClean="0"/>
              <a:t>/év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Összesen 1,6 </a:t>
            </a:r>
            <a:r>
              <a:rPr lang="hu-HU" sz="2400" dirty="0" err="1" smtClean="0"/>
              <a:t>mdFt</a:t>
            </a:r>
            <a:r>
              <a:rPr lang="hu-HU" sz="2400" dirty="0" smtClean="0"/>
              <a:t>/év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A kalkulált árak a </a:t>
            </a:r>
            <a:r>
              <a:rPr lang="hu-HU" sz="2400" dirty="0" err="1" smtClean="0"/>
              <a:t>hidromorfológiai</a:t>
            </a:r>
            <a:r>
              <a:rPr lang="hu-HU" sz="2400" dirty="0" smtClean="0"/>
              <a:t> monitoring árát nem tartalmazzák, csak a kémiai és biológiai jellegű mintázást és elemzést.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 költségeknél hat mérési év/VGT ciklussal számoltunk, emellett egyenletes időbeli </a:t>
            </a:r>
            <a:r>
              <a:rPr lang="hu-HU" sz="2400" dirty="0" smtClean="0"/>
              <a:t>mintaeloszlással</a:t>
            </a:r>
            <a:r>
              <a:rPr lang="hu-HU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15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47989" y="1318022"/>
            <a:ext cx="858850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Még újabb koncepció:</a:t>
            </a:r>
          </a:p>
          <a:p>
            <a:endParaRPr lang="hu-HU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Limitál a pénzügyi forrás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Európában nincs teljes körű 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VKI lehetőség: „</a:t>
            </a:r>
            <a:r>
              <a:rPr lang="hu-HU" sz="2400" dirty="0" err="1" smtClean="0"/>
              <a:t>grouping</a:t>
            </a:r>
            <a:r>
              <a:rPr lang="hu-HU" sz="2400" dirty="0" smtClean="0"/>
              <a:t>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Minősítés </a:t>
            </a:r>
            <a:r>
              <a:rPr lang="hu-HU" sz="2400" dirty="0" err="1" smtClean="0"/>
              <a:t>transzfere</a:t>
            </a:r>
            <a:endParaRPr lang="hu-HU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Víztípusok és terhelések azonossága…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Alapmonitoring</a:t>
            </a:r>
            <a:r>
              <a:rPr lang="hu-HU" sz="2400" dirty="0" smtClean="0"/>
              <a:t> mindenképpen marad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Kis víztestek (első és másodrend) szinte egyetlen lehetősége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Támogató szakértői tanulmányok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Fennmaradó </a:t>
            </a:r>
            <a:r>
              <a:rPr lang="hu-HU" sz="2400" dirty="0" err="1" smtClean="0"/>
              <a:t>monitoringpontok</a:t>
            </a:r>
            <a:r>
              <a:rPr lang="hu-HU" sz="2400" dirty="0" smtClean="0"/>
              <a:t> teljes körű és megbízható vizsgálata</a:t>
            </a:r>
            <a:endParaRPr lang="hu-HU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Jelentős (?) költségmegtakarítás</a:t>
            </a:r>
            <a:endParaRPr lang="hu-HU" sz="2400" dirty="0" smtClean="0"/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7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7504" y="1412776"/>
            <a:ext cx="89289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2014-20-as KEHOP monitoring forrás terhére ellátandó vízminőségi feladatok: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Igazgatósági, VKI  vízminőségi mintavételi csoportok akkreditációjának kiterjesztése a  távlati ivóvízbázisok monitoring </a:t>
            </a:r>
            <a:r>
              <a:rPr lang="hu-HU" sz="2400" dirty="0" smtClean="0"/>
              <a:t>vizsgálatára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Felszín alatti vizek kémiai </a:t>
            </a:r>
            <a:r>
              <a:rPr lang="hu-HU" sz="2400" dirty="0" err="1"/>
              <a:t>monitoringhálózatának</a:t>
            </a:r>
            <a:r>
              <a:rPr lang="hu-HU" sz="2400" dirty="0"/>
              <a:t> fejlesztése: kutak felújítása, új kutak </a:t>
            </a:r>
            <a:r>
              <a:rPr lang="hu-HU" sz="2400" dirty="0" smtClean="0"/>
              <a:t>fúrása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Kutatási – módszerfejlesztő - adatgyűjtő program a VKI biológiai minőségi </a:t>
            </a:r>
            <a:r>
              <a:rPr lang="hu-HU" sz="2400" dirty="0" smtClean="0"/>
              <a:t>elemei adat- és értékelési rendszerének fejlesztésére</a:t>
            </a:r>
            <a:r>
              <a:rPr lang="hu-HU" sz="2400" dirty="0"/>
              <a:t>, az </a:t>
            </a:r>
            <a:r>
              <a:rPr lang="hu-HU" sz="2400" dirty="0" err="1"/>
              <a:t>interkalibrációs</a:t>
            </a:r>
            <a:r>
              <a:rPr lang="hu-HU" sz="2400" dirty="0"/>
              <a:t> eljárás feladatainak </a:t>
            </a:r>
            <a:r>
              <a:rPr lang="hu-HU" sz="2400" dirty="0" smtClean="0"/>
              <a:t>elvégzésére (ex-ante feltételek!)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Kémiai kutatási – módszerfejlesztő - adatgyűjtő </a:t>
            </a:r>
            <a:r>
              <a:rPr lang="hu-HU" sz="2400" dirty="0" smtClean="0"/>
              <a:t>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Hidromorfológia</a:t>
            </a:r>
            <a:r>
              <a:rPr lang="hu-HU" sz="2400" dirty="0"/>
              <a:t> monitoring fejlesztése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83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ovf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21" y="537177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74" y="5415444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1714562" y="4005064"/>
            <a:ext cx="3798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Tóth György István, OVF</a:t>
            </a:r>
          </a:p>
          <a:p>
            <a:pPr algn="ctr"/>
            <a:r>
              <a:rPr lang="hu-HU" dirty="0" err="1">
                <a:solidFill>
                  <a:schemeClr val="bg1"/>
                </a:solidFill>
              </a:rPr>
              <a:t>toth.gyorgy.istvan</a:t>
            </a:r>
            <a:r>
              <a:rPr lang="hu-HU" dirty="0">
                <a:solidFill>
                  <a:schemeClr val="bg1"/>
                </a:solidFill>
              </a:rPr>
              <a:t>@</a:t>
            </a:r>
            <a:r>
              <a:rPr lang="hu-HU" dirty="0" err="1">
                <a:solidFill>
                  <a:schemeClr val="bg1"/>
                </a:solidFill>
              </a:rPr>
              <a:t>ovf.hu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628800"/>
            <a:ext cx="7931224" cy="5051103"/>
          </a:xfrm>
        </p:spPr>
        <p:txBody>
          <a:bodyPr>
            <a:normAutofit fontScale="92500" lnSpcReduction="20000"/>
          </a:bodyPr>
          <a:lstStyle/>
          <a:p>
            <a:r>
              <a:rPr lang="hu-HU" sz="2000" dirty="0" smtClean="0"/>
              <a:t>A felszíni vízminőségi monitoring elemei:</a:t>
            </a:r>
          </a:p>
          <a:p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Általános kémiai jellemzők (a biológiát támogató elemek: oxigénháztartás, tápanyag-háztartás, sóháztartás,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Vízgyűjtő-specifikus szennyezők (</a:t>
            </a:r>
            <a:r>
              <a:rPr lang="hu-HU" sz="1800" dirty="0" err="1" smtClean="0"/>
              <a:t>As</a:t>
            </a:r>
            <a:r>
              <a:rPr lang="hu-HU" sz="1800" dirty="0" smtClean="0"/>
              <a:t>, </a:t>
            </a:r>
            <a:r>
              <a:rPr lang="hu-HU" sz="1800" dirty="0" err="1" smtClean="0"/>
              <a:t>Cr</a:t>
            </a:r>
            <a:r>
              <a:rPr lang="hu-HU" sz="1800" dirty="0" smtClean="0"/>
              <a:t>, </a:t>
            </a:r>
            <a:r>
              <a:rPr lang="hu-HU" sz="1800" dirty="0" err="1" smtClean="0"/>
              <a:t>Cu</a:t>
            </a:r>
            <a:r>
              <a:rPr lang="hu-HU" sz="1800" dirty="0" smtClean="0"/>
              <a:t>, </a:t>
            </a:r>
            <a:r>
              <a:rPr lang="hu-HU" sz="1800" dirty="0" err="1" smtClean="0"/>
              <a:t>Zn</a:t>
            </a:r>
            <a:r>
              <a:rPr lang="hu-HU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Biológiai minőségi </a:t>
            </a:r>
            <a:r>
              <a:rPr lang="hu-HU" sz="1800" dirty="0" smtClean="0"/>
              <a:t>elemek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smtClean="0"/>
              <a:t>lebegő </a:t>
            </a:r>
            <a:r>
              <a:rPr lang="hu-HU" sz="1300" dirty="0"/>
              <a:t>életmódot folytató algák (</a:t>
            </a:r>
            <a:r>
              <a:rPr lang="hu-HU" sz="1300" dirty="0" err="1"/>
              <a:t>fitoplankton</a:t>
            </a:r>
            <a:r>
              <a:rPr lang="hu-HU" sz="1300" dirty="0"/>
              <a:t>),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err="1" smtClean="0"/>
              <a:t>makroszkópikus</a:t>
            </a:r>
            <a:r>
              <a:rPr lang="hu-HU" sz="1300" dirty="0" smtClean="0"/>
              <a:t> </a:t>
            </a:r>
            <a:r>
              <a:rPr lang="hu-HU" sz="1300" dirty="0"/>
              <a:t>vízi lágyszárú növényzet (</a:t>
            </a:r>
            <a:r>
              <a:rPr lang="hu-HU" sz="1300" dirty="0" err="1"/>
              <a:t>makrofita</a:t>
            </a:r>
            <a:r>
              <a:rPr lang="hu-HU" sz="1300" dirty="0"/>
              <a:t>),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smtClean="0"/>
              <a:t>aljzaton</a:t>
            </a:r>
            <a:r>
              <a:rPr lang="hu-HU" sz="1300" dirty="0"/>
              <a:t>, vagy egyéb szilárd felületen bevonatot képző algák (</a:t>
            </a:r>
            <a:r>
              <a:rPr lang="hu-HU" sz="1300" dirty="0" err="1"/>
              <a:t>fitobentosz</a:t>
            </a:r>
            <a:r>
              <a:rPr lang="hu-HU" sz="1300" dirty="0"/>
              <a:t>),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smtClean="0"/>
              <a:t>fenéklakó </a:t>
            </a:r>
            <a:r>
              <a:rPr lang="hu-HU" sz="1300" dirty="0" err="1"/>
              <a:t>makroszkópikus</a:t>
            </a:r>
            <a:r>
              <a:rPr lang="hu-HU" sz="1300" dirty="0"/>
              <a:t> vízi gerinctelenek (</a:t>
            </a:r>
            <a:r>
              <a:rPr lang="hu-HU" sz="1300" dirty="0" err="1"/>
              <a:t>makrogerinctelenek</a:t>
            </a:r>
            <a:r>
              <a:rPr lang="hu-HU" sz="1300" dirty="0"/>
              <a:t>), és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smtClean="0"/>
              <a:t>halak</a:t>
            </a:r>
            <a:endParaRPr lang="hu-HU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Veszélyes anyagok (33/45 komponens, komponenscsoport, köztük fémek, toxikus elemek, szintetikus és természetes toxikus szerves vegyületek)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err="1" smtClean="0"/>
              <a:t>Hidromorfológiai</a:t>
            </a:r>
            <a:r>
              <a:rPr lang="hu-HU" sz="1800" dirty="0" smtClean="0"/>
              <a:t> jellemzők (a medret érintő beavatkozások és antropogén hatások okozta változások)</a:t>
            </a:r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800" dirty="0"/>
              <a:t>Védett területek </a:t>
            </a:r>
            <a:r>
              <a:rPr lang="hu-HU" sz="1800" dirty="0" err="1" smtClean="0"/>
              <a:t>monitoringja</a:t>
            </a:r>
            <a:endParaRPr lang="hu-HU" sz="1800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hu-HU" sz="1400" dirty="0"/>
              <a:t>Fürdőhelyek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Iv</a:t>
            </a:r>
            <a:r>
              <a:rPr lang="hu-HU" sz="1400" dirty="0" err="1"/>
              <a:t>óvizek</a:t>
            </a:r>
            <a:endParaRPr lang="hu-HU" sz="1400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hu-HU" sz="1400" dirty="0" smtClean="0"/>
              <a:t>Természetvédelmi védettség alatt álló területek (NATURA2000, </a:t>
            </a:r>
            <a:r>
              <a:rPr lang="hu-HU" sz="1400" dirty="0" err="1" smtClean="0"/>
              <a:t>TVT-k</a:t>
            </a:r>
            <a:r>
              <a:rPr lang="hu-HU" sz="1400" dirty="0" smtClean="0"/>
              <a:t>, </a:t>
            </a:r>
            <a:r>
              <a:rPr lang="hu-HU" sz="1400" dirty="0" err="1" smtClean="0"/>
              <a:t>stb</a:t>
            </a:r>
            <a:r>
              <a:rPr lang="hu-HU" sz="1400" dirty="0" smtClean="0"/>
              <a:t>)</a:t>
            </a:r>
            <a:endParaRPr lang="hu-HU" sz="1400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hu-HU" sz="1400" dirty="0"/>
              <a:t>Halas </a:t>
            </a:r>
            <a:r>
              <a:rPr lang="hu-HU" sz="1400" dirty="0" smtClean="0"/>
              <a:t>vizek</a:t>
            </a:r>
            <a:endParaRPr lang="hu-HU" sz="16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A </a:t>
            </a:r>
            <a:r>
              <a:rPr lang="hu-HU" sz="3600" dirty="0" smtClean="0"/>
              <a:t>VKI konform vízminőségi </a:t>
            </a:r>
            <a:r>
              <a:rPr lang="hu-HU" sz="3600" dirty="0"/>
              <a:t>monitoring 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9282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628800"/>
            <a:ext cx="7931224" cy="4691063"/>
          </a:xfrm>
        </p:spPr>
        <p:txBody>
          <a:bodyPr>
            <a:normAutofit lnSpcReduction="10000"/>
          </a:bodyPr>
          <a:lstStyle/>
          <a:p>
            <a:endParaRPr lang="hu-HU" sz="2800" dirty="0" smtClean="0"/>
          </a:p>
          <a:p>
            <a:r>
              <a:rPr lang="hu-HU" sz="2800" dirty="0" smtClean="0"/>
              <a:t>A monitoring alanya a víztest, </a:t>
            </a:r>
          </a:p>
          <a:p>
            <a:r>
              <a:rPr lang="hu-HU" sz="2800" dirty="0" smtClean="0"/>
              <a:t>VGT1: 869+213 víztest (1082)</a:t>
            </a:r>
          </a:p>
          <a:p>
            <a:r>
              <a:rPr lang="hu-HU" sz="2800" dirty="0" smtClean="0"/>
              <a:t>VGT2: 889+189 víztest (1078)</a:t>
            </a:r>
          </a:p>
          <a:p>
            <a:r>
              <a:rPr lang="hu-HU" sz="2800" dirty="0" smtClean="0"/>
              <a:t>A változás</a:t>
            </a:r>
          </a:p>
          <a:p>
            <a:pPr lvl="1"/>
            <a:r>
              <a:rPr lang="hu-HU" sz="2600" dirty="0" smtClean="0"/>
              <a:t>82 új állóvíz-víztest lett, 103 régi törölve, 6 db összevonva</a:t>
            </a:r>
          </a:p>
          <a:p>
            <a:pPr lvl="1"/>
            <a:r>
              <a:rPr lang="hu-HU" sz="2600" dirty="0" smtClean="0"/>
              <a:t>8 új folyóvíz-víztest, 12 régi törölve, 121 régi szétvágva, 53+9 összevonva, 670 nem változott</a:t>
            </a:r>
          </a:p>
          <a:p>
            <a:pPr lvl="1"/>
            <a:r>
              <a:rPr lang="hu-HU" sz="2600" dirty="0" smtClean="0"/>
              <a:t>Végeredményben körülbelül 210 új víztest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Víztestek és változásaik</a:t>
            </a:r>
          </a:p>
        </p:txBody>
      </p:sp>
    </p:spTree>
    <p:extLst>
      <p:ext uri="{BB962C8B-B14F-4D97-AF65-F5344CB8AC3E}">
        <p14:creationId xmlns:p14="http://schemas.microsoft.com/office/powerpoint/2010/main" val="9282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8640959" cy="519511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2 db feltáró program (álló- és folyóvizekre), célja az állapot általános jellemzése, trendek vizsgálata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2+6 db operatív program (álló- és folyóvizekre), célja a kockázatosságnak, intézkedés eredményességének, terhelés hatásának igazolása, vagy cáfolása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100" dirty="0" smtClean="0"/>
              <a:t>Tápanyag és </a:t>
            </a:r>
            <a:r>
              <a:rPr lang="hu-HU" sz="2100" dirty="0" err="1" smtClean="0"/>
              <a:t>hidromorfológiailag</a:t>
            </a:r>
            <a:r>
              <a:rPr lang="hu-HU" sz="2100" dirty="0" smtClean="0"/>
              <a:t> kockázatos tavak két programja,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100" dirty="0"/>
              <a:t>Veszélyes anyag </a:t>
            </a:r>
            <a:r>
              <a:rPr lang="hu-HU" sz="2100" dirty="0" smtClean="0"/>
              <a:t>miatt, tápanyag és szerves anyag miatt kockázatos folyók, továbbá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 smtClean="0"/>
              <a:t>a </a:t>
            </a:r>
            <a:r>
              <a:rPr lang="hu-HU" sz="2000" dirty="0"/>
              <a:t>hosszanti átjárhatóság </a:t>
            </a:r>
            <a:r>
              <a:rPr lang="hu-HU" sz="2000" dirty="0" smtClean="0"/>
              <a:t>akadályozottsága,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/>
              <a:t>duzzasztás, vízkivétel</a:t>
            </a:r>
            <a:r>
              <a:rPr lang="hu-HU" sz="2000" dirty="0" smtClean="0"/>
              <a:t>,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/>
              <a:t>keresztszelvény menti </a:t>
            </a:r>
            <a:r>
              <a:rPr lang="hu-HU" sz="2000" dirty="0" smtClean="0"/>
              <a:t>elváltozások, és a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/>
              <a:t>kotrás, </a:t>
            </a:r>
            <a:r>
              <a:rPr lang="hu-HU" sz="2000" dirty="0" smtClean="0"/>
              <a:t>burkolás hatásai</a:t>
            </a:r>
          </a:p>
          <a:p>
            <a:pPr lvl="2"/>
            <a:r>
              <a:rPr lang="hu-HU" sz="2000" dirty="0"/>
              <a:t>m</a:t>
            </a:r>
            <a:r>
              <a:rPr lang="hu-HU" sz="2000" dirty="0" smtClean="0"/>
              <a:t>iatt kockázatos folyóvizek hat programja</a:t>
            </a:r>
          </a:p>
          <a:p>
            <a:pPr lvl="3"/>
            <a:endParaRPr lang="hu-HU" sz="2300" dirty="0" smtClean="0"/>
          </a:p>
          <a:p>
            <a:pPr lvl="2"/>
            <a:endParaRPr lang="hu-HU" sz="22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Monitoring-programok</a:t>
            </a:r>
          </a:p>
        </p:txBody>
      </p:sp>
    </p:spTree>
    <p:extLst>
      <p:ext uri="{BB962C8B-B14F-4D97-AF65-F5344CB8AC3E}">
        <p14:creationId xmlns:p14="http://schemas.microsoft.com/office/powerpoint/2010/main" val="11652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484784"/>
            <a:ext cx="7931224" cy="4691063"/>
          </a:xfrm>
        </p:spPr>
        <p:txBody>
          <a:bodyPr>
            <a:normAutofit fontScale="85000" lnSpcReduction="10000"/>
          </a:bodyPr>
          <a:lstStyle/>
          <a:p>
            <a:r>
              <a:rPr lang="hu-HU" sz="2600" dirty="0" smtClean="0"/>
              <a:t>1140 ponton 840 víztesten mérés, 78%</a:t>
            </a:r>
          </a:p>
          <a:p>
            <a:r>
              <a:rPr lang="hu-HU" sz="2600" dirty="0" smtClean="0"/>
              <a:t>Általános kémia: 709 ponton, 692 víztesten, 64,1%</a:t>
            </a:r>
          </a:p>
          <a:p>
            <a:r>
              <a:rPr lang="hu-HU" sz="2600" dirty="0" smtClean="0"/>
              <a:t>Vízgyűjtő-specifikus szennyező: 485 ponton, 463 víztesten, 45,7%</a:t>
            </a:r>
          </a:p>
          <a:p>
            <a:r>
              <a:rPr lang="hu-HU" sz="2600" dirty="0" smtClean="0"/>
              <a:t>Veszélyes anyag: 446 ponton 441 víztesten, 40,9%</a:t>
            </a:r>
          </a:p>
          <a:p>
            <a:r>
              <a:rPr lang="hu-HU" sz="2600" dirty="0" smtClean="0"/>
              <a:t>Biológiai vizsgálatok (külsős adatokkal bővítve): 1039 ponton 747 víztesten (biológiai minőségi elemenként eltérő számok)</a:t>
            </a:r>
          </a:p>
          <a:p>
            <a:endParaRPr lang="hu-HU" sz="2600" dirty="0"/>
          </a:p>
          <a:p>
            <a:r>
              <a:rPr lang="hu-HU" sz="2600" dirty="0" smtClean="0"/>
              <a:t>Feltáró pontok változatlanok (144 db</a:t>
            </a:r>
            <a:r>
              <a:rPr lang="hu-HU" sz="2600" dirty="0" smtClean="0"/>
              <a:t>),</a:t>
            </a:r>
            <a:br>
              <a:rPr lang="hu-HU" sz="2600" dirty="0" smtClean="0"/>
            </a:br>
            <a:r>
              <a:rPr lang="hu-HU" sz="2600" dirty="0" smtClean="0"/>
              <a:t>az </a:t>
            </a:r>
            <a:r>
              <a:rPr lang="hu-HU" sz="2600" dirty="0" smtClean="0"/>
              <a:t>operatív pontok száma 345-ről 1035-re nőtt a VGT1 óta. </a:t>
            </a:r>
          </a:p>
          <a:p>
            <a:pPr lvl="1"/>
            <a:r>
              <a:rPr lang="hu-HU" sz="2400" dirty="0" smtClean="0"/>
              <a:t>582 ponton, </a:t>
            </a:r>
            <a:r>
              <a:rPr lang="hu-HU" sz="2400" dirty="0"/>
              <a:t>484 víztesten </a:t>
            </a:r>
            <a:r>
              <a:rPr lang="hu-HU" sz="2400" dirty="0" smtClean="0"/>
              <a:t>általános kémia, </a:t>
            </a:r>
            <a:br>
              <a:rPr lang="hu-HU" sz="2400" dirty="0" smtClean="0"/>
            </a:br>
            <a:r>
              <a:rPr lang="hu-HU" sz="2400" dirty="0" smtClean="0"/>
              <a:t>110 ponton, 81 víztesten vízgyűjtő-specifikus szennyezők, 120 ponton 90 víztesten veszélyes anyagok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A vízminőségi monitoring </a:t>
            </a:r>
            <a:r>
              <a:rPr lang="hu-HU" sz="3600" dirty="0" smtClean="0"/>
              <a:t>– számokban (VGT2)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11652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88" cy="643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2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691063"/>
          </a:xfrm>
        </p:spPr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vízminőségi </a:t>
            </a:r>
            <a:r>
              <a:rPr lang="hu-HU" dirty="0" smtClean="0"/>
              <a:t>monitoring, VGT1 és VGT2 összevetése</a:t>
            </a:r>
            <a:endParaRPr lang="hu-HU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846734"/>
              </p:ext>
            </p:extLst>
          </p:nvPr>
        </p:nvGraphicFramePr>
        <p:xfrm>
          <a:off x="447990" y="1497806"/>
          <a:ext cx="8238810" cy="495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8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540661" y="1556792"/>
            <a:ext cx="85885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monitoring a vizsgálati jellemzők szempontjából nem </a:t>
            </a:r>
            <a:r>
              <a:rPr lang="hu-HU" sz="2400" dirty="0" err="1" smtClean="0"/>
              <a:t>tejeskörű</a:t>
            </a:r>
            <a:r>
              <a:rPr lang="hu-HU" sz="2400" dirty="0" smtClean="0"/>
              <a:t>: </a:t>
            </a:r>
          </a:p>
          <a:p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h</a:t>
            </a:r>
            <a:r>
              <a:rPr lang="hu-HU" sz="2400" dirty="0" err="1" smtClean="0"/>
              <a:t>almonitoring</a:t>
            </a:r>
            <a:r>
              <a:rPr lang="hu-HU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b</a:t>
            </a:r>
            <a:r>
              <a:rPr lang="hu-HU" sz="2400" dirty="0" err="1" smtClean="0"/>
              <a:t>ióta</a:t>
            </a:r>
            <a:r>
              <a:rPr lang="hu-HU" sz="2400" dirty="0" smtClean="0"/>
              <a:t> vizsgálatok (3 komponens)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PBDE, SCCP, </a:t>
            </a:r>
            <a:r>
              <a:rPr lang="hu-HU" sz="2400" dirty="0" err="1" smtClean="0"/>
              <a:t>urea</a:t>
            </a:r>
            <a:r>
              <a:rPr lang="hu-HU" sz="2400" dirty="0" smtClean="0"/>
              <a:t> </a:t>
            </a:r>
            <a:r>
              <a:rPr lang="hu-HU" sz="2400" dirty="0" err="1" smtClean="0"/>
              <a:t>peszticidek</a:t>
            </a:r>
            <a:r>
              <a:rPr lang="hu-HU" sz="2400" dirty="0" smtClean="0"/>
              <a:t>, stb.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csonka adatsorok</a:t>
            </a:r>
          </a:p>
          <a:p>
            <a:endParaRPr lang="hu-HU" sz="2400" dirty="0"/>
          </a:p>
          <a:p>
            <a:r>
              <a:rPr lang="hu-HU" sz="2400" dirty="0" smtClean="0"/>
              <a:t>A kémiai monitoring számos vizsgálata nem megfelelő érzékenységű</a:t>
            </a:r>
          </a:p>
          <a:p>
            <a:endParaRPr lang="hu-HU" sz="2400" dirty="0"/>
          </a:p>
          <a:p>
            <a:r>
              <a:rPr lang="hu-HU" sz="2400" dirty="0" smtClean="0"/>
              <a:t>EU kifogásolás több lépésben, végül ex-ante feltétellé lett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381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47988" y="1412776"/>
            <a:ext cx="85885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felsorolt hiányosságok orvoslását, az EU kifogások kezelését, az időközben hatályossá vált és váló direktíváknak történő megfelelést</a:t>
            </a:r>
          </a:p>
          <a:p>
            <a:r>
              <a:rPr lang="hu-HU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</a:t>
            </a:r>
            <a:r>
              <a:rPr lang="hu-HU" sz="2400" dirty="0" smtClean="0"/>
              <a:t>gy új monitoring-koncepcióval,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</a:t>
            </a:r>
            <a:r>
              <a:rPr lang="hu-HU" sz="2400" dirty="0" smtClean="0"/>
              <a:t>gy kiegészítő monitoring projekttel,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és a 2014-20-as EU-s fejlesztési források (KEHOP 1.1.0) megfelelő módon történő felhasználásával, továbbá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a szervezeti együttműködés javításával és szükség esetén külső kiegészítő mérési kapacitás igénybevételével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sz="2400" dirty="0" smtClean="0"/>
              <a:t>látjuk lehetségesnek és javasoljuk elérni.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69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</TotalTime>
  <Words>784</Words>
  <Application>Microsoft Office PowerPoint</Application>
  <PresentationFormat>Diavetítés a képernyőre (4:3 oldalarány)</PresentationFormat>
  <Paragraphs>127</Paragraphs>
  <Slides>14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  A Bizottság konform felszíni vizes monitoring elve és gyakorlata     Tóth György István ovf </vt:lpstr>
      <vt:lpstr>A VKI konform vízminőségi monitoring </vt:lpstr>
      <vt:lpstr>Víztestek és változásaik</vt:lpstr>
      <vt:lpstr>Monitoring-programok</vt:lpstr>
      <vt:lpstr>A vízminőségi monitoring – számokban (VGT2)</vt:lpstr>
      <vt:lpstr>A vízminőségi monitoring </vt:lpstr>
      <vt:lpstr>A vízminőségi monitoring, VGT1 és VGT2 összevetése</vt:lpstr>
      <vt:lpstr>A vízminőségi monitoring </vt:lpstr>
      <vt:lpstr>A vízminőségi monitoring </vt:lpstr>
      <vt:lpstr>A vízminőségi monitoring </vt:lpstr>
      <vt:lpstr>A vízminőségi monitoring </vt:lpstr>
      <vt:lpstr>A vízminőségi monitoring </vt:lpstr>
      <vt:lpstr>A vízminőségi monitoring 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Tóth György István</cp:lastModifiedBy>
  <cp:revision>178</cp:revision>
  <dcterms:created xsi:type="dcterms:W3CDTF">2014-03-03T11:13:53Z</dcterms:created>
  <dcterms:modified xsi:type="dcterms:W3CDTF">2015-06-30T08:57:46Z</dcterms:modified>
</cp:coreProperties>
</file>