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58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400"/>
            </a:pPr>
            <a:r>
              <a:rPr lang="hu-HU" sz="1200" dirty="0"/>
              <a:t>Higany kibocsátás kg/év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5.3308949284565234E-2"/>
          <c:y val="0.14203990243156925"/>
          <c:w val="0.92776631953263899"/>
          <c:h val="0.70708710085565096"/>
        </c:manualLayout>
      </c:layout>
      <c:bar3DChart>
        <c:barDir val="col"/>
        <c:grouping val="clustered"/>
        <c:ser>
          <c:idx val="1"/>
          <c:order val="0"/>
          <c:tx>
            <c:v>Felszíni víz</c:v>
          </c:tx>
          <c:spPr>
            <a:effectLst/>
            <a:scene3d>
              <a:camera prst="orthographicFront"/>
              <a:lightRig rig="threePt" dir="t"/>
            </a:scene3d>
            <a:sp3d prstMaterial="plastic"/>
          </c:spPr>
          <c:cat>
            <c:numRef>
              <c:f>hg!$B$2:$B$6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hg!$E$2:$E$6</c:f>
              <c:numCache>
                <c:formatCode>0.0</c:formatCode>
                <c:ptCount val="5"/>
                <c:pt idx="0">
                  <c:v>24.239360720000004</c:v>
                </c:pt>
                <c:pt idx="1">
                  <c:v>14.898231200000005</c:v>
                </c:pt>
                <c:pt idx="2">
                  <c:v>135.2744247</c:v>
                </c:pt>
                <c:pt idx="3">
                  <c:v>120.08312731000001</c:v>
                </c:pt>
                <c:pt idx="4">
                  <c:v>624.62122684999974</c:v>
                </c:pt>
              </c:numCache>
            </c:numRef>
          </c:val>
        </c:ser>
        <c:ser>
          <c:idx val="0"/>
          <c:order val="1"/>
          <c:tx>
            <c:v>Közcsatorna</c:v>
          </c:tx>
          <c:cat>
            <c:numRef>
              <c:f>hg!$B$2:$B$6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hg!$C$2:$C$6</c:f>
              <c:numCache>
                <c:formatCode>0.0</c:formatCode>
                <c:ptCount val="5"/>
                <c:pt idx="0">
                  <c:v>6.0390021000000011</c:v>
                </c:pt>
                <c:pt idx="1">
                  <c:v>1.765944</c:v>
                </c:pt>
                <c:pt idx="2">
                  <c:v>12.875569700000002</c:v>
                </c:pt>
                <c:pt idx="3">
                  <c:v>63.685246920000004</c:v>
                </c:pt>
                <c:pt idx="4">
                  <c:v>80.269960753999982</c:v>
                </c:pt>
              </c:numCache>
            </c:numRef>
          </c:val>
        </c:ser>
        <c:ser>
          <c:idx val="2"/>
          <c:order val="2"/>
          <c:tx>
            <c:v>Üzemi csatorna</c:v>
          </c:tx>
          <c:cat>
            <c:numRef>
              <c:f>hg!$B$2:$B$6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hg!$G$2:$G$6</c:f>
              <c:numCache>
                <c:formatCode>0.0</c:formatCode>
                <c:ptCount val="5"/>
                <c:pt idx="0">
                  <c:v>0</c:v>
                </c:pt>
                <c:pt idx="1">
                  <c:v>6.9673500000000013E-2</c:v>
                </c:pt>
                <c:pt idx="2">
                  <c:v>267.77329999999989</c:v>
                </c:pt>
                <c:pt idx="3">
                  <c:v>0.34111520000000006</c:v>
                </c:pt>
                <c:pt idx="4">
                  <c:v>0.24757000000000001</c:v>
                </c:pt>
              </c:numCache>
            </c:numRef>
          </c:val>
        </c:ser>
        <c:dLbls/>
        <c:gapWidth val="135"/>
        <c:gapDepth val="200"/>
        <c:shape val="box"/>
        <c:axId val="82461824"/>
        <c:axId val="82463360"/>
        <c:axId val="0"/>
      </c:bar3DChart>
      <c:catAx>
        <c:axId val="82461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82463360"/>
        <c:crosses val="autoZero"/>
        <c:auto val="1"/>
        <c:lblAlgn val="ctr"/>
        <c:lblOffset val="100"/>
      </c:catAx>
      <c:valAx>
        <c:axId val="82463360"/>
        <c:scaling>
          <c:orientation val="minMax"/>
        </c:scaling>
        <c:axPos val="l"/>
        <c:majorGridlines/>
        <c:numFmt formatCode="0" sourceLinked="0"/>
        <c:majorTickMark val="none"/>
        <c:tickLblPos val="nextTo"/>
        <c:spPr>
          <a:ln w="9525">
            <a:noFill/>
          </a:ln>
        </c:spPr>
        <c:crossAx val="8246182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30591563796460941"/>
          <c:y val="0.91376101685402011"/>
          <c:w val="0.39582981074734092"/>
          <c:h val="7.7650689058445729E-2"/>
        </c:manualLayout>
      </c:layout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hu-HU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Munka1!$U$27</c:f>
              <c:strCache>
                <c:ptCount val="1"/>
                <c:pt idx="0">
                  <c:v>Cink (kg/év)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Munka1!$T$28:$T$41</c:f>
              <c:numCache>
                <c:formatCode>0</c:formatCode>
                <c:ptCount val="14"/>
                <c:pt idx="0">
                  <c:v>783.2796666666668</c:v>
                </c:pt>
                <c:pt idx="1">
                  <c:v>793.39800000000002</c:v>
                </c:pt>
                <c:pt idx="2">
                  <c:v>70.152333333333303</c:v>
                </c:pt>
                <c:pt idx="3">
                  <c:v>3426.1756666666661</c:v>
                </c:pt>
                <c:pt idx="4">
                  <c:v>356.32166666666672</c:v>
                </c:pt>
                <c:pt idx="5">
                  <c:v>1014.638</c:v>
                </c:pt>
                <c:pt idx="6">
                  <c:v>569.89066666666679</c:v>
                </c:pt>
                <c:pt idx="7">
                  <c:v>1819.895666666667</c:v>
                </c:pt>
                <c:pt idx="8">
                  <c:v>118.44466666666671</c:v>
                </c:pt>
                <c:pt idx="9">
                  <c:v>139.76749999999998</c:v>
                </c:pt>
                <c:pt idx="10">
                  <c:v>704.98800000000017</c:v>
                </c:pt>
                <c:pt idx="11">
                  <c:v>646.49800000000005</c:v>
                </c:pt>
                <c:pt idx="12">
                  <c:v>714.55849999999998</c:v>
                </c:pt>
                <c:pt idx="13">
                  <c:v>904.04566666666665</c:v>
                </c:pt>
              </c:numCache>
            </c:numRef>
          </c:xVal>
          <c:yVal>
            <c:numRef>
              <c:f>Munka1!$U$28:$U$41</c:f>
              <c:numCache>
                <c:formatCode>General</c:formatCode>
                <c:ptCount val="14"/>
                <c:pt idx="0">
                  <c:v>94</c:v>
                </c:pt>
                <c:pt idx="1">
                  <c:v>20</c:v>
                </c:pt>
                <c:pt idx="2">
                  <c:v>6</c:v>
                </c:pt>
                <c:pt idx="3">
                  <c:v>114</c:v>
                </c:pt>
                <c:pt idx="4">
                  <c:v>43</c:v>
                </c:pt>
                <c:pt idx="5">
                  <c:v>320</c:v>
                </c:pt>
                <c:pt idx="6">
                  <c:v>13</c:v>
                </c:pt>
                <c:pt idx="7">
                  <c:v>226</c:v>
                </c:pt>
                <c:pt idx="8">
                  <c:v>6</c:v>
                </c:pt>
                <c:pt idx="9">
                  <c:v>3</c:v>
                </c:pt>
                <c:pt idx="10">
                  <c:v>55</c:v>
                </c:pt>
                <c:pt idx="11">
                  <c:v>41</c:v>
                </c:pt>
                <c:pt idx="12">
                  <c:v>43</c:v>
                </c:pt>
                <c:pt idx="13">
                  <c:v>49</c:v>
                </c:pt>
              </c:numCache>
            </c:numRef>
          </c:yVal>
        </c:ser>
        <c:ser>
          <c:idx val="1"/>
          <c:order val="1"/>
          <c:tx>
            <c:strRef>
              <c:f>Munka1!$W$27</c:f>
              <c:strCache>
                <c:ptCount val="1"/>
                <c:pt idx="0">
                  <c:v>Réz (kg/év)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Munka1!$V$28:$V$66</c:f>
              <c:numCache>
                <c:formatCode>0</c:formatCode>
                <c:ptCount val="39"/>
                <c:pt idx="0">
                  <c:v>783.2796666666668</c:v>
                </c:pt>
                <c:pt idx="1">
                  <c:v>53.004000000000005</c:v>
                </c:pt>
                <c:pt idx="2">
                  <c:v>1112.3116666666667</c:v>
                </c:pt>
                <c:pt idx="3">
                  <c:v>1412.544611111111</c:v>
                </c:pt>
                <c:pt idx="4">
                  <c:v>2600</c:v>
                </c:pt>
                <c:pt idx="5">
                  <c:v>356.32166666666672</c:v>
                </c:pt>
                <c:pt idx="6">
                  <c:v>1014.638</c:v>
                </c:pt>
                <c:pt idx="7">
                  <c:v>262.4086666666667</c:v>
                </c:pt>
                <c:pt idx="8">
                  <c:v>52.51566666666664</c:v>
                </c:pt>
                <c:pt idx="9">
                  <c:v>4705.1626666666698</c:v>
                </c:pt>
                <c:pt idx="10">
                  <c:v>1819.895666666667</c:v>
                </c:pt>
                <c:pt idx="11">
                  <c:v>139.76749999999998</c:v>
                </c:pt>
                <c:pt idx="12">
                  <c:v>87.983666666666664</c:v>
                </c:pt>
                <c:pt idx="13">
                  <c:v>42756.849000000002</c:v>
                </c:pt>
                <c:pt idx="14">
                  <c:v>704.98800000000017</c:v>
                </c:pt>
                <c:pt idx="15">
                  <c:v>210.67233333333337</c:v>
                </c:pt>
                <c:pt idx="16">
                  <c:v>41.553666666666643</c:v>
                </c:pt>
                <c:pt idx="17">
                  <c:v>1080</c:v>
                </c:pt>
                <c:pt idx="18">
                  <c:v>297.65400000000005</c:v>
                </c:pt>
                <c:pt idx="19">
                  <c:v>646.49800000000005</c:v>
                </c:pt>
                <c:pt idx="20">
                  <c:v>20383.009999999995</c:v>
                </c:pt>
                <c:pt idx="21">
                  <c:v>89464.379666666689</c:v>
                </c:pt>
                <c:pt idx="22">
                  <c:v>714.55849999999998</c:v>
                </c:pt>
                <c:pt idx="23">
                  <c:v>904.04566666666665</c:v>
                </c:pt>
                <c:pt idx="24">
                  <c:v>94.826333333333295</c:v>
                </c:pt>
                <c:pt idx="25">
                  <c:v>152</c:v>
                </c:pt>
                <c:pt idx="26">
                  <c:v>1070.8023333333329</c:v>
                </c:pt>
                <c:pt idx="27">
                  <c:v>222.67566666666659</c:v>
                </c:pt>
                <c:pt idx="28">
                  <c:v>720.03666666666663</c:v>
                </c:pt>
                <c:pt idx="29">
                  <c:v>56.5</c:v>
                </c:pt>
                <c:pt idx="30">
                  <c:v>45</c:v>
                </c:pt>
                <c:pt idx="31">
                  <c:v>23.666666666666668</c:v>
                </c:pt>
                <c:pt idx="32">
                  <c:v>131.33333333333337</c:v>
                </c:pt>
                <c:pt idx="33">
                  <c:v>103</c:v>
                </c:pt>
                <c:pt idx="34">
                  <c:v>808</c:v>
                </c:pt>
                <c:pt idx="35">
                  <c:v>378</c:v>
                </c:pt>
                <c:pt idx="36">
                  <c:v>135</c:v>
                </c:pt>
                <c:pt idx="37">
                  <c:v>581.2746666666668</c:v>
                </c:pt>
                <c:pt idx="38">
                  <c:v>3824.8993333333347</c:v>
                </c:pt>
              </c:numCache>
            </c:numRef>
          </c:xVal>
          <c:yVal>
            <c:numRef>
              <c:f>Munka1!$W$28:$W$66</c:f>
              <c:numCache>
                <c:formatCode>General</c:formatCode>
                <c:ptCount val="39"/>
                <c:pt idx="0">
                  <c:v>11</c:v>
                </c:pt>
                <c:pt idx="1">
                  <c:v>1</c:v>
                </c:pt>
                <c:pt idx="2">
                  <c:v>16</c:v>
                </c:pt>
                <c:pt idx="3">
                  <c:v>17</c:v>
                </c:pt>
                <c:pt idx="4">
                  <c:v>78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2</c:v>
                </c:pt>
                <c:pt idx="9">
                  <c:v>110</c:v>
                </c:pt>
                <c:pt idx="10">
                  <c:v>27</c:v>
                </c:pt>
                <c:pt idx="11">
                  <c:v>1</c:v>
                </c:pt>
                <c:pt idx="12">
                  <c:v>2</c:v>
                </c:pt>
                <c:pt idx="13">
                  <c:v>2138</c:v>
                </c:pt>
                <c:pt idx="14">
                  <c:v>8</c:v>
                </c:pt>
                <c:pt idx="15">
                  <c:v>4</c:v>
                </c:pt>
                <c:pt idx="16">
                  <c:v>1</c:v>
                </c:pt>
                <c:pt idx="17">
                  <c:v>32</c:v>
                </c:pt>
                <c:pt idx="18">
                  <c:v>6</c:v>
                </c:pt>
                <c:pt idx="19">
                  <c:v>16</c:v>
                </c:pt>
                <c:pt idx="20">
                  <c:v>1019</c:v>
                </c:pt>
                <c:pt idx="21">
                  <c:v>954</c:v>
                </c:pt>
                <c:pt idx="22">
                  <c:v>14</c:v>
                </c:pt>
                <c:pt idx="23">
                  <c:v>18</c:v>
                </c:pt>
                <c:pt idx="24">
                  <c:v>2</c:v>
                </c:pt>
                <c:pt idx="25">
                  <c:v>15</c:v>
                </c:pt>
                <c:pt idx="26">
                  <c:v>186</c:v>
                </c:pt>
                <c:pt idx="27">
                  <c:v>28</c:v>
                </c:pt>
                <c:pt idx="28">
                  <c:v>84</c:v>
                </c:pt>
                <c:pt idx="29">
                  <c:v>7</c:v>
                </c:pt>
                <c:pt idx="30">
                  <c:v>17</c:v>
                </c:pt>
                <c:pt idx="31">
                  <c:v>3</c:v>
                </c:pt>
                <c:pt idx="32">
                  <c:v>19</c:v>
                </c:pt>
                <c:pt idx="33">
                  <c:v>11</c:v>
                </c:pt>
                <c:pt idx="34">
                  <c:v>40</c:v>
                </c:pt>
                <c:pt idx="35">
                  <c:v>26</c:v>
                </c:pt>
                <c:pt idx="36">
                  <c:v>13</c:v>
                </c:pt>
                <c:pt idx="37">
                  <c:v>70</c:v>
                </c:pt>
                <c:pt idx="38">
                  <c:v>331</c:v>
                </c:pt>
              </c:numCache>
            </c:numRef>
          </c:yVal>
        </c:ser>
        <c:ser>
          <c:idx val="2"/>
          <c:order val="2"/>
          <c:tx>
            <c:strRef>
              <c:f>Munka1!$Y$27</c:f>
              <c:strCache>
                <c:ptCount val="1"/>
                <c:pt idx="0">
                  <c:v>Ólom (kg/év)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Munka1!$X$28:$X$66</c:f>
              <c:numCache>
                <c:formatCode>0</c:formatCode>
                <c:ptCount val="39"/>
                <c:pt idx="0">
                  <c:v>783.2796666666668</c:v>
                </c:pt>
                <c:pt idx="1">
                  <c:v>53.004000000000005</c:v>
                </c:pt>
                <c:pt idx="2">
                  <c:v>1412.544611111111</c:v>
                </c:pt>
                <c:pt idx="3">
                  <c:v>3426.1756666666661</c:v>
                </c:pt>
                <c:pt idx="4">
                  <c:v>2600</c:v>
                </c:pt>
                <c:pt idx="5">
                  <c:v>1014.638</c:v>
                </c:pt>
                <c:pt idx="6">
                  <c:v>262.4086666666667</c:v>
                </c:pt>
                <c:pt idx="7">
                  <c:v>222.732</c:v>
                </c:pt>
                <c:pt idx="8">
                  <c:v>52.51566666666664</c:v>
                </c:pt>
                <c:pt idx="9">
                  <c:v>4705.1626666666698</c:v>
                </c:pt>
                <c:pt idx="10">
                  <c:v>1819.895666666667</c:v>
                </c:pt>
                <c:pt idx="11">
                  <c:v>139.76749999999998</c:v>
                </c:pt>
                <c:pt idx="12">
                  <c:v>87.983666666666664</c:v>
                </c:pt>
                <c:pt idx="13">
                  <c:v>42756.849000000002</c:v>
                </c:pt>
                <c:pt idx="14">
                  <c:v>704.98800000000017</c:v>
                </c:pt>
                <c:pt idx="15">
                  <c:v>210.67233333333337</c:v>
                </c:pt>
                <c:pt idx="16">
                  <c:v>1080</c:v>
                </c:pt>
                <c:pt idx="17">
                  <c:v>297.65400000000005</c:v>
                </c:pt>
                <c:pt idx="18">
                  <c:v>646.49800000000005</c:v>
                </c:pt>
                <c:pt idx="19">
                  <c:v>20383.009999999995</c:v>
                </c:pt>
                <c:pt idx="20">
                  <c:v>89464.379666666689</c:v>
                </c:pt>
                <c:pt idx="21">
                  <c:v>714.55849999999998</c:v>
                </c:pt>
                <c:pt idx="22">
                  <c:v>904.04566666666665</c:v>
                </c:pt>
                <c:pt idx="23">
                  <c:v>94.826333333333295</c:v>
                </c:pt>
                <c:pt idx="24">
                  <c:v>152</c:v>
                </c:pt>
                <c:pt idx="25">
                  <c:v>1070.8023333333329</c:v>
                </c:pt>
                <c:pt idx="26">
                  <c:v>222.67566666666659</c:v>
                </c:pt>
                <c:pt idx="27">
                  <c:v>720.03666666666663</c:v>
                </c:pt>
                <c:pt idx="28">
                  <c:v>56.5</c:v>
                </c:pt>
                <c:pt idx="29">
                  <c:v>45</c:v>
                </c:pt>
                <c:pt idx="30">
                  <c:v>23.666666666666668</c:v>
                </c:pt>
                <c:pt idx="31">
                  <c:v>131.33333333333337</c:v>
                </c:pt>
                <c:pt idx="32">
                  <c:v>103</c:v>
                </c:pt>
                <c:pt idx="33">
                  <c:v>808</c:v>
                </c:pt>
                <c:pt idx="34">
                  <c:v>378</c:v>
                </c:pt>
                <c:pt idx="35">
                  <c:v>135</c:v>
                </c:pt>
                <c:pt idx="36">
                  <c:v>581.2746666666668</c:v>
                </c:pt>
                <c:pt idx="37">
                  <c:v>3824.8993333333347</c:v>
                </c:pt>
                <c:pt idx="38">
                  <c:v>13.281000000000001</c:v>
                </c:pt>
              </c:numCache>
            </c:numRef>
          </c:xVal>
          <c:yVal>
            <c:numRef>
              <c:f>Munka1!$Y$28:$Y$66</c:f>
              <c:numCache>
                <c:formatCode>General</c:formatCode>
                <c:ptCount val="39"/>
                <c:pt idx="0">
                  <c:v>2.2999999999999998</c:v>
                </c:pt>
                <c:pt idx="1">
                  <c:v>0.5</c:v>
                </c:pt>
                <c:pt idx="2">
                  <c:v>7.1</c:v>
                </c:pt>
                <c:pt idx="3">
                  <c:v>77.099999999999994</c:v>
                </c:pt>
                <c:pt idx="4">
                  <c:v>3.1</c:v>
                </c:pt>
                <c:pt idx="5">
                  <c:v>5.0999999999999996</c:v>
                </c:pt>
                <c:pt idx="6">
                  <c:v>0.30000000000000004</c:v>
                </c:pt>
                <c:pt idx="7">
                  <c:v>11.8</c:v>
                </c:pt>
                <c:pt idx="8">
                  <c:v>0.1</c:v>
                </c:pt>
                <c:pt idx="9">
                  <c:v>4.7</c:v>
                </c:pt>
                <c:pt idx="10">
                  <c:v>9.2000000000000011</c:v>
                </c:pt>
                <c:pt idx="11">
                  <c:v>2.8</c:v>
                </c:pt>
                <c:pt idx="12">
                  <c:v>0.1</c:v>
                </c:pt>
                <c:pt idx="13">
                  <c:v>1282.7</c:v>
                </c:pt>
                <c:pt idx="14">
                  <c:v>1.8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3</c:v>
                </c:pt>
                <c:pt idx="18">
                  <c:v>32.300000000000011</c:v>
                </c:pt>
                <c:pt idx="19">
                  <c:v>1019.2</c:v>
                </c:pt>
                <c:pt idx="20">
                  <c:v>208.8</c:v>
                </c:pt>
                <c:pt idx="21">
                  <c:v>0.70000000000000007</c:v>
                </c:pt>
                <c:pt idx="22">
                  <c:v>9</c:v>
                </c:pt>
                <c:pt idx="23">
                  <c:v>0.9</c:v>
                </c:pt>
                <c:pt idx="24">
                  <c:v>7.6</c:v>
                </c:pt>
                <c:pt idx="25">
                  <c:v>53.5</c:v>
                </c:pt>
                <c:pt idx="26">
                  <c:v>11.1</c:v>
                </c:pt>
                <c:pt idx="27">
                  <c:v>36</c:v>
                </c:pt>
                <c:pt idx="28">
                  <c:v>2.8</c:v>
                </c:pt>
                <c:pt idx="29">
                  <c:v>2.2999999999999998</c:v>
                </c:pt>
                <c:pt idx="30">
                  <c:v>1.2</c:v>
                </c:pt>
                <c:pt idx="31">
                  <c:v>6.6</c:v>
                </c:pt>
                <c:pt idx="32">
                  <c:v>5.2</c:v>
                </c:pt>
                <c:pt idx="33">
                  <c:v>40.4</c:v>
                </c:pt>
                <c:pt idx="34">
                  <c:v>18.899999999999999</c:v>
                </c:pt>
                <c:pt idx="35">
                  <c:v>6.8</c:v>
                </c:pt>
                <c:pt idx="36">
                  <c:v>29.1</c:v>
                </c:pt>
                <c:pt idx="37">
                  <c:v>191.2</c:v>
                </c:pt>
                <c:pt idx="38">
                  <c:v>0.1</c:v>
                </c:pt>
              </c:numCache>
            </c:numRef>
          </c:yVal>
        </c:ser>
        <c:ser>
          <c:idx val="3"/>
          <c:order val="3"/>
          <c:tx>
            <c:strRef>
              <c:f>Munka1!$AA$27</c:f>
              <c:strCache>
                <c:ptCount val="1"/>
                <c:pt idx="0">
                  <c:v>Nikkel (kg/év)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Munka1!$Z$28:$Z$74</c:f>
              <c:numCache>
                <c:formatCode>0</c:formatCode>
                <c:ptCount val="47"/>
                <c:pt idx="0">
                  <c:v>783.2796666666668</c:v>
                </c:pt>
                <c:pt idx="1">
                  <c:v>793.39800000000002</c:v>
                </c:pt>
                <c:pt idx="2">
                  <c:v>53.004000000000005</c:v>
                </c:pt>
                <c:pt idx="3">
                  <c:v>1112.3116666666667</c:v>
                </c:pt>
                <c:pt idx="4">
                  <c:v>70.152333333333303</c:v>
                </c:pt>
                <c:pt idx="5">
                  <c:v>1412.544611111111</c:v>
                </c:pt>
                <c:pt idx="6">
                  <c:v>3426.1756666666661</c:v>
                </c:pt>
                <c:pt idx="7">
                  <c:v>1005.1016666666667</c:v>
                </c:pt>
                <c:pt idx="8">
                  <c:v>2600</c:v>
                </c:pt>
                <c:pt idx="9">
                  <c:v>356.32166666666672</c:v>
                </c:pt>
                <c:pt idx="10">
                  <c:v>9668.2870000000003</c:v>
                </c:pt>
                <c:pt idx="11">
                  <c:v>1014.638</c:v>
                </c:pt>
                <c:pt idx="12">
                  <c:v>222.732</c:v>
                </c:pt>
                <c:pt idx="13">
                  <c:v>887.20066666666673</c:v>
                </c:pt>
                <c:pt idx="14">
                  <c:v>569.89066666666679</c:v>
                </c:pt>
                <c:pt idx="15">
                  <c:v>4705.1626666666698</c:v>
                </c:pt>
                <c:pt idx="16">
                  <c:v>1819.895666666667</c:v>
                </c:pt>
                <c:pt idx="17">
                  <c:v>139.76749999999998</c:v>
                </c:pt>
                <c:pt idx="18">
                  <c:v>42756.849000000002</c:v>
                </c:pt>
                <c:pt idx="19">
                  <c:v>704.98800000000017</c:v>
                </c:pt>
                <c:pt idx="20">
                  <c:v>210.67233333333337</c:v>
                </c:pt>
                <c:pt idx="21">
                  <c:v>5365.7383333333319</c:v>
                </c:pt>
                <c:pt idx="22">
                  <c:v>1080</c:v>
                </c:pt>
                <c:pt idx="23">
                  <c:v>297.65400000000005</c:v>
                </c:pt>
                <c:pt idx="24">
                  <c:v>646.49800000000005</c:v>
                </c:pt>
                <c:pt idx="25">
                  <c:v>65.141666666666666</c:v>
                </c:pt>
                <c:pt idx="26">
                  <c:v>41.440666666666644</c:v>
                </c:pt>
                <c:pt idx="27">
                  <c:v>433.613</c:v>
                </c:pt>
                <c:pt idx="28">
                  <c:v>20383.009999999995</c:v>
                </c:pt>
                <c:pt idx="29">
                  <c:v>89464.379666666689</c:v>
                </c:pt>
                <c:pt idx="30">
                  <c:v>714.55849999999998</c:v>
                </c:pt>
                <c:pt idx="31">
                  <c:v>904.04566666666665</c:v>
                </c:pt>
                <c:pt idx="32">
                  <c:v>94.826333333333295</c:v>
                </c:pt>
                <c:pt idx="33">
                  <c:v>152</c:v>
                </c:pt>
                <c:pt idx="34">
                  <c:v>1070.8023333333329</c:v>
                </c:pt>
                <c:pt idx="35">
                  <c:v>222.67566666666659</c:v>
                </c:pt>
                <c:pt idx="36">
                  <c:v>720.03666666666663</c:v>
                </c:pt>
                <c:pt idx="37">
                  <c:v>56.5</c:v>
                </c:pt>
                <c:pt idx="38">
                  <c:v>45</c:v>
                </c:pt>
                <c:pt idx="39">
                  <c:v>23.666666666666668</c:v>
                </c:pt>
                <c:pt idx="40">
                  <c:v>131.33333333333337</c:v>
                </c:pt>
                <c:pt idx="41">
                  <c:v>103</c:v>
                </c:pt>
                <c:pt idx="42">
                  <c:v>808</c:v>
                </c:pt>
                <c:pt idx="43">
                  <c:v>378</c:v>
                </c:pt>
                <c:pt idx="44">
                  <c:v>135</c:v>
                </c:pt>
                <c:pt idx="45">
                  <c:v>581.2746666666668</c:v>
                </c:pt>
                <c:pt idx="46">
                  <c:v>3824.8993333333347</c:v>
                </c:pt>
              </c:numCache>
            </c:numRef>
          </c:xVal>
          <c:yVal>
            <c:numRef>
              <c:f>Munka1!$AA$28:$AA$74</c:f>
              <c:numCache>
                <c:formatCode>General</c:formatCode>
                <c:ptCount val="47"/>
                <c:pt idx="0">
                  <c:v>14</c:v>
                </c:pt>
                <c:pt idx="1">
                  <c:v>20</c:v>
                </c:pt>
                <c:pt idx="2">
                  <c:v>1</c:v>
                </c:pt>
                <c:pt idx="3">
                  <c:v>23</c:v>
                </c:pt>
                <c:pt idx="4">
                  <c:v>6</c:v>
                </c:pt>
                <c:pt idx="5">
                  <c:v>7</c:v>
                </c:pt>
                <c:pt idx="6">
                  <c:v>69</c:v>
                </c:pt>
                <c:pt idx="7">
                  <c:v>20</c:v>
                </c:pt>
                <c:pt idx="8">
                  <c:v>7</c:v>
                </c:pt>
                <c:pt idx="9">
                  <c:v>6</c:v>
                </c:pt>
                <c:pt idx="10">
                  <c:v>48</c:v>
                </c:pt>
                <c:pt idx="11">
                  <c:v>66</c:v>
                </c:pt>
                <c:pt idx="12">
                  <c:v>8</c:v>
                </c:pt>
                <c:pt idx="13">
                  <c:v>57</c:v>
                </c:pt>
                <c:pt idx="14">
                  <c:v>1</c:v>
                </c:pt>
                <c:pt idx="15">
                  <c:v>5</c:v>
                </c:pt>
                <c:pt idx="16">
                  <c:v>15</c:v>
                </c:pt>
                <c:pt idx="17">
                  <c:v>5</c:v>
                </c:pt>
                <c:pt idx="18">
                  <c:v>2138</c:v>
                </c:pt>
                <c:pt idx="19">
                  <c:v>27</c:v>
                </c:pt>
                <c:pt idx="20">
                  <c:v>4</c:v>
                </c:pt>
                <c:pt idx="21">
                  <c:v>54</c:v>
                </c:pt>
                <c:pt idx="22">
                  <c:v>2</c:v>
                </c:pt>
                <c:pt idx="23">
                  <c:v>3</c:v>
                </c:pt>
                <c:pt idx="24">
                  <c:v>32</c:v>
                </c:pt>
                <c:pt idx="25">
                  <c:v>1</c:v>
                </c:pt>
                <c:pt idx="26">
                  <c:v>1</c:v>
                </c:pt>
                <c:pt idx="27">
                  <c:v>9</c:v>
                </c:pt>
                <c:pt idx="28">
                  <c:v>1019</c:v>
                </c:pt>
                <c:pt idx="29">
                  <c:v>2147</c:v>
                </c:pt>
                <c:pt idx="30">
                  <c:v>30</c:v>
                </c:pt>
                <c:pt idx="31">
                  <c:v>9</c:v>
                </c:pt>
                <c:pt idx="32">
                  <c:v>1</c:v>
                </c:pt>
                <c:pt idx="33">
                  <c:v>8</c:v>
                </c:pt>
                <c:pt idx="34">
                  <c:v>54</c:v>
                </c:pt>
                <c:pt idx="35">
                  <c:v>14</c:v>
                </c:pt>
                <c:pt idx="36">
                  <c:v>36</c:v>
                </c:pt>
                <c:pt idx="37">
                  <c:v>3</c:v>
                </c:pt>
                <c:pt idx="38">
                  <c:v>2</c:v>
                </c:pt>
                <c:pt idx="39">
                  <c:v>1</c:v>
                </c:pt>
                <c:pt idx="40">
                  <c:v>7</c:v>
                </c:pt>
                <c:pt idx="41">
                  <c:v>5</c:v>
                </c:pt>
                <c:pt idx="42">
                  <c:v>40</c:v>
                </c:pt>
                <c:pt idx="43">
                  <c:v>19</c:v>
                </c:pt>
                <c:pt idx="44">
                  <c:v>7</c:v>
                </c:pt>
                <c:pt idx="45">
                  <c:v>29</c:v>
                </c:pt>
                <c:pt idx="46">
                  <c:v>191</c:v>
                </c:pt>
              </c:numCache>
            </c:numRef>
          </c:yVal>
        </c:ser>
        <c:dLbls/>
        <c:axId val="62852096"/>
        <c:axId val="62866176"/>
      </c:scatterChart>
      <c:valAx>
        <c:axId val="62852096"/>
        <c:scaling>
          <c:orientation val="minMax"/>
          <c:max val="6000"/>
        </c:scaling>
        <c:axPos val="b"/>
        <c:numFmt formatCode="0" sourceLinked="1"/>
        <c:majorTickMark val="none"/>
        <c:tickLblPos val="nextTo"/>
        <c:crossAx val="62866176"/>
        <c:crosses val="autoZero"/>
        <c:crossBetween val="midCat"/>
      </c:valAx>
      <c:valAx>
        <c:axId val="62866176"/>
        <c:scaling>
          <c:orientation val="minMax"/>
          <c:max val="350"/>
          <c:min val="0"/>
        </c:scaling>
        <c:axPos val="l"/>
        <c:majorGridlines/>
        <c:numFmt formatCode="General" sourceLinked="1"/>
        <c:majorTickMark val="none"/>
        <c:tickLblPos val="nextTo"/>
        <c:spPr>
          <a:ln>
            <a:solidFill>
              <a:schemeClr val="accent1"/>
            </a:solidFill>
          </a:ln>
        </c:spPr>
        <c:crossAx val="62852096"/>
        <c:crosses val="autoZero"/>
        <c:crossBetween val="midCat"/>
        <c:majorUnit val="100"/>
      </c:valAx>
    </c:plotArea>
    <c:legend>
      <c:legendPos val="b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E8EF3-41B8-42FB-8498-0E84BC7A6CF7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A9E8E-4432-4B4B-B6CE-0D4FC107F5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230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14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90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09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537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Nincs mintázat a nehézfém kibocsátásban éves szinten.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677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Közcsatornás ipari bevezetések nélkül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348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253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872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25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3888432"/>
          </a:xfrm>
        </p:spPr>
        <p:txBody>
          <a:bodyPr/>
          <a:lstStyle/>
          <a:p>
            <a:r>
              <a:rPr lang="hu-HU" sz="2800" dirty="0"/>
              <a:t>A felszíni vizeket érő terhelések jellemzésének korlátai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000" dirty="0" smtClean="0"/>
              <a:t>Pelyhe Szabina</a:t>
            </a:r>
            <a:endParaRPr lang="hu-H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15200" cy="469106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u-HU" sz="1600" dirty="0" smtClean="0"/>
              <a:t>A rendelkezésre álló terhelés adatok hiányosak (kommunális tisztítók)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hu-HU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Kibocsátott szennyvíz minőségi mérése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hu-HU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Önellenőrzési adatok elérése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ym typeface="Wingdings" panose="05000000000000000000" pitchFamily="2" charset="2"/>
              </a:rPr>
              <a:t>Az </a:t>
            </a:r>
            <a:r>
              <a:rPr lang="hu-HU" sz="1600" dirty="0" err="1" smtClean="0">
                <a:sym typeface="Wingdings" panose="05000000000000000000" pitchFamily="2" charset="2"/>
              </a:rPr>
              <a:t>immissziós</a:t>
            </a:r>
            <a:r>
              <a:rPr lang="hu-HU" sz="1600" dirty="0" smtClean="0">
                <a:sym typeface="Wingdings" panose="05000000000000000000" pitchFamily="2" charset="2"/>
              </a:rPr>
              <a:t> adatok nem elegendőek egy évből a folyami terhelés meghatározására, az adatok megbízhatósága alacsony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hu-HU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Labor infrastruktúra fejlesztése, több éves átlag figyelembevétele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ym typeface="Wingdings" panose="05000000000000000000" pitchFamily="2" charset="2"/>
              </a:rPr>
              <a:t>Az emissziós és </a:t>
            </a:r>
            <a:r>
              <a:rPr lang="hu-HU" sz="1600" dirty="0" err="1" smtClean="0">
                <a:sym typeface="Wingdings" panose="05000000000000000000" pitchFamily="2" charset="2"/>
              </a:rPr>
              <a:t>immissziós</a:t>
            </a:r>
            <a:r>
              <a:rPr lang="hu-HU" sz="1600" dirty="0" smtClean="0">
                <a:sym typeface="Wingdings" panose="05000000000000000000" pitchFamily="2" charset="2"/>
              </a:rPr>
              <a:t> paraméterek nem összehangoltak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ym typeface="Wingdings" panose="05000000000000000000" pitchFamily="2" charset="2"/>
              </a:rPr>
              <a:t>A pontszerű szennyezések releváns anyagainak elrendelt mérése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hu-HU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Szabályozási feladat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ym typeface="Wingdings" panose="05000000000000000000" pitchFamily="2" charset="2"/>
              </a:rPr>
              <a:t>A folyami terhelés meghatározásának módszere nem ad eredményt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hu-HU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Modellezés, transzport útvonal szerinti számítás</a:t>
            </a:r>
          </a:p>
          <a:p>
            <a:pPr marL="285750" indent="-285750">
              <a:buFont typeface="Wingdings" pitchFamily="2" charset="2"/>
              <a:buChar char="à"/>
            </a:pPr>
            <a:endParaRPr lang="hu-HU" sz="1600" dirty="0">
              <a:sym typeface="Wingdings" panose="05000000000000000000" pitchFamily="2" charset="2"/>
            </a:endParaRPr>
          </a:p>
          <a:p>
            <a:r>
              <a:rPr lang="hu-HU" sz="1600" dirty="0" smtClean="0">
                <a:sym typeface="Wingdings" panose="05000000000000000000" pitchFamily="2" charset="2"/>
              </a:rPr>
              <a:t>Teljesítjük-e valaha a Bizottsági követelményeket?</a:t>
            </a:r>
          </a:p>
          <a:p>
            <a:r>
              <a:rPr lang="hu-HU" sz="1600" dirty="0" smtClean="0">
                <a:sym typeface="Wingdings" panose="05000000000000000000" pitchFamily="2" charset="2"/>
              </a:rPr>
              <a:t>2013/39 EU Irányelv  33 helyett 45 elsőbbségi anyag</a:t>
            </a:r>
          </a:p>
          <a:p>
            <a:r>
              <a:rPr lang="hu-HU" sz="1600" dirty="0" smtClean="0">
                <a:sym typeface="Wingdings" panose="05000000000000000000" pitchFamily="2" charset="2"/>
              </a:rPr>
              <a:t>További anyagok a </a:t>
            </a:r>
            <a:r>
              <a:rPr lang="hu-HU" sz="1600" dirty="0" err="1" smtClean="0">
                <a:sym typeface="Wingdings" panose="05000000000000000000" pitchFamily="2" charset="2"/>
              </a:rPr>
              <a:t>watchlist-en</a:t>
            </a:r>
            <a:r>
              <a:rPr lang="hu-HU" sz="1600" dirty="0" smtClean="0">
                <a:sym typeface="Wingdings" panose="05000000000000000000" pitchFamily="2" charset="2"/>
              </a:rPr>
              <a:t>!! </a:t>
            </a:r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Tennivalók, következtetések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869160"/>
            <a:ext cx="1354862" cy="13853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523" y="3573821"/>
            <a:ext cx="1478855" cy="1287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2348880"/>
            <a:ext cx="1428750" cy="10731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44" b="9937"/>
          <a:stretch/>
        </p:blipFill>
        <p:spPr>
          <a:xfrm>
            <a:off x="7447298" y="1268760"/>
            <a:ext cx="1119587" cy="910016"/>
          </a:xfrm>
          <a:prstGeom prst="rect">
            <a:avLst/>
          </a:prstGeom>
        </p:spPr>
      </p:pic>
      <p:cxnSp>
        <p:nvCxnSpPr>
          <p:cNvPr id="12" name="Egyenes összekötő 11"/>
          <p:cNvCxnSpPr/>
          <p:nvPr/>
        </p:nvCxnSpPr>
        <p:spPr>
          <a:xfrm flipH="1">
            <a:off x="5868144" y="4725144"/>
            <a:ext cx="1579154" cy="16561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868144" y="4861342"/>
            <a:ext cx="1724317" cy="13931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19" y="4077072"/>
            <a:ext cx="2156365" cy="25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2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447989" y="44624"/>
            <a:ext cx="6860315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800" dirty="0" smtClean="0"/>
              <a:t>Emisszió és </a:t>
            </a:r>
            <a:r>
              <a:rPr lang="hu-HU" sz="1800" dirty="0" err="1" smtClean="0"/>
              <a:t>Immisszió</a:t>
            </a:r>
            <a:r>
              <a:rPr lang="hu-HU" sz="1800" dirty="0" smtClean="0"/>
              <a:t> összhangja?</a:t>
            </a:r>
            <a:endParaRPr lang="hu-HU" sz="1800" dirty="0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340768"/>
            <a:ext cx="1134126" cy="15121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02" y="1412776"/>
            <a:ext cx="5078921" cy="44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V="1">
            <a:off x="4273576" y="3429000"/>
            <a:ext cx="1539292" cy="28803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223505" y="3717034"/>
            <a:ext cx="1589363" cy="288032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682428" y="4293096"/>
            <a:ext cx="10968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4364360" y="4653136"/>
            <a:ext cx="14485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4223505" y="4941168"/>
            <a:ext cx="1589363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5230854" y="5229200"/>
            <a:ext cx="582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Szövegdoboz 1023"/>
          <p:cNvSpPr txBox="1"/>
          <p:nvPr/>
        </p:nvSpPr>
        <p:spPr>
          <a:xfrm>
            <a:off x="1080120" y="5496791"/>
            <a:ext cx="67322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400"/>
              </a:lnSpc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r>
              <a:rPr lang="hu-HU" sz="1200" dirty="0" smtClean="0">
                <a:latin typeface="Calibri" panose="020F0502020204030204" pitchFamily="34" charset="0"/>
                <a:ea typeface="Times New Roman"/>
                <a:cs typeface="Wingdings"/>
              </a:rPr>
              <a:t>220/2004</a:t>
            </a: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. (VII. 21.) Korm. rendelet - a felszíni vizek minősége védelmének szabályairól</a:t>
            </a:r>
          </a:p>
          <a:p>
            <a:pPr marL="342900" lvl="0" indent="-342900" algn="just">
              <a:lnSpc>
                <a:spcPts val="1400"/>
              </a:lnSpc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28/2004. (XII. 25.) </a:t>
            </a:r>
            <a:r>
              <a:rPr lang="hu-HU" sz="1200" dirty="0" err="1">
                <a:latin typeface="Calibri" panose="020F0502020204030204" pitchFamily="34" charset="0"/>
                <a:ea typeface="Times New Roman"/>
                <a:cs typeface="Wingdings"/>
              </a:rPr>
              <a:t>KvVM</a:t>
            </a: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 rendelet a vízszennyező anyagok kibocsátásaira vonatkozó határértékekről és alkalmazásuk egyes szabályairól</a:t>
            </a:r>
          </a:p>
          <a:p>
            <a:pPr marL="342900" lvl="0" indent="-342900" algn="just">
              <a:lnSpc>
                <a:spcPts val="1400"/>
              </a:lnSpc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27/2005. (XII. 6.) </a:t>
            </a:r>
            <a:r>
              <a:rPr lang="hu-HU" sz="1200" dirty="0" err="1">
                <a:latin typeface="Calibri" panose="020F0502020204030204" pitchFamily="34" charset="0"/>
                <a:ea typeface="Times New Roman"/>
                <a:cs typeface="Wingdings"/>
              </a:rPr>
              <a:t>KvVM</a:t>
            </a: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 rendelet a használt- és szennyvizek kibocsátásának ellenőrzésére vonatkozó részletes szabályokról</a:t>
            </a:r>
          </a:p>
          <a:p>
            <a:pPr marL="342900" lvl="0" indent="-342900" algn="just">
              <a:lnSpc>
                <a:spcPts val="1400"/>
              </a:lnSpc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10/2010. (VIII. 18.) VM rendelet a felszíni víz </a:t>
            </a:r>
            <a:r>
              <a:rPr lang="hu-HU" sz="1200" dirty="0" err="1">
                <a:latin typeface="Calibri" panose="020F0502020204030204" pitchFamily="34" charset="0"/>
                <a:ea typeface="Times New Roman"/>
                <a:cs typeface="Wingdings"/>
              </a:rPr>
              <a:t>vízszennyezettségi</a:t>
            </a:r>
            <a:r>
              <a:rPr lang="hu-HU" sz="1200" dirty="0">
                <a:latin typeface="Calibri" panose="020F0502020204030204" pitchFamily="34" charset="0"/>
                <a:ea typeface="Times New Roman"/>
                <a:cs typeface="Wingdings"/>
              </a:rPr>
              <a:t> határértékeiről és azok alkalmazásának szabályairól</a:t>
            </a:r>
          </a:p>
          <a:p>
            <a:pPr marL="342900" lvl="0" indent="-34290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endParaRPr lang="hu-HU" sz="1100" dirty="0" smtClean="0">
              <a:ea typeface="Times New Roman"/>
              <a:cs typeface="Wingdings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00839B"/>
              </a:buClr>
              <a:buSzPts val="1100"/>
              <a:buFont typeface="Wingdings"/>
              <a:buChar char=""/>
              <a:tabLst>
                <a:tab pos="453390" algn="l"/>
                <a:tab pos="498475" algn="l"/>
              </a:tabLst>
            </a:pPr>
            <a:endParaRPr lang="hu-HU" sz="1100" dirty="0">
              <a:latin typeface="Wingdings"/>
              <a:ea typeface="Calibri"/>
              <a:cs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100" dirty="0" smtClean="0"/>
          </a:p>
          <a:p>
            <a:endParaRPr lang="hu-HU" sz="1100" dirty="0"/>
          </a:p>
          <a:p>
            <a:endParaRPr lang="hu-HU" sz="1100" dirty="0" smtClean="0"/>
          </a:p>
          <a:p>
            <a:endParaRPr lang="hu-HU" sz="1100" dirty="0"/>
          </a:p>
        </p:txBody>
      </p:sp>
      <p:pic>
        <p:nvPicPr>
          <p:cNvPr id="1025" name="Kép 10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02" y="5403921"/>
            <a:ext cx="652425" cy="723948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467785"/>
              </p:ext>
            </p:extLst>
          </p:nvPr>
        </p:nvGraphicFramePr>
        <p:xfrm>
          <a:off x="5436097" y="2636912"/>
          <a:ext cx="3640648" cy="29330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76209"/>
                <a:gridCol w="1221018"/>
                <a:gridCol w="1243421"/>
              </a:tblGrid>
              <a:tr h="6276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Szabályozott </a:t>
                      </a:r>
                      <a:r>
                        <a:rPr lang="hu-H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immissziós</a:t>
                      </a:r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anyagok köre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 megfelelt víztestek száma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%-os arány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2670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Savasság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82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Sótartalom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98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Specifikus szennyező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Szerves anyag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58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Tápanyag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267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26%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38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Veszélyes anyag (EQS Irányelv)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317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64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447989" y="44624"/>
            <a:ext cx="6860315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800" dirty="0" smtClean="0"/>
              <a:t>Nem jó állapot oka </a:t>
            </a:r>
          </a:p>
          <a:p>
            <a:endParaRPr lang="hu-HU" sz="1800" dirty="0"/>
          </a:p>
          <a:p>
            <a:r>
              <a:rPr lang="hu-HU" sz="1800" dirty="0" smtClean="0"/>
              <a:t>- Veszélyes anyagok, specifikus szennyezők</a:t>
            </a:r>
            <a:endParaRPr lang="hu-HU" sz="18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888578"/>
              </p:ext>
            </p:extLst>
          </p:nvPr>
        </p:nvGraphicFramePr>
        <p:xfrm>
          <a:off x="107504" y="1115042"/>
          <a:ext cx="5688632" cy="5553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195"/>
                <a:gridCol w="901469"/>
                <a:gridCol w="1887105"/>
                <a:gridCol w="1365863"/>
              </a:tblGrid>
              <a:tr h="43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Veszélyes anyag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Túllépések száma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Felhasználás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Forrás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ctr"/>
                </a:tc>
              </a:tr>
              <a:tr h="3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1,2-diklóretán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vegyipari általános oldószer, alapanyag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Ipar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5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Ciklodién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peszticidek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inszekticid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Mezőgazdaság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1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Diuron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4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herbicid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Mezőgazdaság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12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Endoszulfán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90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inszekticid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Mezőgazdaság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Fluorantén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12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kőolajipar, </a:t>
                      </a:r>
                      <a:r>
                        <a:rPr lang="hu-HU" sz="1100" dirty="0" err="1">
                          <a:effectLst/>
                        </a:rPr>
                        <a:t>pakuragyártás</a:t>
                      </a:r>
                      <a:r>
                        <a:rPr lang="hu-HU" sz="1100" dirty="0">
                          <a:effectLst/>
                        </a:rPr>
                        <a:t>, pirolízis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Ipar, kommunális szennyvíztisztítók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7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Hexaklór-ciklohexán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4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inszekticid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2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Higany és vegyületei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143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klóralkáli-ipar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30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Kadmium és vegyületei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83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galvánipar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Nonilfenol</a:t>
                      </a:r>
                      <a:r>
                        <a:rPr lang="hu-HU" sz="1050" dirty="0">
                          <a:effectLst/>
                        </a:rPr>
                        <a:t>(4-nonilfenol)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detergens</a:t>
                      </a:r>
                      <a:r>
                        <a:rPr lang="hu-HU" sz="1100" dirty="0">
                          <a:effectLst/>
                        </a:rPr>
                        <a:t> </a:t>
                      </a:r>
                      <a:r>
                        <a:rPr lang="hu-HU" sz="1100" dirty="0" err="1">
                          <a:effectLst/>
                        </a:rPr>
                        <a:t>bomlástertmék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8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Ólom és vegyületei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31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galvánipar</a:t>
                      </a:r>
                      <a:r>
                        <a:rPr lang="hu-HU" sz="1100" dirty="0">
                          <a:effectLst/>
                        </a:rPr>
                        <a:t>, akkumulátorgyártás/bontás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PAH_b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kőolajipar, pakuragyártás, pirolízis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3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PAH_c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39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kőolajipar, pakuragyártás, pirolízis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Ipar, kommunális szennyvíztisztítók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4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Pentaklór-benzol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szerves szintézisek, égésgátló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205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Triklór-metán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13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vegyipari oldószer, alapanyag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Ipar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  <a:tr h="1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</a:rPr>
                        <a:t>Izoproturon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</a:t>
                      </a:r>
                      <a:endParaRPr lang="hu-H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herbicid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Mezőgazdaság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32" marR="42832" marT="0" marB="0" anchor="b"/>
                </a:tc>
              </a:tr>
            </a:tbl>
          </a:graphicData>
        </a:graphic>
      </p:graphicFrame>
      <p:sp>
        <p:nvSpPr>
          <p:cNvPr id="6" name="Ellipszis 5"/>
          <p:cNvSpPr/>
          <p:nvPr/>
        </p:nvSpPr>
        <p:spPr>
          <a:xfrm>
            <a:off x="1748638" y="270700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1734122" y="557134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1748105" y="400506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760292" y="367578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748638" y="483531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805308"/>
              </p:ext>
            </p:extLst>
          </p:nvPr>
        </p:nvGraphicFramePr>
        <p:xfrm>
          <a:off x="5949404" y="1463148"/>
          <a:ext cx="2717800" cy="13277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33500"/>
                <a:gridCol w="1384300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Specifikus szennyező anyag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effectLst/>
                          <a:latin typeface="Calibri" panose="020F0502020204030204" pitchFamily="34" charset="0"/>
                        </a:rPr>
                        <a:t>Túllépések száma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Arzén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  <a:latin typeface="Calibri" panose="020F0502020204030204" pitchFamily="34" charset="0"/>
                        </a:rPr>
                        <a:t>Réz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  <a:latin typeface="Calibri" panose="020F0502020204030204" pitchFamily="34" charset="0"/>
                        </a:rPr>
                        <a:t>Króm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  <a:latin typeface="Calibri" panose="020F0502020204030204" pitchFamily="34" charset="0"/>
                        </a:rPr>
                        <a:t>Cink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Vízszennyezési útvonalak</a:t>
            </a:r>
            <a:br>
              <a:rPr lang="hu-HU" dirty="0" smtClean="0"/>
            </a:br>
            <a:r>
              <a:rPr lang="hu-HU" sz="1600" dirty="0" smtClean="0"/>
              <a:t>(Veszélyes anyagok </a:t>
            </a:r>
            <a:r>
              <a:rPr lang="hu-HU" sz="1600" dirty="0" err="1" smtClean="0"/>
              <a:t>Emisszióleltára</a:t>
            </a:r>
            <a:r>
              <a:rPr lang="hu-HU" sz="1600" dirty="0" smtClean="0"/>
              <a:t> – 105/2008 EQS rendelet 5. cikk)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5" t="13600" r="16057" b="14273"/>
          <a:stretch/>
        </p:blipFill>
        <p:spPr>
          <a:xfrm>
            <a:off x="47069" y="1329704"/>
            <a:ext cx="7174757" cy="5435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788024" y="33265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0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0591301"/>
              </p:ext>
            </p:extLst>
          </p:nvPr>
        </p:nvGraphicFramePr>
        <p:xfrm>
          <a:off x="142022" y="2348880"/>
          <a:ext cx="7239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788307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Pontszerű szennyezések jellemzésének korlátai (nehézfémek)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8856" y="5661248"/>
            <a:ext cx="734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Hg</a:t>
            </a:r>
            <a:r>
              <a:rPr lang="hu-HU" sz="1400" b="1" dirty="0" smtClean="0"/>
              <a:t> – 12 ipari kibocsátó, 36 kommunális kibocsátó</a:t>
            </a:r>
          </a:p>
          <a:p>
            <a:r>
              <a:rPr lang="hu-HU" sz="1400" b="1" dirty="0" smtClean="0"/>
              <a:t>Cd – 19 ipari kibocsátó, 38 kommunális kibocsátó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2267744" y="2348880"/>
            <a:ext cx="1800200" cy="15841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4110673" y="3140968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err="1" smtClean="0">
                <a:solidFill>
                  <a:schemeClr val="bg1"/>
                </a:solidFill>
              </a:rPr>
              <a:t>Sarpi</a:t>
            </a:r>
            <a:r>
              <a:rPr lang="hu-HU" sz="1100" b="1" dirty="0" smtClean="0">
                <a:solidFill>
                  <a:schemeClr val="bg1"/>
                </a:solidFill>
              </a:rPr>
              <a:t> D. Kft átadott szennyvize az átvevőnél 0!</a:t>
            </a:r>
            <a:endParaRPr lang="hu-H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2189608"/>
              </p:ext>
            </p:extLst>
          </p:nvPr>
        </p:nvGraphicFramePr>
        <p:xfrm>
          <a:off x="5338589" y="5022175"/>
          <a:ext cx="3805411" cy="180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42022" y="1196752"/>
            <a:ext cx="734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b="1" dirty="0" smtClean="0"/>
              <a:t>Az elsőbbségi veszélyes anyagok nem szerepelnek az önellenőrzésben foglalt komponensek között</a:t>
            </a:r>
          </a:p>
          <a:p>
            <a:pPr marL="285750" indent="-285750">
              <a:buFontTx/>
              <a:buChar char="-"/>
            </a:pPr>
            <a:r>
              <a:rPr lang="hu-HU" sz="1400" b="1" dirty="0" smtClean="0"/>
              <a:t>szerepelnek, de az éves adatszolgáltatás nem tartalmazza őket</a:t>
            </a:r>
          </a:p>
          <a:p>
            <a:pPr marL="285750" indent="-285750">
              <a:buFontTx/>
              <a:buChar char="-"/>
            </a:pPr>
            <a:r>
              <a:rPr lang="hu-HU" sz="1400" b="1" dirty="0" smtClean="0"/>
              <a:t>A szolgáltatott adatok hibásak</a:t>
            </a:r>
          </a:p>
          <a:p>
            <a:pPr marL="285750" indent="-285750">
              <a:buFontTx/>
              <a:buChar char="-"/>
            </a:pPr>
            <a:r>
              <a:rPr lang="hu-HU" sz="1400" b="1" dirty="0" smtClean="0"/>
              <a:t>A kibocsátás ,, eltűnik”</a:t>
            </a:r>
          </a:p>
          <a:p>
            <a:pPr marL="285750" indent="-285750">
              <a:buFontTx/>
              <a:buChar char="-"/>
            </a:pP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652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4680941"/>
              </p:ext>
            </p:extLst>
          </p:nvPr>
        </p:nvGraphicFramePr>
        <p:xfrm>
          <a:off x="169463" y="1916832"/>
          <a:ext cx="3888430" cy="261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0"/>
                <a:gridCol w="555490"/>
                <a:gridCol w="555490"/>
                <a:gridCol w="555490"/>
                <a:gridCol w="555490"/>
                <a:gridCol w="555490"/>
                <a:gridCol w="555490"/>
              </a:tblGrid>
              <a:tr h="211886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Cd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 smtClean="0"/>
                        <a:t>Cr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 smtClean="0"/>
                        <a:t>Cu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 smtClean="0"/>
                        <a:t>Hg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Ni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Pb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 smtClean="0"/>
                        <a:t>Zn</a:t>
                      </a:r>
                      <a:endParaRPr lang="hu-H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71">
                <a:tc gridSpan="7"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Beérkező szennyvíz</a:t>
                      </a:r>
                      <a:r>
                        <a:rPr lang="hu-HU" sz="1100" b="1" baseline="0" dirty="0" smtClean="0"/>
                        <a:t> fémtartalma mg/LE*nap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0,13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5,1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17,9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0,16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3,4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7,8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92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542">
                <a:tc gridSpan="7"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solidFill>
                            <a:schemeClr val="tx1"/>
                          </a:solidFill>
                        </a:rPr>
                        <a:t>Nehézfém</a:t>
                      </a:r>
                      <a:r>
                        <a:rPr lang="hu-HU" sz="1100" b="1" baseline="0" dirty="0" smtClean="0">
                          <a:solidFill>
                            <a:schemeClr val="tx1"/>
                          </a:solidFill>
                        </a:rPr>
                        <a:t> eltávolítási hatásfok mechanikai tisztítás (%)</a:t>
                      </a:r>
                      <a:endParaRPr lang="hu-H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1886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55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46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44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59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21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65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48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9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solidFill>
                            <a:schemeClr val="tx1"/>
                          </a:solidFill>
                        </a:rPr>
                        <a:t>Nehézfém</a:t>
                      </a:r>
                      <a:r>
                        <a:rPr lang="hu-HU" sz="1100" b="1" baseline="0" dirty="0" smtClean="0">
                          <a:solidFill>
                            <a:schemeClr val="tx1"/>
                          </a:solidFill>
                        </a:rPr>
                        <a:t> eltávolítási hatásfok biológiai tisztítás (%)</a:t>
                      </a:r>
                      <a:endParaRPr lang="hu-H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11886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60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67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72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75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43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84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73</a:t>
                      </a:r>
                      <a:endParaRPr lang="hu-H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0">
                <a:tc gridSpan="7"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Nehézfém eltávolítási hatásfok biológiai tisztítás + P eltávolítás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11886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/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69463" y="1268760"/>
            <a:ext cx="5122618" cy="504056"/>
          </a:xfrm>
        </p:spPr>
        <p:txBody>
          <a:bodyPr>
            <a:noAutofit/>
          </a:bodyPr>
          <a:lstStyle/>
          <a:p>
            <a:r>
              <a:rPr lang="hu-HU" dirty="0" smtClean="0"/>
              <a:t>Fuchs et </a:t>
            </a:r>
            <a:r>
              <a:rPr lang="hu-HU" dirty="0" err="1" smtClean="0"/>
              <a:t>al</a:t>
            </a:r>
            <a:r>
              <a:rPr lang="hu-HU" dirty="0" smtClean="0"/>
              <a:t>. - </a:t>
            </a:r>
            <a:r>
              <a:rPr lang="en-US" dirty="0" smtClean="0"/>
              <a:t>Emissions of</a:t>
            </a:r>
            <a:r>
              <a:rPr lang="hu-HU" dirty="0" smtClean="0"/>
              <a:t> </a:t>
            </a:r>
            <a:r>
              <a:rPr lang="en-US" dirty="0" smtClean="0"/>
              <a:t>Heavy </a:t>
            </a:r>
            <a:r>
              <a:rPr lang="en-US" dirty="0"/>
              <a:t>Metals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en-US" dirty="0" err="1" smtClean="0"/>
              <a:t>Lindane</a:t>
            </a:r>
            <a:r>
              <a:rPr lang="en-US" dirty="0" smtClean="0"/>
              <a:t> </a:t>
            </a:r>
            <a:r>
              <a:rPr lang="en-US" dirty="0"/>
              <a:t>into </a:t>
            </a:r>
            <a:r>
              <a:rPr lang="en-US" dirty="0" smtClean="0"/>
              <a:t>River</a:t>
            </a:r>
            <a:r>
              <a:rPr lang="hu-HU" dirty="0" smtClean="0"/>
              <a:t> </a:t>
            </a:r>
            <a:r>
              <a:rPr lang="en-US" dirty="0" smtClean="0"/>
              <a:t>Basins </a:t>
            </a:r>
            <a:r>
              <a:rPr lang="en-US" dirty="0"/>
              <a:t>of </a:t>
            </a:r>
            <a:r>
              <a:rPr lang="en-US" dirty="0" smtClean="0"/>
              <a:t>Germany</a:t>
            </a:r>
            <a:r>
              <a:rPr lang="hu-HU" dirty="0" smtClean="0"/>
              <a:t>, 2002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Kommunális szennyvíztisztítók nehézfém szennyezése 2012-ben</a:t>
            </a:r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 rot="1217374">
            <a:off x="4211960" y="1988840"/>
            <a:ext cx="129614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561599"/>
              </p:ext>
            </p:extLst>
          </p:nvPr>
        </p:nvGraphicFramePr>
        <p:xfrm>
          <a:off x="4283971" y="2636912"/>
          <a:ext cx="4555229" cy="2517870"/>
        </p:xfrm>
        <a:graphic>
          <a:graphicData uri="http://schemas.openxmlformats.org/drawingml/2006/table">
            <a:tbl>
              <a:tblPr/>
              <a:tblGrid>
                <a:gridCol w="650747"/>
                <a:gridCol w="650747"/>
                <a:gridCol w="650747"/>
                <a:gridCol w="650747"/>
                <a:gridCol w="650747"/>
                <a:gridCol w="650747"/>
                <a:gridCol w="650747"/>
              </a:tblGrid>
              <a:tr h="2756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56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Kibocsátott fém mennyiség kg /év (német módszer)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128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Kibocsátott fém mennyiség kg /év (VGT2)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56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Túllépések száma (német módszer)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56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Túllépések száma (VGT2)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56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2752" y="5373216"/>
            <a:ext cx="508531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1400" dirty="0" smtClean="0"/>
              <a:t>Központi szennyvíztisztító 90 kg/év &lt;- &gt;14 kg/év </a:t>
            </a:r>
            <a:r>
              <a:rPr lang="hu-HU" sz="1400" dirty="0" err="1" smtClean="0"/>
              <a:t>Hg</a:t>
            </a:r>
            <a:r>
              <a:rPr lang="hu-HU" sz="1400" dirty="0"/>
              <a:t> </a:t>
            </a:r>
            <a:r>
              <a:rPr lang="hu-HU" sz="1200" dirty="0" smtClean="0"/>
              <a:t>(a számítás a közcsatornás ipari kibocsátásokat nem veszi figyelembe)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1400" dirty="0" smtClean="0"/>
              <a:t>A túllépések számítása az összegzett hatást nem veszi figyelembe (kevés egyezés: </a:t>
            </a:r>
            <a:r>
              <a:rPr lang="hu-HU" sz="1400" dirty="0" err="1" smtClean="0"/>
              <a:t>Hg</a:t>
            </a:r>
            <a:r>
              <a:rPr lang="hu-HU" sz="1400" dirty="0" smtClean="0"/>
              <a:t> 20 telep, Cd 2 telep)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621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8" y="1435100"/>
            <a:ext cx="6716299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Módszerek:</a:t>
            </a:r>
          </a:p>
          <a:p>
            <a:pPr>
              <a:buAutoNum type="arabicParenR"/>
            </a:pPr>
            <a:r>
              <a:rPr lang="hu-HU" sz="1800" dirty="0" smtClean="0"/>
              <a:t>Folyami terhelés módszere </a:t>
            </a:r>
            <a:r>
              <a:rPr lang="hu-H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(minimum követelmény)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L=D+P </a:t>
            </a:r>
            <a:r>
              <a:rPr lang="hu-HU" sz="1800" dirty="0" smtClean="0">
                <a:sym typeface="Wingdings" panose="05000000000000000000" pitchFamily="2" charset="2"/>
              </a:rPr>
              <a:t> Diffúz=L</a:t>
            </a:r>
            <a:r>
              <a:rPr lang="hu-HU" sz="1200" dirty="0" smtClean="0">
                <a:sym typeface="Wingdings" panose="05000000000000000000" pitchFamily="2" charset="2"/>
              </a:rPr>
              <a:t>folyó</a:t>
            </a:r>
            <a:r>
              <a:rPr lang="hu-HU" sz="1800" dirty="0" smtClean="0">
                <a:sym typeface="Wingdings" panose="05000000000000000000" pitchFamily="2" charset="2"/>
              </a:rPr>
              <a:t>-Pontszerű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2) Útvonal alapú terhelés számítás </a:t>
            </a:r>
            <a:r>
              <a:rPr lang="hu-HU" sz="1800" dirty="0" smtClean="0">
                <a:sym typeface="Wingdings" panose="05000000000000000000" pitchFamily="2" charset="2"/>
              </a:rPr>
              <a:t></a:t>
            </a:r>
            <a:r>
              <a:rPr lang="hu-HU" sz="1800" dirty="0" smtClean="0"/>
              <a:t> az adatok térben és időben heterogének, adathiány</a:t>
            </a:r>
          </a:p>
          <a:p>
            <a:pPr marL="0" indent="0">
              <a:buNone/>
            </a:pPr>
            <a:r>
              <a:rPr lang="hu-HU" sz="1800" dirty="0" smtClean="0"/>
              <a:t>3) Forrás alapú terhelés számítás </a:t>
            </a:r>
            <a:r>
              <a:rPr lang="hu-HU" sz="1800" dirty="0" smtClean="0">
                <a:sym typeface="Wingdings" panose="05000000000000000000" pitchFamily="2" charset="2"/>
              </a:rPr>
              <a:t> adathiány</a:t>
            </a:r>
          </a:p>
          <a:p>
            <a:pPr marL="0" indent="0">
              <a:buNone/>
            </a:pPr>
            <a:endParaRPr lang="hu-HU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29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Diffúz szennyezések meghatározásának korlátai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46" y="3501008"/>
            <a:ext cx="4327436" cy="30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220072" y="3501008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Folyami terhelésbecslés módszere 4 részvízgyűjtőre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Be és kilépő anyagáram számítás nehézsége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/>
              <a:t>Nehézfémek, specifikus szennyezők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716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Diffúz szennyezések meghatározásának korlátai – folyami terhelés módszere</a:t>
            </a:r>
            <a:endParaRPr lang="hu-H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027" y="1340768"/>
            <a:ext cx="3064102" cy="17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79512" y="1443841"/>
            <a:ext cx="81369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 smtClean="0"/>
              <a:t>Módszer</a:t>
            </a:r>
          </a:p>
          <a:p>
            <a:pPr>
              <a:defRPr/>
            </a:pPr>
            <a:endParaRPr lang="hu-HU" i="1" dirty="0"/>
          </a:p>
          <a:p>
            <a:pPr>
              <a:defRPr/>
            </a:pPr>
            <a:endParaRPr lang="hu-HU" i="1" dirty="0"/>
          </a:p>
          <a:p>
            <a:pPr>
              <a:defRPr/>
            </a:pPr>
            <a:endParaRPr lang="hu-HU" i="1" dirty="0"/>
          </a:p>
          <a:p>
            <a:pPr>
              <a:defRPr/>
            </a:pPr>
            <a:endParaRPr lang="hu-HU" i="1" dirty="0"/>
          </a:p>
          <a:p>
            <a:pPr>
              <a:defRPr/>
            </a:pPr>
            <a:endParaRPr lang="hu-HU" i="1" dirty="0"/>
          </a:p>
          <a:p>
            <a:pPr>
              <a:defRPr/>
            </a:pPr>
            <a:endParaRPr lang="hu-HU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i="1" dirty="0" smtClean="0"/>
              <a:t>Problémák és hiányosságok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i="1" dirty="0" smtClean="0"/>
              <a:t>Minden koncentráció adat meghatározási határ alatti (</a:t>
            </a:r>
            <a:r>
              <a:rPr lang="hu-HU" i="1" dirty="0" err="1" smtClean="0"/>
              <a:t>Hg</a:t>
            </a:r>
            <a:r>
              <a:rPr lang="hu-HU" i="1" dirty="0" smtClean="0"/>
              <a:t> terhelés Tiszabecsnél 2010-ben &lt;3865 kg!!)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i="1" dirty="0" smtClean="0"/>
              <a:t>Alacsony megbízhatóság (nagy adatszórás mellett 90%-os konfidencia szinten az anyagáram hibája &gt; 100%)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i="1" dirty="0" smtClean="0"/>
              <a:t>Nincs egységes adat komponens és mintavételi hely szinten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i="1" dirty="0" smtClean="0"/>
              <a:t>Összehasonlíthatósági probléma (oldott-összes, egyedi-összes)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4"/>
          <a:stretch>
            <a:fillRect/>
          </a:stretch>
        </p:blipFill>
        <p:spPr bwMode="auto">
          <a:xfrm>
            <a:off x="327025" y="1774825"/>
            <a:ext cx="438943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3" y="2732088"/>
            <a:ext cx="280511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76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>
            <a:normAutofit/>
          </a:bodyPr>
          <a:lstStyle/>
          <a:p>
            <a:r>
              <a:rPr lang="hu-HU" dirty="0"/>
              <a:t>Diffúz szennyezések meghatározásának korlátai – folyami terhelés módszere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918161"/>
              </p:ext>
            </p:extLst>
          </p:nvPr>
        </p:nvGraphicFramePr>
        <p:xfrm>
          <a:off x="179512" y="1412876"/>
          <a:ext cx="6288090" cy="15843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8809"/>
                <a:gridCol w="628809"/>
                <a:gridCol w="628809"/>
                <a:gridCol w="628809"/>
                <a:gridCol w="628809"/>
                <a:gridCol w="628809"/>
                <a:gridCol w="628809"/>
                <a:gridCol w="628809"/>
                <a:gridCol w="628809"/>
                <a:gridCol w="628809"/>
              </a:tblGrid>
              <a:tr h="38497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RBD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Inflow</a:t>
                      </a:r>
                      <a:r>
                        <a:rPr lang="hu-HU" sz="1400" b="1" u="none" strike="noStrike" dirty="0">
                          <a:effectLst/>
                        </a:rPr>
                        <a:t> 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Outflow</a:t>
                      </a:r>
                      <a:r>
                        <a:rPr lang="hu-HU" sz="1400" b="1" u="none" strike="noStrike" dirty="0">
                          <a:effectLst/>
                        </a:rPr>
                        <a:t> 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Out-In</a:t>
                      </a:r>
                      <a:r>
                        <a:rPr lang="hu-HU" sz="1400" b="1" u="none" strike="noStrike" dirty="0">
                          <a:effectLst/>
                        </a:rPr>
                        <a:t> 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61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Cd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Ni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Pb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Ni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Pb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Ni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Pb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9613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Duna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5,1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80,7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47,9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57,5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0,2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-2,4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-23,2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-47,7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613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Tisza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13,5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105,3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136,7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43,8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47,5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-12,0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-61,5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-89,2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094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Dráva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0,5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10,9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&lt;3,8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n.a.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n.a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err="1">
                          <a:effectLst/>
                        </a:rPr>
                        <a:t>n.a</a:t>
                      </a:r>
                      <a:r>
                        <a:rPr lang="hu-HU" sz="1400" u="none" strike="noStrike" dirty="0">
                          <a:effectLst/>
                        </a:rPr>
                        <a:t>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2898058"/>
              </p:ext>
            </p:extLst>
          </p:nvPr>
        </p:nvGraphicFramePr>
        <p:xfrm>
          <a:off x="179512" y="3356992"/>
          <a:ext cx="8077200" cy="13386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60400"/>
                <a:gridCol w="7112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RBD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Inflow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Outflow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>
                          <a:effectLst/>
                        </a:rPr>
                        <a:t>Out-In</a:t>
                      </a:r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t/y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465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Zn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Cu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As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Zn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Cu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err="1">
                          <a:effectLst/>
                        </a:rPr>
                        <a:t>As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Zn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Cu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As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Duna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371,5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187,4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85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51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280,6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171,2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130,0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-90,9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-16,1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-68,3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79,3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Tisza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1239,5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283,5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32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277,5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240,8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44,0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176,2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-962,0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-42,8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-0,4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144,6</a:t>
                      </a:r>
                      <a:endParaRPr lang="hu-H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Dráva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42,9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22,3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7,0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25,1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err="1">
                          <a:effectLst/>
                        </a:rPr>
                        <a:t>n.a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n.a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n.a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err="1">
                          <a:effectLst/>
                        </a:rPr>
                        <a:t>n.a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157192"/>
            <a:ext cx="423832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6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862</Words>
  <Application>Microsoft Office PowerPoint</Application>
  <PresentationFormat>Diavetítés a képernyőre (4:3 oldalarány)</PresentationFormat>
  <Paragraphs>352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felszíni vizeket érő terhelések jellemzésének korlátai    Pelyhe Szabina</vt:lpstr>
      <vt:lpstr>2. dia</vt:lpstr>
      <vt:lpstr>3. dia</vt:lpstr>
      <vt:lpstr>Vízszennyezési útvonalak (Veszélyes anyagok Emisszióleltára – 105/2008 EQS rendelet 5. cikk)</vt:lpstr>
      <vt:lpstr>Pontszerű szennyezések jellemzésének korlátai (nehézfémek)</vt:lpstr>
      <vt:lpstr>Kommunális szennyvíztisztítók nehézfém szennyezése 2012-ben</vt:lpstr>
      <vt:lpstr>Diffúz szennyezések meghatározásának korlátai</vt:lpstr>
      <vt:lpstr>Diffúz szennyezések meghatározásának korlátai – folyami terhelés módszere</vt:lpstr>
      <vt:lpstr>Diffúz szennyezések meghatározásának korlátai – folyami terhelés módszere</vt:lpstr>
      <vt:lpstr>Tennivalók, következtetések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Gaspi</cp:lastModifiedBy>
  <cp:revision>82</cp:revision>
  <cp:lastPrinted>2015-06-30T15:05:42Z</cp:lastPrinted>
  <dcterms:created xsi:type="dcterms:W3CDTF">2014-03-03T11:13:53Z</dcterms:created>
  <dcterms:modified xsi:type="dcterms:W3CDTF">2015-07-01T11:56:08Z</dcterms:modified>
</cp:coreProperties>
</file>