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89" r:id="rId3"/>
    <p:sldId id="285" r:id="rId4"/>
    <p:sldId id="286" r:id="rId5"/>
    <p:sldId id="287" r:id="rId6"/>
    <p:sldId id="288" r:id="rId7"/>
    <p:sldId id="290" r:id="rId8"/>
    <p:sldId id="260" r:id="rId9"/>
    <p:sldId id="262" r:id="rId10"/>
    <p:sldId id="261" r:id="rId11"/>
    <p:sldId id="275" r:id="rId12"/>
    <p:sldId id="284" r:id="rId13"/>
    <p:sldId id="277" r:id="rId14"/>
    <p:sldId id="278" r:id="rId15"/>
    <p:sldId id="279" r:id="rId16"/>
    <p:sldId id="280" r:id="rId17"/>
    <p:sldId id="283" r:id="rId18"/>
    <p:sldId id="282" r:id="rId19"/>
    <p:sldId id="281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/>
              <a:t>Vízbázisvédelem támogatása különböző forrásokból</a:t>
            </a:r>
          </a:p>
        </c:rich>
      </c:tx>
      <c:layout>
        <c:manualLayout>
          <c:xMode val="edge"/>
          <c:yMode val="edge"/>
          <c:x val="0.24002208461806351"/>
          <c:y val="4.792332268370606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475755770497969"/>
          <c:y val="0.21405784191830871"/>
          <c:w val="0.80259026501546227"/>
          <c:h val="0.51757269239949266"/>
        </c:manualLayout>
      </c:layout>
      <c:lineChart>
        <c:grouping val="standard"/>
        <c:varyColors val="0"/>
        <c:ser>
          <c:idx val="0"/>
          <c:order val="0"/>
          <c:spPr>
            <a:ln w="3175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előirányzat!$A$1:$A$23</c:f>
              <c:strCach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strCache>
            </c:strRef>
          </c:cat>
          <c:val>
            <c:numRef>
              <c:f>előirányzat!$B$1:$B$23</c:f>
              <c:numCache>
                <c:formatCode>#,##0</c:formatCode>
                <c:ptCount val="23"/>
                <c:pt idx="0">
                  <c:v>20000</c:v>
                </c:pt>
                <c:pt idx="1">
                  <c:v>113547.25</c:v>
                </c:pt>
                <c:pt idx="2">
                  <c:v>160057.25</c:v>
                </c:pt>
                <c:pt idx="3">
                  <c:v>466977</c:v>
                </c:pt>
                <c:pt idx="4">
                  <c:v>699207.5</c:v>
                </c:pt>
                <c:pt idx="5">
                  <c:v>1300261.5760000001</c:v>
                </c:pt>
                <c:pt idx="6">
                  <c:v>1392294.3259999999</c:v>
                </c:pt>
                <c:pt idx="7">
                  <c:v>1747560.2310000001</c:v>
                </c:pt>
                <c:pt idx="8">
                  <c:v>1952415.3930000002</c:v>
                </c:pt>
                <c:pt idx="9">
                  <c:v>1931253.7129602726</c:v>
                </c:pt>
                <c:pt idx="10">
                  <c:v>1731261.1013184271</c:v>
                </c:pt>
                <c:pt idx="11">
                  <c:v>653831.98900000006</c:v>
                </c:pt>
                <c:pt idx="12">
                  <c:v>233403.14499999996</c:v>
                </c:pt>
                <c:pt idx="13">
                  <c:v>247080.23500000002</c:v>
                </c:pt>
                <c:pt idx="14">
                  <c:v>309732.88599999994</c:v>
                </c:pt>
                <c:pt idx="15">
                  <c:v>183500.20200000002</c:v>
                </c:pt>
                <c:pt idx="16">
                  <c:v>227059</c:v>
                </c:pt>
                <c:pt idx="17">
                  <c:v>120793</c:v>
                </c:pt>
                <c:pt idx="18">
                  <c:v>75000</c:v>
                </c:pt>
                <c:pt idx="19">
                  <c:v>27400</c:v>
                </c:pt>
                <c:pt idx="20">
                  <c:v>0</c:v>
                </c:pt>
                <c:pt idx="21">
                  <c:v>41000</c:v>
                </c:pt>
                <c:pt idx="22">
                  <c:v>20500</c:v>
                </c:pt>
              </c:numCache>
            </c:numRef>
          </c:val>
          <c:smooth val="0"/>
        </c:ser>
        <c:ser>
          <c:idx val="1"/>
          <c:order val="1"/>
          <c:spPr>
            <a:ln w="317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előirányzat!$A$1:$A$23</c:f>
              <c:strCach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strCache>
            </c:strRef>
          </c:cat>
          <c:val>
            <c:numRef>
              <c:f>előirányzat!$C$1:$C$22</c:f>
              <c:numCache>
                <c:formatCode>General</c:formatCode>
                <c:ptCount val="22"/>
                <c:pt idx="15" formatCode="#,##0">
                  <c:v>750000</c:v>
                </c:pt>
                <c:pt idx="16" formatCode="#,##0">
                  <c:v>750000</c:v>
                </c:pt>
                <c:pt idx="17" formatCode="#,##0">
                  <c:v>450000</c:v>
                </c:pt>
                <c:pt idx="18" formatCode="#,##0">
                  <c:v>450000</c:v>
                </c:pt>
                <c:pt idx="19" formatCode="#,##0">
                  <c:v>177000</c:v>
                </c:pt>
                <c:pt idx="20" formatCode="#,##0">
                  <c:v>500000</c:v>
                </c:pt>
                <c:pt idx="21" formatCode="#,##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60000"/>
        <c:axId val="36767232"/>
      </c:lineChart>
      <c:catAx>
        <c:axId val="46960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év</a:t>
                </a:r>
              </a:p>
            </c:rich>
          </c:tx>
          <c:layout>
            <c:manualLayout>
              <c:xMode val="edge"/>
              <c:yMode val="edge"/>
              <c:x val="0.56148956040396247"/>
              <c:y val="0.8785956198139536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6767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767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ezer Ft</a:t>
                </a:r>
              </a:p>
            </c:rich>
          </c:tx>
          <c:layout>
            <c:manualLayout>
              <c:xMode val="edge"/>
              <c:yMode val="edge"/>
              <c:x val="2.589000854888588E-2"/>
              <c:y val="0.3961667522070190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46960000"/>
        <c:crosses val="autoZero"/>
        <c:crossBetween val="between"/>
      </c:valAx>
      <c:spPr>
        <a:solidFill>
          <a:srgbClr val="F9FFC5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darabok!$A$1:$A$3</c:f>
              <c:strCache>
                <c:ptCount val="3"/>
                <c:pt idx="0">
                  <c:v>központi</c:v>
                </c:pt>
                <c:pt idx="1">
                  <c:v>KEOP</c:v>
                </c:pt>
                <c:pt idx="2">
                  <c:v>üzemeltetői</c:v>
                </c:pt>
              </c:strCache>
            </c:strRef>
          </c:cat>
          <c:val>
            <c:numRef>
              <c:f>darabok!$B$1:$B$3</c:f>
              <c:numCache>
                <c:formatCode>General</c:formatCode>
                <c:ptCount val="3"/>
                <c:pt idx="0">
                  <c:v>314</c:v>
                </c:pt>
                <c:pt idx="1">
                  <c:v>77</c:v>
                </c:pt>
                <c:pt idx="2">
                  <c:v>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96384"/>
        <c:axId val="37298176"/>
      </c:barChart>
      <c:catAx>
        <c:axId val="37296384"/>
        <c:scaling>
          <c:orientation val="minMax"/>
        </c:scaling>
        <c:delete val="0"/>
        <c:axPos val="b"/>
        <c:majorTickMark val="out"/>
        <c:minorTickMark val="none"/>
        <c:tickLblPos val="nextTo"/>
        <c:crossAx val="37298176"/>
        <c:crosses val="autoZero"/>
        <c:auto val="1"/>
        <c:lblAlgn val="ctr"/>
        <c:lblOffset val="100"/>
        <c:noMultiLvlLbl val="0"/>
      </c:catAx>
      <c:valAx>
        <c:axId val="3729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96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4464496"/>
          </a:xfrm>
        </p:spPr>
        <p:txBody>
          <a:bodyPr/>
          <a:lstStyle/>
          <a:p>
            <a:r>
              <a:rPr lang="hu-HU" sz="1800" dirty="0" smtClean="0"/>
              <a:t>A vízgyűjtő-gazdálkodásra vonatkozó EU irányelvek és intézkedési tervek érvényesítése a gyakorlati tervezési feladatokban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400" dirty="0" smtClean="0"/>
              <a:t>MHT XXXIII. Országos vándorgyűlés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2800" dirty="0" smtClean="0"/>
              <a:t>Védett területek:</a:t>
            </a:r>
            <a:r>
              <a:rPr lang="hu-HU" sz="2000" dirty="0" smtClean="0"/>
              <a:t> ivóvízbázisok, fürdővizek, nitrát- és </a:t>
            </a:r>
            <a:r>
              <a:rPr lang="hu-HU" sz="2000" dirty="0" err="1" smtClean="0"/>
              <a:t>tápanyagérzékeny</a:t>
            </a:r>
            <a:r>
              <a:rPr lang="hu-HU" sz="2000" dirty="0" smtClean="0"/>
              <a:t> területek, halas vizek, természetvédelmi területek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2000" dirty="0" smtClean="0"/>
              <a:t>Hegyi Róbert</a:t>
            </a:r>
            <a:br>
              <a:rPr lang="hu-HU" sz="2000" dirty="0" smtClean="0"/>
            </a:br>
            <a:r>
              <a:rPr lang="hu-HU" sz="2000" dirty="0" smtClean="0"/>
              <a:t>Országos vízügyi főigazgatóság</a:t>
            </a:r>
            <a:endParaRPr lang="hu-HU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444491" cy="5162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/>
              <a:t>Vízbázisokat, víztermelő objektumokat tartalmazó „adatbázisok” </a:t>
            </a:r>
            <a:r>
              <a:rPr lang="hu-HU" sz="2600" dirty="0" smtClean="0"/>
              <a:t>összehangolása, </a:t>
            </a:r>
            <a:r>
              <a:rPr lang="hu-HU" sz="2800" b="1" dirty="0" err="1" smtClean="0">
                <a:solidFill>
                  <a:srgbClr val="4F81BD"/>
                </a:solidFill>
              </a:rPr>
              <a:t>geoadatbázis</a:t>
            </a:r>
            <a:r>
              <a:rPr lang="hu-HU" sz="2600" dirty="0" smtClean="0"/>
              <a:t>, VOR</a:t>
            </a:r>
            <a:endParaRPr lang="hu-HU" sz="2600" dirty="0"/>
          </a:p>
          <a:p>
            <a:endParaRPr lang="hu-HU" sz="1000" dirty="0"/>
          </a:p>
          <a:p>
            <a:r>
              <a:rPr lang="hu-HU" sz="2400" b="1" dirty="0">
                <a:solidFill>
                  <a:srgbClr val="4F81BD"/>
                </a:solidFill>
              </a:rPr>
              <a:t>Közcélú ivóvízbázisok</a:t>
            </a:r>
          </a:p>
          <a:p>
            <a:r>
              <a:rPr lang="hu-HU" sz="2400" dirty="0"/>
              <a:t>Egyéb közcélú ivóvízbázisok</a:t>
            </a:r>
          </a:p>
          <a:p>
            <a:r>
              <a:rPr lang="hu-HU" sz="2400" b="1" dirty="0">
                <a:solidFill>
                  <a:srgbClr val="4F81BD"/>
                </a:solidFill>
              </a:rPr>
              <a:t>Objektum </a:t>
            </a:r>
            <a:r>
              <a:rPr lang="hu-HU" sz="2400" b="1" dirty="0" smtClean="0">
                <a:solidFill>
                  <a:srgbClr val="4F81BD"/>
                </a:solidFill>
              </a:rPr>
              <a:t>törzslista</a:t>
            </a:r>
            <a:r>
              <a:rPr lang="hu-HU" sz="2400" dirty="0" smtClean="0"/>
              <a:t> (10.550 objektum vízbázison)</a:t>
            </a:r>
            <a:endParaRPr lang="hu-HU" sz="2400" b="1" dirty="0">
              <a:solidFill>
                <a:srgbClr val="4F81BD"/>
              </a:solidFill>
            </a:endParaRPr>
          </a:p>
          <a:p>
            <a:r>
              <a:rPr lang="hu-HU" sz="2400" dirty="0" err="1"/>
              <a:t>Víziközműves</a:t>
            </a:r>
            <a:r>
              <a:rPr lang="hu-HU" sz="2400" dirty="0"/>
              <a:t> víztermelő művek</a:t>
            </a:r>
          </a:p>
          <a:p>
            <a:r>
              <a:rPr lang="hu-HU" sz="2400" b="1" dirty="0">
                <a:solidFill>
                  <a:srgbClr val="4F81BD"/>
                </a:solidFill>
              </a:rPr>
              <a:t>Védőterületek és </a:t>
            </a:r>
            <a:r>
              <a:rPr lang="hu-HU" sz="2400" b="1" dirty="0" smtClean="0">
                <a:solidFill>
                  <a:srgbClr val="4F81BD"/>
                </a:solidFill>
              </a:rPr>
              <a:t>védőidomok</a:t>
            </a:r>
            <a:r>
              <a:rPr lang="hu-HU" sz="2400" dirty="0" smtClean="0"/>
              <a:t> (ahol nincs, </a:t>
            </a:r>
            <a:r>
              <a:rPr lang="hu-HU" sz="2400" dirty="0" err="1" smtClean="0"/>
              <a:t>buffer</a:t>
            </a:r>
            <a:r>
              <a:rPr lang="hu-HU" sz="2400" dirty="0" smtClean="0"/>
              <a:t> 100 m)</a:t>
            </a:r>
            <a:endParaRPr lang="hu-HU" sz="2400" b="1" dirty="0">
              <a:solidFill>
                <a:srgbClr val="4F81BD"/>
              </a:solidFill>
            </a:endParaRPr>
          </a:p>
          <a:p>
            <a:r>
              <a:rPr lang="hu-HU" sz="2400" dirty="0"/>
              <a:t>Vízkészlet-járulék (VKJ) nyilvántartás</a:t>
            </a:r>
          </a:p>
          <a:p>
            <a:endParaRPr lang="hu-HU" sz="1000" dirty="0"/>
          </a:p>
          <a:p>
            <a:pPr marL="0" lvl="0" indent="0">
              <a:buNone/>
            </a:pPr>
            <a:r>
              <a:rPr lang="hu-HU" sz="2400" dirty="0">
                <a:solidFill>
                  <a:prstClr val="black"/>
                </a:solidFill>
              </a:rPr>
              <a:t>Aktualizált vízbázis nyilvántartás minden vízbázisához az </a:t>
            </a:r>
            <a:r>
              <a:rPr lang="hu-HU" sz="2400" b="1" dirty="0">
                <a:solidFill>
                  <a:srgbClr val="4F81BD"/>
                </a:solidFill>
              </a:rPr>
              <a:t>összes rendelkezésre álló védőterület/védőidom </a:t>
            </a:r>
            <a:r>
              <a:rPr lang="hu-HU" sz="2400" dirty="0" smtClean="0">
                <a:solidFill>
                  <a:prstClr val="black"/>
                </a:solidFill>
              </a:rPr>
              <a:t>hozzárendelése,</a:t>
            </a:r>
            <a:r>
              <a:rPr lang="hu-HU" sz="2400" b="1" dirty="0" smtClean="0">
                <a:solidFill>
                  <a:srgbClr val="4F81BD"/>
                </a:solidFill>
              </a:rPr>
              <a:t> térinformatikai </a:t>
            </a:r>
            <a:r>
              <a:rPr lang="hu-HU" sz="2400" b="1" dirty="0">
                <a:solidFill>
                  <a:srgbClr val="4F81BD"/>
                </a:solidFill>
              </a:rPr>
              <a:t>ellenőrzések </a:t>
            </a:r>
            <a:r>
              <a:rPr lang="hu-HU" sz="2400" dirty="0">
                <a:solidFill>
                  <a:prstClr val="black"/>
                </a:solidFill>
              </a:rPr>
              <a:t>és </a:t>
            </a:r>
            <a:r>
              <a:rPr lang="hu-HU" sz="2400" dirty="0" smtClean="0">
                <a:solidFill>
                  <a:prstClr val="black"/>
                </a:solidFill>
              </a:rPr>
              <a:t>javítások.</a:t>
            </a:r>
            <a:endParaRPr lang="hu-HU" sz="2400" dirty="0">
              <a:solidFill>
                <a:prstClr val="black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pPr lvl="0"/>
            <a:r>
              <a:rPr lang="hu-HU" sz="2800" cap="none" dirty="0">
                <a:latin typeface="+mj-lt"/>
              </a:rPr>
              <a:t>Vízbázis nyilvántartás </a:t>
            </a:r>
            <a:r>
              <a:rPr lang="hu-HU" sz="2800" cap="none" dirty="0" smtClean="0">
                <a:latin typeface="+mj-lt"/>
              </a:rPr>
              <a:t>elemei</a:t>
            </a:r>
            <a:endParaRPr lang="hu-HU" sz="280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77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238811" cy="5234260"/>
          </a:xfrm>
        </p:spPr>
        <p:txBody>
          <a:bodyPr>
            <a:normAutofit fontScale="92500"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1952 </a:t>
            </a:r>
            <a:r>
              <a:rPr lang="hu-HU" sz="2400" b="1" dirty="0">
                <a:solidFill>
                  <a:schemeClr val="accent1"/>
                </a:solidFill>
              </a:rPr>
              <a:t>ivóvízbázis </a:t>
            </a:r>
            <a:r>
              <a:rPr lang="hu-HU" sz="2400" dirty="0"/>
              <a:t>a VGT2-ben (</a:t>
            </a:r>
            <a:r>
              <a:rPr lang="hu-HU" sz="2400" dirty="0" smtClean="0"/>
              <a:t>1756 </a:t>
            </a:r>
            <a:r>
              <a:rPr lang="hu-HU" sz="2400" dirty="0"/>
              <a:t>a VGT1-ben</a:t>
            </a:r>
            <a:r>
              <a:rPr lang="hu-HU" sz="2400" dirty="0" smtClean="0"/>
              <a:t>)</a:t>
            </a:r>
            <a:endParaRPr lang="hu-HU" sz="1000" dirty="0"/>
          </a:p>
          <a:p>
            <a:r>
              <a:rPr lang="hu-HU" sz="2400" dirty="0" smtClean="0"/>
              <a:t>Ebből </a:t>
            </a:r>
            <a:r>
              <a:rPr lang="hu-HU" sz="2400" b="1" dirty="0" smtClean="0">
                <a:solidFill>
                  <a:schemeClr val="accent1"/>
                </a:solidFill>
              </a:rPr>
              <a:t>19 </a:t>
            </a:r>
            <a:r>
              <a:rPr lang="hu-HU" sz="2400" b="1" dirty="0">
                <a:solidFill>
                  <a:schemeClr val="accent1"/>
                </a:solidFill>
              </a:rPr>
              <a:t>felszíni </a:t>
            </a:r>
            <a:r>
              <a:rPr lang="hu-HU" sz="2400" dirty="0"/>
              <a:t>(1 </a:t>
            </a:r>
            <a:r>
              <a:rPr lang="hu-HU" sz="2400" dirty="0" smtClean="0"/>
              <a:t>tartalék, 2 nem üzemel), </a:t>
            </a:r>
            <a:r>
              <a:rPr lang="hu-HU" sz="2400" dirty="0"/>
              <a:t>1729 felszín alatti üzemelő, 32 további üzemelő vízbázis 10 m</a:t>
            </a:r>
            <a:r>
              <a:rPr lang="hu-HU" sz="2400" baseline="30000" dirty="0"/>
              <a:t>3</a:t>
            </a:r>
            <a:r>
              <a:rPr lang="hu-HU" sz="2400" dirty="0"/>
              <a:t>/nap alatt, </a:t>
            </a:r>
            <a:r>
              <a:rPr lang="hu-HU" sz="2400" b="1" dirty="0">
                <a:solidFill>
                  <a:schemeClr val="accent1"/>
                </a:solidFill>
              </a:rPr>
              <a:t>74 távlati </a:t>
            </a:r>
            <a:r>
              <a:rPr lang="hu-HU" sz="2400" dirty="0"/>
              <a:t>vízbázis és 98 </a:t>
            </a:r>
            <a:r>
              <a:rPr lang="hu-HU" sz="2400" dirty="0" smtClean="0"/>
              <a:t>tartalék</a:t>
            </a:r>
            <a:endParaRPr lang="hu-HU" sz="1000" dirty="0" smtClean="0"/>
          </a:p>
          <a:p>
            <a:r>
              <a:rPr lang="hu-HU" sz="2400" b="1" dirty="0" smtClean="0">
                <a:solidFill>
                  <a:schemeClr val="accent1"/>
                </a:solidFill>
              </a:rPr>
              <a:t>608 </a:t>
            </a:r>
            <a:r>
              <a:rPr lang="hu-HU" sz="2400" b="1" dirty="0">
                <a:solidFill>
                  <a:schemeClr val="accent1"/>
                </a:solidFill>
              </a:rPr>
              <a:t>határozattal </a:t>
            </a:r>
            <a:r>
              <a:rPr lang="hu-HU" sz="2400" dirty="0"/>
              <a:t>kijelölt védőterület (ebből csak </a:t>
            </a:r>
            <a:r>
              <a:rPr lang="hu-HU" sz="2400" dirty="0" smtClean="0"/>
              <a:t>376 </a:t>
            </a:r>
            <a:r>
              <a:rPr lang="hu-HU" sz="2400" dirty="0"/>
              <a:t>a sérülékenyen vízbázis</a:t>
            </a:r>
            <a:r>
              <a:rPr lang="hu-HU" sz="2400" dirty="0" smtClean="0"/>
              <a:t>)</a:t>
            </a:r>
            <a:endParaRPr lang="hu-HU" sz="1000" dirty="0" smtClean="0"/>
          </a:p>
          <a:p>
            <a:r>
              <a:rPr lang="hu-HU" sz="2400" b="1" dirty="0" smtClean="0">
                <a:solidFill>
                  <a:schemeClr val="accent1"/>
                </a:solidFill>
              </a:rPr>
              <a:t>1264</a:t>
            </a:r>
            <a:r>
              <a:rPr lang="hu-HU" sz="2400" dirty="0" smtClean="0">
                <a:solidFill>
                  <a:schemeClr val="accent1"/>
                </a:solidFill>
              </a:rPr>
              <a:t> </a:t>
            </a:r>
            <a:r>
              <a:rPr lang="hu-HU" sz="2400" dirty="0">
                <a:solidFill>
                  <a:schemeClr val="accent1"/>
                </a:solidFill>
              </a:rPr>
              <a:t>vízbázis </a:t>
            </a:r>
            <a:r>
              <a:rPr lang="hu-HU" sz="2400" dirty="0" smtClean="0">
                <a:solidFill>
                  <a:schemeClr val="accent1"/>
                </a:solidFill>
              </a:rPr>
              <a:t>rendelkezik valamilyen szintű </a:t>
            </a:r>
            <a:r>
              <a:rPr lang="hu-HU" sz="2400" b="1" dirty="0" smtClean="0">
                <a:solidFill>
                  <a:schemeClr val="accent1"/>
                </a:solidFill>
              </a:rPr>
              <a:t>védőterülettel</a:t>
            </a:r>
            <a:r>
              <a:rPr lang="hu-HU" sz="2400" dirty="0" smtClean="0"/>
              <a:t>, 189 vízbázis </a:t>
            </a:r>
            <a:r>
              <a:rPr lang="hu-HU" sz="2400" dirty="0"/>
              <a:t>csak </a:t>
            </a:r>
            <a:r>
              <a:rPr lang="hu-HU" sz="2400" dirty="0" smtClean="0"/>
              <a:t>védőidommal </a:t>
            </a:r>
            <a:r>
              <a:rPr lang="hu-HU" sz="2400" dirty="0"/>
              <a:t>(nem sérülékeny vízbázis</a:t>
            </a:r>
            <a:r>
              <a:rPr lang="hu-HU" sz="2400" dirty="0" smtClean="0"/>
              <a:t>)</a:t>
            </a:r>
            <a:endParaRPr lang="hu-HU" sz="1000" dirty="0"/>
          </a:p>
          <a:p>
            <a:r>
              <a:rPr lang="hu-HU" sz="2400" dirty="0" smtClean="0"/>
              <a:t>Rendezés után </a:t>
            </a:r>
            <a:r>
              <a:rPr lang="hu-HU" sz="2400" b="1" dirty="0" smtClean="0">
                <a:solidFill>
                  <a:schemeClr val="accent1"/>
                </a:solidFill>
              </a:rPr>
              <a:t>több mint 4000 poligon</a:t>
            </a:r>
            <a:r>
              <a:rPr lang="hu-HU" sz="2400" dirty="0" smtClean="0"/>
              <a:t>, fele védőterület</a:t>
            </a:r>
          </a:p>
          <a:p>
            <a:r>
              <a:rPr lang="hu-HU" sz="2400" dirty="0"/>
              <a:t>Közel 180 VOR esetében legalább 4 poligon van, vannak, amikhez 20-30 is</a:t>
            </a:r>
          </a:p>
          <a:p>
            <a:pPr lvl="1"/>
            <a:r>
              <a:rPr lang="hu-HU" sz="2000" dirty="0"/>
              <a:t>ez még kevés, figyelembe véve, hogy </a:t>
            </a:r>
            <a:r>
              <a:rPr lang="hu-HU" sz="2000" dirty="0" smtClean="0"/>
              <a:t>58 </a:t>
            </a:r>
            <a:r>
              <a:rPr lang="hu-HU" sz="2000" dirty="0"/>
              <a:t>távlati és </a:t>
            </a:r>
            <a:r>
              <a:rPr lang="hu-HU" sz="2000" dirty="0" smtClean="0"/>
              <a:t>314 </a:t>
            </a:r>
            <a:r>
              <a:rPr lang="hu-HU" sz="2000" dirty="0"/>
              <a:t>üzemelő vízbázisra állami diagnosztika készült (+ KEOP, üzemeltető</a:t>
            </a:r>
            <a:r>
              <a:rPr lang="hu-HU" sz="2000" dirty="0" smtClean="0"/>
              <a:t>)</a:t>
            </a:r>
            <a:endParaRPr lang="hu-HU" sz="2400" dirty="0" smtClean="0"/>
          </a:p>
          <a:p>
            <a:r>
              <a:rPr lang="hu-HU" sz="2400" dirty="0" smtClean="0"/>
              <a:t>240 egyéb közcélú ivóvízbázis</a:t>
            </a:r>
            <a:endParaRPr lang="hu-HU" sz="2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sz="2800" cap="none" dirty="0" smtClean="0"/>
              <a:t>Vízbázisok a VGT2 nyilvántartásban</a:t>
            </a:r>
            <a:endParaRPr lang="hu-HU" sz="2800" cap="none" dirty="0"/>
          </a:p>
        </p:txBody>
      </p:sp>
    </p:spTree>
    <p:extLst>
      <p:ext uri="{BB962C8B-B14F-4D97-AF65-F5344CB8AC3E}">
        <p14:creationId xmlns:p14="http://schemas.microsoft.com/office/powerpoint/2010/main" val="40358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sz="2800" cap="none" dirty="0" smtClean="0"/>
              <a:t>Ivóvízkivételek védőterületei</a:t>
            </a:r>
            <a:endParaRPr lang="hu-HU" sz="2800" cap="none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33621"/>
            <a:ext cx="8690580" cy="612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7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238811" cy="5018236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chemeClr val="accent1"/>
                </a:solidFill>
              </a:rPr>
              <a:t>6/2002. (XI. 5.) </a:t>
            </a:r>
            <a:r>
              <a:rPr lang="hu-HU" sz="2400" b="1" dirty="0" err="1">
                <a:solidFill>
                  <a:schemeClr val="accent1"/>
                </a:solidFill>
              </a:rPr>
              <a:t>KvVM</a:t>
            </a:r>
            <a:r>
              <a:rPr lang="hu-HU" sz="2400" b="1" dirty="0">
                <a:solidFill>
                  <a:schemeClr val="accent1"/>
                </a:solidFill>
              </a:rPr>
              <a:t> rendelet</a:t>
            </a:r>
            <a:r>
              <a:rPr lang="hu-HU" sz="2400" dirty="0"/>
              <a:t>ben megadott határértékek </a:t>
            </a:r>
            <a:r>
              <a:rPr lang="hu-HU" sz="2400" dirty="0" smtClean="0"/>
              <a:t>szerint</a:t>
            </a:r>
          </a:p>
          <a:p>
            <a:r>
              <a:rPr lang="hu-HU" sz="2400" dirty="0"/>
              <a:t>(</a:t>
            </a:r>
            <a:r>
              <a:rPr lang="hu-HU" sz="2400" b="1" dirty="0">
                <a:solidFill>
                  <a:schemeClr val="accent1"/>
                </a:solidFill>
              </a:rPr>
              <a:t>FEVI</a:t>
            </a:r>
            <a:r>
              <a:rPr lang="hu-HU" sz="2400" dirty="0"/>
              <a:t>) nyilvántartott mérési </a:t>
            </a:r>
            <a:r>
              <a:rPr lang="hu-HU" sz="2400" dirty="0" smtClean="0"/>
              <a:t>adatok </a:t>
            </a:r>
            <a:r>
              <a:rPr lang="hu-HU" sz="2400" dirty="0" smtClean="0">
                <a:solidFill>
                  <a:schemeClr val="accent1"/>
                </a:solidFill>
              </a:rPr>
              <a:t>2009-2012</a:t>
            </a:r>
            <a:r>
              <a:rPr lang="hu-HU" sz="2400" dirty="0" smtClean="0"/>
              <a:t> időszakra</a:t>
            </a:r>
            <a:endParaRPr lang="hu-HU" sz="2000" dirty="0" smtClean="0"/>
          </a:p>
          <a:p>
            <a:r>
              <a:rPr lang="hu-HU" sz="2400" b="1" dirty="0" smtClean="0">
                <a:solidFill>
                  <a:schemeClr val="accent1"/>
                </a:solidFill>
              </a:rPr>
              <a:t>Korlátok</a:t>
            </a:r>
            <a:r>
              <a:rPr lang="hu-HU" sz="2400" dirty="0" smtClean="0"/>
              <a:t>: </a:t>
            </a:r>
            <a:r>
              <a:rPr lang="hu-HU" sz="2000" dirty="0" smtClean="0"/>
              <a:t>a </a:t>
            </a:r>
            <a:r>
              <a:rPr lang="hu-HU" sz="2000" dirty="0"/>
              <a:t>vizsgálati gyakoriság egyetlen esetben sem érte el az előírt, évi 20 </a:t>
            </a:r>
            <a:r>
              <a:rPr lang="hu-HU" sz="2000" dirty="0" smtClean="0"/>
              <a:t>mintaszámot, kevés adat (mikrobiológia, PAH, </a:t>
            </a:r>
            <a:r>
              <a:rPr lang="hu-HU" sz="2000" dirty="0" err="1" smtClean="0"/>
              <a:t>peszticid</a:t>
            </a:r>
            <a:r>
              <a:rPr lang="hu-HU" sz="2000" dirty="0" smtClean="0"/>
              <a:t>), nincs mérési adat (fluorid</a:t>
            </a:r>
            <a:r>
              <a:rPr lang="hu-HU" sz="2000" dirty="0"/>
              <a:t>, szelén, bárium, oldott vagy emulgeált </a:t>
            </a:r>
            <a:r>
              <a:rPr lang="hu-HU" sz="2000" dirty="0" smtClean="0"/>
              <a:t>szénhidrogének)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felszíni vízbázisok </a:t>
            </a:r>
            <a:r>
              <a:rPr lang="hu-HU" sz="2400" b="1" dirty="0">
                <a:solidFill>
                  <a:schemeClr val="accent1"/>
                </a:solidFill>
              </a:rPr>
              <a:t>állapota </a:t>
            </a:r>
            <a:r>
              <a:rPr lang="hu-HU" sz="2400" b="1" dirty="0" smtClean="0">
                <a:solidFill>
                  <a:schemeClr val="accent1"/>
                </a:solidFill>
              </a:rPr>
              <a:t>megfelelő</a:t>
            </a:r>
            <a:r>
              <a:rPr lang="hu-HU" sz="2400" dirty="0" smtClean="0"/>
              <a:t>,</a:t>
            </a:r>
            <a:r>
              <a:rPr lang="hu-HU" sz="2400" b="1" dirty="0" smtClean="0">
                <a:solidFill>
                  <a:schemeClr val="accent1"/>
                </a:solidFill>
              </a:rPr>
              <a:t> </a:t>
            </a:r>
            <a:r>
              <a:rPr lang="hu-HU" sz="2400" dirty="0" smtClean="0"/>
              <a:t>védőterületein </a:t>
            </a:r>
            <a:r>
              <a:rPr lang="hu-HU" sz="2400" dirty="0"/>
              <a:t>folyó tevékenységek jelenleg nem okozzák a felhasznált felszíni víz olyan mértékű károsodását, amely a vízbázisok működését </a:t>
            </a:r>
            <a:r>
              <a:rPr lang="hu-HU" sz="2400" dirty="0" smtClean="0"/>
              <a:t>veszélyeztetné</a:t>
            </a:r>
          </a:p>
          <a:p>
            <a:r>
              <a:rPr lang="hu-HU" sz="2400" b="1" dirty="0" smtClean="0">
                <a:solidFill>
                  <a:schemeClr val="accent1"/>
                </a:solidFill>
              </a:rPr>
              <a:t>Határérték </a:t>
            </a:r>
            <a:r>
              <a:rPr lang="hu-HU" sz="2400" b="1" dirty="0">
                <a:solidFill>
                  <a:schemeClr val="accent1"/>
                </a:solidFill>
              </a:rPr>
              <a:t>túllépés két</a:t>
            </a:r>
            <a:r>
              <a:rPr lang="hu-HU" sz="2400" dirty="0"/>
              <a:t> mintavételi helynél fordult </a:t>
            </a:r>
            <a:r>
              <a:rPr lang="hu-HU" sz="2400" dirty="0" smtClean="0"/>
              <a:t>elő </a:t>
            </a:r>
            <a:r>
              <a:rPr lang="hu-HU" sz="2000" dirty="0" smtClean="0"/>
              <a:t>(Ipoly bal part – foszfát, </a:t>
            </a:r>
            <a:r>
              <a:rPr lang="hu-HU" sz="2000" i="1" dirty="0" smtClean="0"/>
              <a:t>Csatorna-patak – szerves szennyezés</a:t>
            </a:r>
            <a:r>
              <a:rPr lang="hu-HU" sz="2000" dirty="0" smtClean="0"/>
              <a:t>)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sz="2800" cap="none" dirty="0" smtClean="0"/>
              <a:t>Felszíni ivóvízbázisok minősítése</a:t>
            </a:r>
            <a:endParaRPr lang="hu-HU" sz="2800" cap="none" dirty="0"/>
          </a:p>
        </p:txBody>
      </p:sp>
    </p:spTree>
    <p:extLst>
      <p:ext uri="{BB962C8B-B14F-4D97-AF65-F5344CB8AC3E}">
        <p14:creationId xmlns:p14="http://schemas.microsoft.com/office/powerpoint/2010/main" val="32925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372483" cy="4691063"/>
          </a:xfrm>
        </p:spPr>
        <p:txBody>
          <a:bodyPr>
            <a:normAutofit fontScale="92500"/>
          </a:bodyPr>
          <a:lstStyle/>
          <a:p>
            <a:r>
              <a:rPr lang="hu-HU" sz="2200" b="1" dirty="0" smtClean="0">
                <a:solidFill>
                  <a:schemeClr val="accent1"/>
                </a:solidFill>
              </a:rPr>
              <a:t>Ipoly</a:t>
            </a:r>
            <a:r>
              <a:rPr lang="hu-HU" sz="2200" dirty="0" smtClean="0"/>
              <a:t>: tápanyag problémát ökológiai értékelés jelzi (</a:t>
            </a:r>
            <a:r>
              <a:rPr lang="hu-HU" sz="2200" dirty="0" err="1" smtClean="0"/>
              <a:t>fitobenton</a:t>
            </a:r>
            <a:r>
              <a:rPr lang="hu-HU" sz="2200" dirty="0" smtClean="0"/>
              <a:t>), vízjárás függően magasabb koncentráció lehet. </a:t>
            </a:r>
            <a:r>
              <a:rPr lang="hu-HU" sz="2200" dirty="0" err="1" smtClean="0"/>
              <a:t>Komravölgyi-tározóba</a:t>
            </a:r>
            <a:r>
              <a:rPr lang="hu-HU" sz="2200" dirty="0" smtClean="0"/>
              <a:t> kerül, ott jövőbeni tápanyagterhelés kockázata áll fenn.</a:t>
            </a:r>
          </a:p>
          <a:p>
            <a:r>
              <a:rPr lang="hu-HU" sz="2200" b="1" dirty="0" smtClean="0">
                <a:solidFill>
                  <a:schemeClr val="accent1"/>
                </a:solidFill>
              </a:rPr>
              <a:t>Csatorna-patak</a:t>
            </a:r>
            <a:r>
              <a:rPr lang="hu-HU" sz="2200" dirty="0" smtClean="0"/>
              <a:t>: szerves szennyezés, azonban nem a vízkivételi helyen; nem üzemel</a:t>
            </a:r>
          </a:p>
          <a:p>
            <a:r>
              <a:rPr lang="hu-HU" sz="2200" b="1" dirty="0" smtClean="0">
                <a:solidFill>
                  <a:schemeClr val="accent1"/>
                </a:solidFill>
              </a:rPr>
              <a:t>Tisza jobb part </a:t>
            </a:r>
            <a:r>
              <a:rPr lang="hu-HU" sz="2200" dirty="0"/>
              <a:t>és </a:t>
            </a:r>
            <a:r>
              <a:rPr lang="hu-HU" sz="2200" b="1" dirty="0">
                <a:solidFill>
                  <a:schemeClr val="accent1"/>
                </a:solidFill>
              </a:rPr>
              <a:t>Keleti-főcsatorna</a:t>
            </a:r>
            <a:r>
              <a:rPr lang="hu-HU" sz="2200" dirty="0"/>
              <a:t>: </a:t>
            </a:r>
            <a:r>
              <a:rPr lang="hu-HU" sz="2200" dirty="0" smtClean="0"/>
              <a:t>probléma </a:t>
            </a:r>
            <a:r>
              <a:rPr lang="hu-HU" sz="2200" dirty="0"/>
              <a:t>a kommunális és ipari szennyvíz bevezetések </a:t>
            </a:r>
            <a:r>
              <a:rPr lang="hu-HU" sz="2200" dirty="0" smtClean="0"/>
              <a:t>a vízgyűjtőn, </a:t>
            </a:r>
            <a:r>
              <a:rPr lang="hu-HU" sz="2200" dirty="0"/>
              <a:t>a mezőgazdasági területekről bemosódó nitrát és </a:t>
            </a:r>
            <a:r>
              <a:rPr lang="hu-HU" sz="2200" dirty="0" err="1" smtClean="0"/>
              <a:t>növényvédőszerek</a:t>
            </a:r>
            <a:r>
              <a:rPr lang="hu-HU" sz="2200" dirty="0" smtClean="0"/>
              <a:t>; jelentős az </a:t>
            </a:r>
            <a:r>
              <a:rPr lang="hu-HU" sz="2200" dirty="0" err="1"/>
              <a:t>árvizi</a:t>
            </a:r>
            <a:r>
              <a:rPr lang="hu-HU" sz="2200" dirty="0"/>
              <a:t> veszélyeztetettség </a:t>
            </a:r>
            <a:r>
              <a:rPr lang="hu-HU" sz="2200" dirty="0" smtClean="0"/>
              <a:t>is.</a:t>
            </a:r>
          </a:p>
          <a:p>
            <a:r>
              <a:rPr lang="hu-HU" sz="2200" dirty="0" smtClean="0"/>
              <a:t>A </a:t>
            </a:r>
            <a:r>
              <a:rPr lang="hu-HU" sz="2200" b="1" dirty="0">
                <a:solidFill>
                  <a:schemeClr val="accent1"/>
                </a:solidFill>
              </a:rPr>
              <a:t>víztározók</a:t>
            </a:r>
            <a:r>
              <a:rPr lang="hu-HU" sz="2200" dirty="0"/>
              <a:t> és a </a:t>
            </a:r>
            <a:r>
              <a:rPr lang="hu-HU" sz="2200" b="1" dirty="0">
                <a:solidFill>
                  <a:schemeClr val="accent1"/>
                </a:solidFill>
              </a:rPr>
              <a:t>balatoni felszín vízművek </a:t>
            </a:r>
            <a:r>
              <a:rPr lang="hu-HU" sz="2200" dirty="0"/>
              <a:t>esetében a legtöbb problémát a víz hőmérsékletének nyári növekedése okozza, </a:t>
            </a:r>
            <a:r>
              <a:rPr lang="hu-HU" sz="2200" dirty="0" smtClean="0"/>
              <a:t>mikor </a:t>
            </a:r>
            <a:r>
              <a:rPr lang="hu-HU" sz="2200" dirty="0"/>
              <a:t>a baktériumok egyedszáma növekszik. Villámárvizet okozó nagyobb esőzések után a vízgyűjtőről bemosódó hordalék és a vele érkező szennyezőanyagok okoznak </a:t>
            </a:r>
            <a:r>
              <a:rPr lang="hu-HU" sz="2200" dirty="0" smtClean="0"/>
              <a:t>veszélyt.</a:t>
            </a:r>
          </a:p>
          <a:p>
            <a:endParaRPr lang="hu-HU" sz="22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sz="2800" cap="none" dirty="0" smtClean="0"/>
              <a:t>Felszíni ivóvízbázisok állapota</a:t>
            </a:r>
            <a:endParaRPr lang="hu-HU" sz="2800" cap="none" dirty="0"/>
          </a:p>
        </p:txBody>
      </p:sp>
    </p:spTree>
    <p:extLst>
      <p:ext uri="{BB962C8B-B14F-4D97-AF65-F5344CB8AC3E}">
        <p14:creationId xmlns:p14="http://schemas.microsoft.com/office/powerpoint/2010/main" val="24740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238811" cy="5234260"/>
          </a:xfrm>
        </p:spPr>
        <p:txBody>
          <a:bodyPr>
            <a:normAutofit lnSpcReduction="10000"/>
          </a:bodyPr>
          <a:lstStyle/>
          <a:p>
            <a:r>
              <a:rPr lang="hu-HU" sz="2200" dirty="0" smtClean="0"/>
              <a:t>Vízbázisok </a:t>
            </a:r>
            <a:r>
              <a:rPr lang="hu-HU" sz="2200" b="1" dirty="0">
                <a:solidFill>
                  <a:schemeClr val="accent1"/>
                </a:solidFill>
              </a:rPr>
              <a:t>60</a:t>
            </a:r>
            <a:r>
              <a:rPr lang="hu-HU" sz="2200" b="1" dirty="0" smtClean="0">
                <a:solidFill>
                  <a:schemeClr val="accent1"/>
                </a:solidFill>
              </a:rPr>
              <a:t>%</a:t>
            </a:r>
            <a:r>
              <a:rPr lang="hu-HU" sz="2200" dirty="0" smtClean="0"/>
              <a:t>-a (1166 db) </a:t>
            </a:r>
            <a:r>
              <a:rPr lang="hu-HU" sz="2200" b="1" dirty="0" smtClean="0">
                <a:solidFill>
                  <a:schemeClr val="accent1"/>
                </a:solidFill>
              </a:rPr>
              <a:t>sérülékeny</a:t>
            </a:r>
          </a:p>
          <a:p>
            <a:r>
              <a:rPr lang="hu-HU" sz="2000" dirty="0"/>
              <a:t>Sérülékenyek a talajvízbázisok, a fedetlen </a:t>
            </a:r>
            <a:r>
              <a:rPr lang="hu-HU" sz="2000" dirty="0" err="1"/>
              <a:t>karsztvízbázisok</a:t>
            </a:r>
            <a:r>
              <a:rPr lang="hu-HU" sz="2000" dirty="0"/>
              <a:t> és a partszűrésű </a:t>
            </a:r>
            <a:r>
              <a:rPr lang="hu-HU" sz="2000" dirty="0" smtClean="0"/>
              <a:t>vízbázisok, néhol a sekély </a:t>
            </a:r>
            <a:r>
              <a:rPr lang="hu-HU" sz="2000" dirty="0" err="1" smtClean="0"/>
              <a:t>rétegvízbázisok</a:t>
            </a:r>
            <a:endParaRPr lang="hu-HU" sz="2000" dirty="0" smtClean="0"/>
          </a:p>
          <a:p>
            <a:r>
              <a:rPr lang="hu-HU" sz="2000" b="1" dirty="0" smtClean="0">
                <a:solidFill>
                  <a:schemeClr val="accent1"/>
                </a:solidFill>
              </a:rPr>
              <a:t>Veszélyeztetettséget</a:t>
            </a:r>
            <a:r>
              <a:rPr lang="hu-HU" sz="2000" dirty="0" smtClean="0"/>
              <a:t> </a:t>
            </a:r>
            <a:r>
              <a:rPr lang="hu-HU" sz="2000" dirty="0"/>
              <a:t>meghatározó terhelések és </a:t>
            </a:r>
            <a:r>
              <a:rPr lang="hu-HU" sz="2000" dirty="0" smtClean="0"/>
              <a:t>folyamatok:</a:t>
            </a:r>
          </a:p>
          <a:p>
            <a:pPr lvl="1"/>
            <a:r>
              <a:rPr lang="hu-HU" sz="1800" dirty="0" smtClean="0">
                <a:solidFill>
                  <a:schemeClr val="accent1"/>
                </a:solidFill>
              </a:rPr>
              <a:t>Jogi </a:t>
            </a:r>
            <a:r>
              <a:rPr lang="hu-HU" sz="1800" dirty="0">
                <a:solidFill>
                  <a:schemeClr val="accent1"/>
                </a:solidFill>
              </a:rPr>
              <a:t>védelem </a:t>
            </a:r>
            <a:r>
              <a:rPr lang="hu-HU" sz="1800" dirty="0" smtClean="0">
                <a:solidFill>
                  <a:schemeClr val="accent1"/>
                </a:solidFill>
              </a:rPr>
              <a:t>hiánya</a:t>
            </a:r>
            <a:r>
              <a:rPr lang="hu-HU" sz="1800" dirty="0" smtClean="0"/>
              <a:t>: nincs jogerős védőterületi határozat, biztonságba </a:t>
            </a:r>
            <a:r>
              <a:rPr lang="hu-HU" sz="1800" dirty="0"/>
              <a:t>helyezés </a:t>
            </a:r>
            <a:r>
              <a:rPr lang="hu-HU" sz="1800" dirty="0" smtClean="0"/>
              <a:t>elmarad, 2016</a:t>
            </a:r>
            <a:r>
              <a:rPr lang="hu-HU" sz="1800" dirty="0"/>
              <a:t>. év végéig elkészítendő </a:t>
            </a:r>
            <a:r>
              <a:rPr lang="hu-HU" sz="1800" dirty="0" err="1">
                <a:solidFill>
                  <a:schemeClr val="accent1"/>
                </a:solidFill>
              </a:rPr>
              <a:t>ivóvízbiztonsági</a:t>
            </a:r>
            <a:r>
              <a:rPr lang="hu-HU" sz="1800" dirty="0">
                <a:solidFill>
                  <a:schemeClr val="accent1"/>
                </a:solidFill>
              </a:rPr>
              <a:t> tervek</a:t>
            </a:r>
            <a:endParaRPr lang="hu-HU" sz="1800" dirty="0" smtClean="0">
              <a:solidFill>
                <a:schemeClr val="accent1"/>
              </a:solidFill>
            </a:endParaRPr>
          </a:p>
          <a:p>
            <a:pPr lvl="1"/>
            <a:r>
              <a:rPr lang="hu-HU" sz="1800" dirty="0" smtClean="0">
                <a:solidFill>
                  <a:schemeClr val="accent1"/>
                </a:solidFill>
              </a:rPr>
              <a:t>Emberi </a:t>
            </a:r>
            <a:r>
              <a:rPr lang="hu-HU" sz="1800" dirty="0">
                <a:solidFill>
                  <a:schemeClr val="accent1"/>
                </a:solidFill>
              </a:rPr>
              <a:t>tevékenység </a:t>
            </a:r>
            <a:r>
              <a:rPr lang="hu-HU" sz="1800" dirty="0"/>
              <a:t>által okozott tényleges és potenciális </a:t>
            </a:r>
            <a:r>
              <a:rPr lang="hu-HU" sz="1800" dirty="0" smtClean="0"/>
              <a:t>terhelések: </a:t>
            </a:r>
            <a:r>
              <a:rPr lang="hu-HU" sz="1800" dirty="0"/>
              <a:t>számos potenciális pontszerű </a:t>
            </a:r>
            <a:r>
              <a:rPr lang="hu-HU" sz="1800" dirty="0" err="1" smtClean="0"/>
              <a:t>szennyezőforrás</a:t>
            </a:r>
            <a:r>
              <a:rPr lang="hu-HU" sz="1800" dirty="0" smtClean="0"/>
              <a:t>, diffúz szennyeződés.</a:t>
            </a:r>
            <a:r>
              <a:rPr lang="hu-HU" sz="1800" dirty="0"/>
              <a:t> 45 szennyezett terület érint vízbázis védőterületet, ebből 42 esetben kármentesítés már </a:t>
            </a:r>
            <a:r>
              <a:rPr lang="hu-HU" sz="1800" dirty="0" smtClean="0"/>
              <a:t>van. Illékony klórozott szénhidrogének.</a:t>
            </a:r>
          </a:p>
          <a:p>
            <a:pPr lvl="1"/>
            <a:r>
              <a:rPr lang="hu-HU" sz="1800" dirty="0" smtClean="0">
                <a:solidFill>
                  <a:schemeClr val="accent1"/>
                </a:solidFill>
              </a:rPr>
              <a:t>Földtani </a:t>
            </a:r>
            <a:r>
              <a:rPr lang="hu-HU" sz="1800" dirty="0">
                <a:solidFill>
                  <a:schemeClr val="accent1"/>
                </a:solidFill>
              </a:rPr>
              <a:t>közeg </a:t>
            </a:r>
            <a:r>
              <a:rPr lang="hu-HU" sz="1800" dirty="0"/>
              <a:t>állapotában történő </a:t>
            </a:r>
            <a:r>
              <a:rPr lang="hu-HU" sz="1800" dirty="0" smtClean="0"/>
              <a:t>változás: suvadás, meder változása, feliszapolódás</a:t>
            </a:r>
          </a:p>
          <a:p>
            <a:pPr lvl="1"/>
            <a:r>
              <a:rPr lang="hu-HU" sz="1800" dirty="0" smtClean="0">
                <a:solidFill>
                  <a:schemeClr val="accent1"/>
                </a:solidFill>
              </a:rPr>
              <a:t>Felszíni </a:t>
            </a:r>
            <a:r>
              <a:rPr lang="hu-HU" sz="1800" dirty="0">
                <a:solidFill>
                  <a:schemeClr val="accent1"/>
                </a:solidFill>
              </a:rPr>
              <a:t>víz okozta veszélyeztetettség</a:t>
            </a:r>
            <a:r>
              <a:rPr lang="hu-HU" sz="1800" dirty="0"/>
              <a:t>: </a:t>
            </a:r>
            <a:r>
              <a:rPr lang="hu-HU" sz="1800" dirty="0" err="1" smtClean="0"/>
              <a:t>vizminőségi</a:t>
            </a:r>
            <a:r>
              <a:rPr lang="hu-HU" sz="1800" dirty="0" smtClean="0"/>
              <a:t> </a:t>
            </a:r>
            <a:r>
              <a:rPr lang="hu-HU" sz="1800" dirty="0"/>
              <a:t>veszélyeztetettséget okoz a felszíni vízfolyáson érkező </a:t>
            </a:r>
            <a:r>
              <a:rPr lang="hu-HU" sz="1800" dirty="0" smtClean="0"/>
              <a:t>szennyezőanyag, </a:t>
            </a:r>
            <a:r>
              <a:rPr lang="hu-HU" sz="1800" dirty="0" err="1" smtClean="0"/>
              <a:t>partiszűrés</a:t>
            </a:r>
            <a:r>
              <a:rPr lang="hu-HU" sz="1800" dirty="0"/>
              <a:t> </a:t>
            </a:r>
            <a:r>
              <a:rPr lang="hu-HU" sz="1800" dirty="0" smtClean="0"/>
              <a:t>érintett, </a:t>
            </a:r>
            <a:r>
              <a:rPr lang="hu-HU" sz="1800" dirty="0" err="1" smtClean="0"/>
              <a:t>havária</a:t>
            </a:r>
            <a:r>
              <a:rPr lang="hu-HU" sz="1800" dirty="0" smtClean="0"/>
              <a:t> esetén </a:t>
            </a:r>
            <a:r>
              <a:rPr lang="hu-HU" sz="1800" dirty="0" err="1" smtClean="0"/>
              <a:t>termelőkutak</a:t>
            </a:r>
            <a:r>
              <a:rPr lang="hu-HU" sz="1800" dirty="0" smtClean="0"/>
              <a:t> leállítása</a:t>
            </a:r>
          </a:p>
          <a:p>
            <a:pPr lvl="1"/>
            <a:r>
              <a:rPr lang="hu-HU" sz="1800" dirty="0" smtClean="0">
                <a:solidFill>
                  <a:schemeClr val="accent1"/>
                </a:solidFill>
              </a:rPr>
              <a:t>Árvízi </a:t>
            </a:r>
            <a:r>
              <a:rPr lang="hu-HU" sz="1800" dirty="0" err="1" smtClean="0">
                <a:solidFill>
                  <a:schemeClr val="accent1"/>
                </a:solidFill>
              </a:rPr>
              <a:t>veszélyeztettetség</a:t>
            </a:r>
            <a:r>
              <a:rPr lang="hu-HU" sz="1800" dirty="0" smtClean="0"/>
              <a:t>: </a:t>
            </a:r>
            <a:r>
              <a:rPr lang="hu-HU" sz="1800" dirty="0" err="1" smtClean="0"/>
              <a:t>nagyvizi</a:t>
            </a:r>
            <a:r>
              <a:rPr lang="hu-HU" sz="1800" dirty="0" smtClean="0"/>
              <a:t> mederben kutak, karszton villámárvíz</a:t>
            </a:r>
          </a:p>
          <a:p>
            <a:pPr lvl="1"/>
            <a:r>
              <a:rPr lang="hu-HU" sz="1800" dirty="0" smtClean="0">
                <a:solidFill>
                  <a:schemeClr val="accent1"/>
                </a:solidFill>
              </a:rPr>
              <a:t>Éghajlatváltozásból</a:t>
            </a:r>
            <a:r>
              <a:rPr lang="hu-HU" sz="1800" dirty="0" smtClean="0"/>
              <a:t> </a:t>
            </a:r>
            <a:r>
              <a:rPr lang="hu-HU" sz="1800" dirty="0"/>
              <a:t>eredő potenciális veszélyek, amelyek mind a vízminőségre, mind a mennyiségre hatással </a:t>
            </a:r>
            <a:r>
              <a:rPr lang="hu-HU" sz="1800" dirty="0" smtClean="0"/>
              <a:t>lehetnek</a:t>
            </a:r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 fontScale="90000"/>
          </a:bodyPr>
          <a:lstStyle/>
          <a:p>
            <a:r>
              <a:rPr lang="hu-HU" sz="2800" cap="none" dirty="0" smtClean="0"/>
              <a:t>Felszín </a:t>
            </a:r>
            <a:r>
              <a:rPr lang="hu-HU" sz="2800" cap="none" dirty="0"/>
              <a:t>alatti ivóvízbázisok állapota és veszélyeztetettsége</a:t>
            </a:r>
          </a:p>
        </p:txBody>
      </p:sp>
    </p:spTree>
    <p:extLst>
      <p:ext uri="{BB962C8B-B14F-4D97-AF65-F5344CB8AC3E}">
        <p14:creationId xmlns:p14="http://schemas.microsoft.com/office/powerpoint/2010/main" val="32089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>
            <a:normAutofit/>
          </a:bodyPr>
          <a:lstStyle/>
          <a:p>
            <a:r>
              <a:rPr lang="hu-HU" sz="2800" cap="none" dirty="0"/>
              <a:t>Vízbázisok veszélyeztetettsége</a:t>
            </a: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351006"/>
              </p:ext>
            </p:extLst>
          </p:nvPr>
        </p:nvGraphicFramePr>
        <p:xfrm>
          <a:off x="1619672" y="1341438"/>
          <a:ext cx="6162675" cy="540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kumentum" r:id="rId3" imgW="6200029" imgH="5441064" progId="Word.Document.12">
                  <p:embed/>
                </p:oleObj>
              </mc:Choice>
              <mc:Fallback>
                <p:oleObj name="Dokumentum" r:id="rId3" imgW="6200029" imgH="54410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341438"/>
                        <a:ext cx="6162675" cy="540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2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sz="2800" cap="none" dirty="0" smtClean="0"/>
              <a:t>Ivóvízbázisok veszélyeztetettsége térképen</a:t>
            </a:r>
            <a:endParaRPr lang="hu-HU" sz="2800" cap="none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4" y="969503"/>
            <a:ext cx="8316416" cy="58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238811" cy="5306268"/>
          </a:xfrm>
        </p:spPr>
        <p:txBody>
          <a:bodyPr>
            <a:normAutofit lnSpcReduction="10000"/>
          </a:bodyPr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Monitoring kút alapján 15 FAV</a:t>
            </a:r>
            <a:r>
              <a:rPr lang="hu-HU" sz="2400" dirty="0" smtClean="0"/>
              <a:t>:</a:t>
            </a:r>
          </a:p>
          <a:p>
            <a:pPr lvl="1"/>
            <a:r>
              <a:rPr lang="hu-HU" sz="2000" dirty="0" smtClean="0"/>
              <a:t>1 karszt, 2 sekély hegyvidéki, 12 sekély porózus</a:t>
            </a:r>
          </a:p>
          <a:p>
            <a:pPr lvl="1"/>
            <a:r>
              <a:rPr lang="hu-HU" sz="2000" dirty="0" smtClean="0"/>
              <a:t>25 szennyezett vízbázis, alapvetően nitrát és szulfát miatt</a:t>
            </a:r>
          </a:p>
          <a:p>
            <a:endParaRPr lang="hu-HU" sz="1000" dirty="0" smtClean="0"/>
          </a:p>
          <a:p>
            <a:r>
              <a:rPr lang="hu-HU" sz="2400" b="1" dirty="0" smtClean="0">
                <a:solidFill>
                  <a:schemeClr val="accent1"/>
                </a:solidFill>
              </a:rPr>
              <a:t>Ivóvíz termelő kút alapján 8 FAV</a:t>
            </a:r>
            <a:r>
              <a:rPr lang="hu-HU" sz="2400" dirty="0" smtClean="0"/>
              <a:t>:</a:t>
            </a:r>
          </a:p>
          <a:p>
            <a:pPr lvl="1"/>
            <a:r>
              <a:rPr lang="hu-HU" sz="2000" dirty="0" smtClean="0"/>
              <a:t>1 karszt, 1 hegyvidéki, 5 sekély porózus, 1 porózus</a:t>
            </a:r>
          </a:p>
          <a:p>
            <a:pPr lvl="1"/>
            <a:r>
              <a:rPr lang="hu-HU" sz="2000" dirty="0" smtClean="0"/>
              <a:t>12 szennyezett vízbázis, </a:t>
            </a:r>
            <a:r>
              <a:rPr lang="hu-HU" sz="2000" dirty="0"/>
              <a:t>alapvetően nitrát és szulfát miatt</a:t>
            </a:r>
            <a:endParaRPr lang="hu-HU" sz="2000" dirty="0" smtClean="0"/>
          </a:p>
          <a:p>
            <a:endParaRPr lang="hu-HU" sz="1000" dirty="0" smtClean="0"/>
          </a:p>
          <a:p>
            <a:r>
              <a:rPr lang="hu-HU" sz="2400" b="1" dirty="0" smtClean="0">
                <a:solidFill>
                  <a:schemeClr val="accent1"/>
                </a:solidFill>
              </a:rPr>
              <a:t>Ivóvíz termelő kutak alapján kockázatos 5 FAV</a:t>
            </a:r>
            <a:r>
              <a:rPr lang="hu-HU" sz="2400" dirty="0" smtClean="0"/>
              <a:t>:</a:t>
            </a:r>
          </a:p>
          <a:p>
            <a:pPr lvl="1"/>
            <a:r>
              <a:rPr lang="hu-HU" sz="2000" dirty="0" smtClean="0"/>
              <a:t>1 karszt, 1 hegyvidéki, 2 sekély porózus, 1 porózus</a:t>
            </a:r>
          </a:p>
          <a:p>
            <a:pPr lvl="1"/>
            <a:r>
              <a:rPr lang="hu-HU" sz="2000" dirty="0" smtClean="0"/>
              <a:t>5 szennyezett vízbázis, döntően nitrát miatt</a:t>
            </a:r>
          </a:p>
          <a:p>
            <a:endParaRPr lang="hu-HU" sz="1100" dirty="0" smtClean="0"/>
          </a:p>
          <a:p>
            <a:pPr marL="0" indent="0">
              <a:buNone/>
            </a:pPr>
            <a:r>
              <a:rPr lang="hu-HU" sz="2400" dirty="0" smtClean="0"/>
              <a:t>2 sekély porózus FAV monitoring- és termelő kút vizsgálata alapján is gyenge, további 2 sekély porózus pedig monitoring kút alapján gyenge, termelő kút alapján pedig </a:t>
            </a:r>
            <a:r>
              <a:rPr lang="hu-HU" sz="2400" dirty="0" smtClean="0"/>
              <a:t>kockázatos. </a:t>
            </a:r>
            <a:endParaRPr lang="hu-HU" sz="2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sz="2800" cap="none" dirty="0" smtClean="0"/>
              <a:t>Gyenge minősítésű víztestek vízbázis miatt </a:t>
            </a:r>
            <a:endParaRPr lang="hu-HU" sz="2800" cap="none" dirty="0"/>
          </a:p>
        </p:txBody>
      </p:sp>
    </p:spTree>
    <p:extLst>
      <p:ext uri="{BB962C8B-B14F-4D97-AF65-F5344CB8AC3E}">
        <p14:creationId xmlns:p14="http://schemas.microsoft.com/office/powerpoint/2010/main" val="314714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sz="2800" cap="none" dirty="0" smtClean="0"/>
              <a:t>Az </a:t>
            </a:r>
            <a:r>
              <a:rPr lang="hu-HU" sz="2800" cap="none" dirty="0" err="1" smtClean="0"/>
              <a:t>Ivóvízbázisvédelmi</a:t>
            </a:r>
            <a:r>
              <a:rPr lang="hu-HU" sz="2800" cap="none" dirty="0" smtClean="0"/>
              <a:t> Célprogram helyzete</a:t>
            </a:r>
            <a:endParaRPr lang="hu-HU" sz="2800" cap="none" dirty="0"/>
          </a:p>
        </p:txBody>
      </p:sp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21781"/>
              </p:ext>
            </p:extLst>
          </p:nvPr>
        </p:nvGraphicFramePr>
        <p:xfrm>
          <a:off x="0" y="1274079"/>
          <a:ext cx="7308304" cy="401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0" y="4941168"/>
            <a:ext cx="903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2015-re </a:t>
            </a:r>
            <a:r>
              <a:rPr lang="hu-HU" sz="2000" dirty="0" smtClean="0">
                <a:solidFill>
                  <a:schemeClr val="accent1"/>
                </a:solidFill>
              </a:rPr>
              <a:t>központi költségvetésből </a:t>
            </a:r>
            <a:r>
              <a:rPr lang="hu-HU" sz="2000" b="1" dirty="0" smtClean="0">
                <a:solidFill>
                  <a:schemeClr val="accent1"/>
                </a:solidFill>
              </a:rPr>
              <a:t>befejeződött 314 üzemelő - és 58 távlati </a:t>
            </a:r>
            <a:r>
              <a:rPr lang="hu-HU" sz="2000" dirty="0" smtClean="0"/>
              <a:t>vízbázis diagnosztika, a 2007-2013 közötti időszakban </a:t>
            </a:r>
            <a:r>
              <a:rPr lang="hu-HU" sz="2000" dirty="0" smtClean="0">
                <a:solidFill>
                  <a:schemeClr val="accent1"/>
                </a:solidFill>
              </a:rPr>
              <a:t>KEOP finanszírozásból </a:t>
            </a:r>
            <a:r>
              <a:rPr lang="hu-HU" sz="2000" dirty="0" smtClean="0"/>
              <a:t>további </a:t>
            </a:r>
            <a:r>
              <a:rPr lang="hu-HU" sz="2000" b="1" dirty="0" smtClean="0">
                <a:solidFill>
                  <a:schemeClr val="accent1"/>
                </a:solidFill>
              </a:rPr>
              <a:t>64 üzemelő és 13 távlati </a:t>
            </a:r>
            <a:r>
              <a:rPr lang="hu-HU" sz="2000" dirty="0" smtClean="0"/>
              <a:t>diagnosztika. 4 üzemelő folyamatban van.</a:t>
            </a:r>
          </a:p>
          <a:p>
            <a:endParaRPr lang="hu-HU" sz="2000" dirty="0"/>
          </a:p>
          <a:p>
            <a:r>
              <a:rPr lang="hu-HU" sz="2000" dirty="0" smtClean="0"/>
              <a:t>Pályázati lehetőség </a:t>
            </a:r>
            <a:r>
              <a:rPr lang="hu-HU" sz="2000" dirty="0" err="1" smtClean="0"/>
              <a:t>KEHOP-ban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chemeClr val="accent1"/>
                </a:solidFill>
              </a:rPr>
              <a:t>nincs</a:t>
            </a:r>
            <a:r>
              <a:rPr lang="hu-HU" sz="2000" dirty="0" smtClean="0"/>
              <a:t>, </a:t>
            </a:r>
            <a:r>
              <a:rPr lang="hu-HU" sz="2000" dirty="0"/>
              <a:t>csak </a:t>
            </a:r>
            <a:r>
              <a:rPr lang="hu-HU" sz="2000" b="1" dirty="0" err="1" smtClean="0">
                <a:solidFill>
                  <a:schemeClr val="accent1"/>
                </a:solidFill>
              </a:rPr>
              <a:t>ivóvízbiztonsági</a:t>
            </a:r>
            <a:r>
              <a:rPr lang="hu-HU" sz="2000" b="1" dirty="0" smtClean="0">
                <a:solidFill>
                  <a:schemeClr val="accent1"/>
                </a:solidFill>
              </a:rPr>
              <a:t> tervre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24128" y="33569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KEOP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67944" y="252425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költségvetés</a:t>
            </a:r>
            <a:endParaRPr lang="hu-HU" dirty="0">
              <a:solidFill>
                <a:srgbClr val="FF0000"/>
              </a:solidFill>
            </a:endParaRP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955353"/>
              </p:ext>
            </p:extLst>
          </p:nvPr>
        </p:nvGraphicFramePr>
        <p:xfrm>
          <a:off x="7297941" y="1484784"/>
          <a:ext cx="1628774" cy="332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10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1"/>
          <p:cNvSpPr>
            <a:spLocks noGrp="1"/>
          </p:cNvSpPr>
          <p:nvPr>
            <p:ph idx="1"/>
          </p:nvPr>
        </p:nvSpPr>
        <p:spPr>
          <a:xfrm>
            <a:off x="447989" y="1268760"/>
            <a:ext cx="8588507" cy="5544616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4F81BD"/>
                </a:solidFill>
              </a:rPr>
              <a:t>Víz Keretirányelv 6. cikk, 7. cikk és IV. melléklet</a:t>
            </a:r>
          </a:p>
          <a:p>
            <a:r>
              <a:rPr lang="hu-HU" sz="2400" dirty="0" err="1">
                <a:solidFill>
                  <a:srgbClr val="4F81BD"/>
                </a:solidFill>
              </a:rPr>
              <a:t>Halasvizek</a:t>
            </a:r>
            <a:r>
              <a:rPr lang="hu-HU" sz="2400" dirty="0"/>
              <a:t> (6/2002. (XI. 5.) </a:t>
            </a:r>
            <a:r>
              <a:rPr lang="hu-HU" sz="2400" dirty="0" err="1"/>
              <a:t>KvVM</a:t>
            </a:r>
            <a:r>
              <a:rPr lang="hu-HU" sz="2400" dirty="0"/>
              <a:t> rendelet, 7. </a:t>
            </a:r>
            <a:r>
              <a:rPr lang="hu-HU" sz="2400" dirty="0" smtClean="0"/>
              <a:t>melléklet)</a:t>
            </a:r>
          </a:p>
          <a:p>
            <a:r>
              <a:rPr lang="hu-HU" sz="2400" dirty="0" smtClean="0">
                <a:solidFill>
                  <a:srgbClr val="4F81BD"/>
                </a:solidFill>
              </a:rPr>
              <a:t>Fürdővizek</a:t>
            </a:r>
            <a:r>
              <a:rPr lang="hu-HU" sz="2400" dirty="0" smtClean="0"/>
              <a:t> (78/2008. (IV. 3.) Korm. rendelet)</a:t>
            </a:r>
          </a:p>
          <a:p>
            <a:r>
              <a:rPr lang="hu-HU" sz="2400" dirty="0" smtClean="0">
                <a:solidFill>
                  <a:srgbClr val="4F81BD"/>
                </a:solidFill>
              </a:rPr>
              <a:t>Tápanyag-érzékeny és </a:t>
            </a:r>
            <a:r>
              <a:rPr lang="hu-HU" sz="2400" dirty="0" err="1" smtClean="0">
                <a:solidFill>
                  <a:srgbClr val="4F81BD"/>
                </a:solidFill>
              </a:rPr>
              <a:t>nitrátérzékeny</a:t>
            </a:r>
            <a:r>
              <a:rPr lang="hu-HU" sz="2400" dirty="0" smtClean="0">
                <a:solidFill>
                  <a:srgbClr val="4F81BD"/>
                </a:solidFill>
              </a:rPr>
              <a:t> területek</a:t>
            </a:r>
            <a:r>
              <a:rPr lang="hu-HU" sz="2400" dirty="0" smtClean="0"/>
              <a:t> (240/2000  (XII. 23.), illetve a 27/2006 (II. 7.) Korm. rendelet)</a:t>
            </a:r>
          </a:p>
          <a:p>
            <a:r>
              <a:rPr lang="hu-HU" sz="2400" dirty="0" smtClean="0">
                <a:solidFill>
                  <a:srgbClr val="4F81BD"/>
                </a:solidFill>
              </a:rPr>
              <a:t>Natura2000 </a:t>
            </a:r>
            <a:r>
              <a:rPr lang="hu-HU" sz="2400" dirty="0">
                <a:solidFill>
                  <a:srgbClr val="4F81BD"/>
                </a:solidFill>
              </a:rPr>
              <a:t>vizes </a:t>
            </a:r>
            <a:r>
              <a:rPr lang="hu-HU" sz="2400" dirty="0" smtClean="0">
                <a:solidFill>
                  <a:srgbClr val="4F81BD"/>
                </a:solidFill>
              </a:rPr>
              <a:t>területek</a:t>
            </a:r>
            <a:r>
              <a:rPr lang="hu-HU" sz="2400" dirty="0" smtClean="0"/>
              <a:t> </a:t>
            </a:r>
            <a:r>
              <a:rPr lang="hu-HU" sz="2400" dirty="0" smtClean="0"/>
              <a:t>– Natura2000 </a:t>
            </a:r>
            <a:endParaRPr lang="hu-HU" sz="2400" dirty="0" smtClean="0"/>
          </a:p>
          <a:p>
            <a:r>
              <a:rPr lang="hu-HU" sz="2400" dirty="0" smtClean="0"/>
              <a:t>Egyéb </a:t>
            </a:r>
            <a:r>
              <a:rPr lang="hu-HU" sz="2400" dirty="0" smtClean="0">
                <a:solidFill>
                  <a:srgbClr val="4F81BD"/>
                </a:solidFill>
              </a:rPr>
              <a:t>természetvédelmi vizes területek </a:t>
            </a:r>
            <a:r>
              <a:rPr lang="hu-HU" sz="2400" dirty="0" smtClean="0"/>
              <a:t>(NPTKTT, </a:t>
            </a:r>
            <a:r>
              <a:rPr lang="hu-HU" sz="2400" dirty="0" err="1" smtClean="0"/>
              <a:t>Ramsari</a:t>
            </a:r>
            <a:r>
              <a:rPr lang="hu-HU" sz="2400" dirty="0" smtClean="0"/>
              <a:t>, Ex lege) </a:t>
            </a:r>
          </a:p>
          <a:p>
            <a:r>
              <a:rPr lang="hu-HU" sz="4000" b="1" dirty="0" smtClean="0">
                <a:solidFill>
                  <a:srgbClr val="4F81BD"/>
                </a:solidFill>
              </a:rPr>
              <a:t>Ivóvíz védőterületek</a:t>
            </a:r>
            <a:r>
              <a:rPr lang="hu-HU" sz="2200" b="1" dirty="0" smtClean="0">
                <a:solidFill>
                  <a:srgbClr val="4F81BD"/>
                </a:solidFill>
              </a:rPr>
              <a:t> </a:t>
            </a:r>
            <a:r>
              <a:rPr lang="hu-HU" sz="2200" b="1" dirty="0" smtClean="0"/>
              <a:t>(EU </a:t>
            </a:r>
            <a:r>
              <a:rPr lang="hu-HU" sz="2200" b="1" dirty="0"/>
              <a:t>VKI 7. cikk szerint: &gt;10 m3/nap; min 50 fő </a:t>
            </a:r>
            <a:r>
              <a:rPr lang="hu-HU" sz="2200" b="1" dirty="0" smtClean="0"/>
              <a:t>ellátása) – 1952 vízbázis</a:t>
            </a:r>
            <a:endParaRPr lang="hu-HU" sz="4000" b="1" dirty="0"/>
          </a:p>
          <a:p>
            <a:r>
              <a:rPr lang="hu-HU" sz="2400" b="1" dirty="0">
                <a:solidFill>
                  <a:srgbClr val="4F81BD"/>
                </a:solidFill>
              </a:rPr>
              <a:t>Víztestek és védett területek </a:t>
            </a:r>
            <a:r>
              <a:rPr lang="hu-HU" sz="2400" b="1" dirty="0" smtClean="0">
                <a:solidFill>
                  <a:srgbClr val="4F81BD"/>
                </a:solidFill>
              </a:rPr>
              <a:t>kapcsolata </a:t>
            </a:r>
            <a:r>
              <a:rPr lang="hu-HU" sz="2000" dirty="0" smtClean="0"/>
              <a:t>(útmutató szerinti kapcsolat: benne van, részben benne van, dinamikusan)</a:t>
            </a:r>
            <a:endParaRPr lang="hu-HU" sz="2000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hu-HU" sz="2800" cap="none" dirty="0">
                <a:latin typeface="+mj-lt"/>
              </a:rPr>
              <a:t>Védett területek nyilvántartása</a:t>
            </a:r>
          </a:p>
        </p:txBody>
      </p:sp>
    </p:spTree>
    <p:extLst>
      <p:ext uri="{BB962C8B-B14F-4D97-AF65-F5344CB8AC3E}">
        <p14:creationId xmlns:p14="http://schemas.microsoft.com/office/powerpoint/2010/main" val="2310577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6938" y="332656"/>
            <a:ext cx="7682408" cy="864096"/>
          </a:xfrm>
        </p:spPr>
        <p:txBody>
          <a:bodyPr/>
          <a:lstStyle/>
          <a:p>
            <a:r>
              <a:rPr lang="hu-HU" dirty="0" smtClean="0"/>
              <a:t>KÖSZÖNÖM </a:t>
            </a:r>
            <a:r>
              <a:rPr lang="hu-HU" dirty="0" smtClean="0"/>
              <a:t>A </a:t>
            </a:r>
            <a:r>
              <a:rPr lang="hu-HU" dirty="0" smtClean="0"/>
              <a:t>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72867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33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42" y="1163415"/>
            <a:ext cx="3664875" cy="284164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0" y="1163415"/>
            <a:ext cx="3902669" cy="219357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52" y="3447256"/>
            <a:ext cx="2160517" cy="2737100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 rot="8475488">
            <a:off x="5151838" y="4361506"/>
            <a:ext cx="1118243" cy="43204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 rot="3400916">
            <a:off x="1865994" y="3843106"/>
            <a:ext cx="1118243" cy="43204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238811" cy="4691063"/>
          </a:xfrm>
        </p:spPr>
        <p:txBody>
          <a:bodyPr>
            <a:normAutofit fontScale="70000" lnSpcReduction="20000"/>
          </a:bodyPr>
          <a:lstStyle/>
          <a:p>
            <a:r>
              <a:rPr lang="hu-HU" sz="4000" b="1" dirty="0">
                <a:solidFill>
                  <a:srgbClr val="4F81BD"/>
                </a:solidFill>
              </a:rPr>
              <a:t>6/2002. (XI. 5.) </a:t>
            </a:r>
            <a:r>
              <a:rPr lang="hu-HU" sz="4000" b="1" dirty="0" err="1">
                <a:solidFill>
                  <a:srgbClr val="4F81BD"/>
                </a:solidFill>
              </a:rPr>
              <a:t>KvVM</a:t>
            </a:r>
            <a:r>
              <a:rPr lang="hu-HU" sz="4000" b="1" dirty="0">
                <a:solidFill>
                  <a:srgbClr val="4F81BD"/>
                </a:solidFill>
              </a:rPr>
              <a:t> rendelet </a:t>
            </a:r>
            <a:r>
              <a:rPr lang="hu-HU" sz="2900" dirty="0"/>
              <a:t>az ivóvízkivételre használt vagy ivóvízbázisnak kijelölt felszíni víz, valamint a halak életfeltételeinek biztosítására kijelölt felszíni vizek </a:t>
            </a:r>
            <a:r>
              <a:rPr lang="hu-HU" sz="2900" dirty="0" err="1"/>
              <a:t>szennyezettségi</a:t>
            </a:r>
            <a:r>
              <a:rPr lang="hu-HU" sz="2900" dirty="0"/>
              <a:t> határértékeiről és azok </a:t>
            </a:r>
            <a:r>
              <a:rPr lang="hu-HU" sz="2900" dirty="0" smtClean="0"/>
              <a:t>ellenőrzéséről</a:t>
            </a:r>
          </a:p>
          <a:p>
            <a:endParaRPr lang="hu-HU" sz="1400" dirty="0"/>
          </a:p>
          <a:p>
            <a:r>
              <a:rPr lang="hu-HU" dirty="0"/>
              <a:t>2. § b) </a:t>
            </a:r>
            <a:r>
              <a:rPr lang="hu-HU" b="1" dirty="0">
                <a:solidFill>
                  <a:srgbClr val="4F81BD"/>
                </a:solidFill>
              </a:rPr>
              <a:t>a halak életfeltételeinek biztosítása érdekében kijelölt, védelemre vagy javításra szoruló felszíni vizek</a:t>
            </a:r>
            <a:r>
              <a:rPr lang="hu-HU" b="1" dirty="0"/>
              <a:t> </a:t>
            </a:r>
            <a:r>
              <a:rPr lang="hu-HU" sz="2900" dirty="0"/>
              <a:t>(a továbbiakban: halas vizek): külön jogszabályban meghatározott azon vízfolyások és állóvizek, amelyek környezeti minőségi jellemzői alapján fenntartható módon képesek biztosítani, illetve a vízszennyezettség csökkentése vagy megszüntetése esetén képesek lennének biztosítani a vízre jellemző őshonos halfajok természetes biológiai sokféleségét</a:t>
            </a:r>
            <a:r>
              <a:rPr lang="hu-HU" sz="2900" dirty="0" smtClean="0"/>
              <a:t>.</a:t>
            </a:r>
          </a:p>
          <a:p>
            <a:endParaRPr lang="hu-HU" sz="1400" dirty="0" smtClean="0"/>
          </a:p>
          <a:p>
            <a:r>
              <a:rPr lang="hu-HU" dirty="0" smtClean="0"/>
              <a:t>A </a:t>
            </a:r>
            <a:r>
              <a:rPr lang="hu-HU" dirty="0"/>
              <a:t>halas vizek </a:t>
            </a:r>
            <a:r>
              <a:rPr lang="hu-HU" dirty="0" smtClean="0"/>
              <a:t>típusai: </a:t>
            </a:r>
            <a:r>
              <a:rPr lang="hu-HU" b="1" dirty="0" smtClean="0">
                <a:solidFill>
                  <a:srgbClr val="4F81BD"/>
                </a:solidFill>
              </a:rPr>
              <a:t>Pisztrángos </a:t>
            </a:r>
            <a:r>
              <a:rPr lang="hu-HU" b="1" dirty="0">
                <a:solidFill>
                  <a:srgbClr val="4F81BD"/>
                </a:solidFill>
              </a:rPr>
              <a:t>-, márnás -, </a:t>
            </a:r>
            <a:r>
              <a:rPr lang="hu-HU" b="1" dirty="0" err="1" smtClean="0">
                <a:solidFill>
                  <a:srgbClr val="4F81BD"/>
                </a:solidFill>
              </a:rPr>
              <a:t>dévéres</a:t>
            </a:r>
            <a:endParaRPr lang="hu-HU" b="1" dirty="0">
              <a:solidFill>
                <a:srgbClr val="4F81BD"/>
              </a:solidFill>
            </a:endParaRPr>
          </a:p>
          <a:p>
            <a:r>
              <a:rPr lang="hu-HU" dirty="0"/>
              <a:t>7. számú melléklet: </a:t>
            </a:r>
            <a:r>
              <a:rPr lang="hu-HU" b="1" dirty="0" err="1">
                <a:solidFill>
                  <a:srgbClr val="4F81BD"/>
                </a:solidFill>
              </a:rPr>
              <a:t>Galla-patak</a:t>
            </a:r>
            <a:r>
              <a:rPr lang="hu-HU" b="1" dirty="0">
                <a:solidFill>
                  <a:srgbClr val="4F81BD"/>
                </a:solidFill>
              </a:rPr>
              <a:t>, Rába, Tapolca-patak, Tisza, Szinva-patak, Keleti-főcsatorna, Hármas-Körös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sz="2800" cap="none" dirty="0" smtClean="0"/>
              <a:t>Halas vizek</a:t>
            </a:r>
            <a:endParaRPr lang="hu-HU" sz="2800" cap="none" dirty="0"/>
          </a:p>
        </p:txBody>
      </p:sp>
    </p:spTree>
    <p:extLst>
      <p:ext uri="{BB962C8B-B14F-4D97-AF65-F5344CB8AC3E}">
        <p14:creationId xmlns:p14="http://schemas.microsoft.com/office/powerpoint/2010/main" val="198673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238811" cy="5090244"/>
          </a:xfrm>
        </p:spPr>
        <p:txBody>
          <a:bodyPr>
            <a:normAutofit fontScale="85000" lnSpcReduction="20000"/>
          </a:bodyPr>
          <a:lstStyle/>
          <a:p>
            <a:r>
              <a:rPr lang="hu-HU" sz="3300" b="1" dirty="0">
                <a:solidFill>
                  <a:srgbClr val="4F81BD"/>
                </a:solidFill>
              </a:rPr>
              <a:t>78/2008. (IV. 3.) Korm. rendelet </a:t>
            </a:r>
            <a:r>
              <a:rPr lang="hu-HU" sz="3100" dirty="0"/>
              <a:t>a természetes fürdővizek minőségi követelményeiről, valamint a természetes fürdőhelyek kijelöléséről és </a:t>
            </a:r>
            <a:r>
              <a:rPr lang="hu-HU" sz="3100" dirty="0" smtClean="0"/>
              <a:t>üzemeltetéséről</a:t>
            </a:r>
          </a:p>
          <a:p>
            <a:endParaRPr lang="hu-HU" sz="1300" dirty="0"/>
          </a:p>
          <a:p>
            <a:r>
              <a:rPr lang="hu-HU" sz="3100" dirty="0"/>
              <a:t>2. § a) </a:t>
            </a:r>
            <a:r>
              <a:rPr lang="hu-HU" sz="3100" dirty="0">
                <a:solidFill>
                  <a:srgbClr val="4F81BD"/>
                </a:solidFill>
              </a:rPr>
              <a:t>természetes fürdővíz</a:t>
            </a:r>
            <a:r>
              <a:rPr lang="hu-HU" sz="3100" dirty="0"/>
              <a:t>: a felszíni vizek minden olyan eleme, amelyek használatát a kistérségi népegészségügyi intézet fürdési célra engedélyezte, és amelyre nem áll fenn a fürdés állandó hatósági tilalma</a:t>
            </a:r>
            <a:r>
              <a:rPr lang="hu-HU" sz="3100" dirty="0" smtClean="0"/>
              <a:t>;</a:t>
            </a:r>
          </a:p>
          <a:p>
            <a:endParaRPr lang="hu-HU" sz="1300" dirty="0"/>
          </a:p>
          <a:p>
            <a:r>
              <a:rPr lang="hu-HU" sz="3100" dirty="0"/>
              <a:t>Országos </a:t>
            </a:r>
            <a:r>
              <a:rPr lang="hu-HU" sz="3100" dirty="0" err="1"/>
              <a:t>Környezetegészségügyi</a:t>
            </a:r>
            <a:r>
              <a:rPr lang="hu-HU" sz="3100" dirty="0"/>
              <a:t> Intézet (</a:t>
            </a:r>
            <a:r>
              <a:rPr lang="hu-HU" sz="3100" dirty="0">
                <a:solidFill>
                  <a:srgbClr val="4F81BD"/>
                </a:solidFill>
              </a:rPr>
              <a:t>OKI</a:t>
            </a:r>
            <a:r>
              <a:rPr lang="hu-HU" sz="3100" dirty="0"/>
              <a:t>) évente </a:t>
            </a:r>
            <a:r>
              <a:rPr lang="hu-HU" sz="3100" dirty="0" err="1"/>
              <a:t>WISE-ba</a:t>
            </a:r>
            <a:r>
              <a:rPr lang="hu-HU" sz="3100" dirty="0"/>
              <a:t> jelent – </a:t>
            </a:r>
            <a:r>
              <a:rPr lang="hu-HU" sz="3100" dirty="0" err="1"/>
              <a:t>bathing</a:t>
            </a:r>
            <a:r>
              <a:rPr lang="hu-HU" sz="3100" dirty="0"/>
              <a:t> </a:t>
            </a:r>
            <a:r>
              <a:rPr lang="hu-HU" sz="3100" dirty="0" err="1" smtClean="0"/>
              <a:t>water</a:t>
            </a:r>
            <a:r>
              <a:rPr lang="hu-HU" sz="3100" dirty="0"/>
              <a:t>, 2013-as </a:t>
            </a:r>
            <a:r>
              <a:rPr lang="hu-HU" sz="3100" dirty="0" smtClean="0"/>
              <a:t>adatok</a:t>
            </a:r>
          </a:p>
          <a:p>
            <a:endParaRPr lang="hu-HU" sz="1300" dirty="0" smtClean="0"/>
          </a:p>
          <a:p>
            <a:r>
              <a:rPr lang="hu-HU" sz="3100" b="1" dirty="0" smtClean="0">
                <a:solidFill>
                  <a:srgbClr val="4F81BD"/>
                </a:solidFill>
              </a:rPr>
              <a:t>309 fürdőhely</a:t>
            </a:r>
            <a:r>
              <a:rPr lang="hu-HU" sz="3100" dirty="0" smtClean="0"/>
              <a:t>, ebből 2013-ban </a:t>
            </a:r>
            <a:r>
              <a:rPr lang="hu-HU" sz="3100" dirty="0" smtClean="0">
                <a:solidFill>
                  <a:srgbClr val="4F81BD"/>
                </a:solidFill>
              </a:rPr>
              <a:t>287 kijelölve</a:t>
            </a:r>
            <a:endParaRPr lang="hu-HU" sz="3100" dirty="0">
              <a:solidFill>
                <a:srgbClr val="4F81BD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sz="2800" cap="none" dirty="0" smtClean="0"/>
              <a:t>Fürdővizek</a:t>
            </a:r>
            <a:endParaRPr lang="hu-HU" sz="2800" cap="none" dirty="0"/>
          </a:p>
        </p:txBody>
      </p:sp>
    </p:spTree>
    <p:extLst>
      <p:ext uri="{BB962C8B-B14F-4D97-AF65-F5344CB8AC3E}">
        <p14:creationId xmlns:p14="http://schemas.microsoft.com/office/powerpoint/2010/main" val="303681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7" cy="5184576"/>
          </a:xfrm>
        </p:spPr>
        <p:txBody>
          <a:bodyPr>
            <a:normAutofit fontScale="70000" lnSpcReduction="20000"/>
          </a:bodyPr>
          <a:lstStyle/>
          <a:p>
            <a:r>
              <a:rPr lang="hu-HU" sz="4000" b="1" dirty="0">
                <a:solidFill>
                  <a:srgbClr val="4F81BD"/>
                </a:solidFill>
              </a:rPr>
              <a:t>240/2000. (XII. 23.) Korm. </a:t>
            </a:r>
            <a:r>
              <a:rPr lang="hu-HU" sz="3400" b="1" dirty="0">
                <a:solidFill>
                  <a:srgbClr val="4F81BD"/>
                </a:solidFill>
              </a:rPr>
              <a:t>rendelet</a:t>
            </a:r>
            <a:r>
              <a:rPr lang="hu-HU" sz="3400" dirty="0"/>
              <a:t> a települési szennyvíztisztítás szempontjából érzékeny felszíni vizek és vízgyűjtőterületük kijelöléséről</a:t>
            </a:r>
          </a:p>
          <a:p>
            <a:pPr lvl="1"/>
            <a:r>
              <a:rPr lang="hu-HU" sz="2900" dirty="0"/>
              <a:t>1. számú melléklet: </a:t>
            </a:r>
            <a:r>
              <a:rPr lang="hu-HU" sz="2900" dirty="0">
                <a:solidFill>
                  <a:srgbClr val="4F81BD"/>
                </a:solidFill>
              </a:rPr>
              <a:t>Balaton, Velencei-tó, </a:t>
            </a:r>
            <a:r>
              <a:rPr lang="hu-HU" sz="2900" dirty="0" smtClean="0">
                <a:solidFill>
                  <a:srgbClr val="4F81BD"/>
                </a:solidFill>
              </a:rPr>
              <a:t>Fertő-tó</a:t>
            </a:r>
          </a:p>
          <a:p>
            <a:pPr lvl="1"/>
            <a:r>
              <a:rPr lang="hu-HU" sz="2900" dirty="0" smtClean="0">
                <a:solidFill>
                  <a:srgbClr val="4F81BD"/>
                </a:solidFill>
              </a:rPr>
              <a:t>28/2004. (XII.25.) </a:t>
            </a:r>
            <a:r>
              <a:rPr lang="hu-HU" sz="2900" dirty="0" err="1" smtClean="0">
                <a:solidFill>
                  <a:srgbClr val="4F81BD"/>
                </a:solidFill>
              </a:rPr>
              <a:t>KvVM</a:t>
            </a:r>
            <a:r>
              <a:rPr lang="hu-HU" sz="2900" dirty="0" smtClean="0">
                <a:solidFill>
                  <a:srgbClr val="4F81BD"/>
                </a:solidFill>
              </a:rPr>
              <a:t> rendelet </a:t>
            </a:r>
            <a:r>
              <a:rPr lang="hu-HU" sz="2900" dirty="0" smtClean="0"/>
              <a:t>a vízszennyező anyagok kibocsátásaira vonatkozó határértékekről …</a:t>
            </a:r>
          </a:p>
          <a:p>
            <a:pPr lvl="2"/>
            <a:r>
              <a:rPr lang="hu-HU" sz="2600" dirty="0" smtClean="0"/>
              <a:t>3 nagy tó, RSD, Tisza-tó, Tatai Öreg-tó, Szelidi</a:t>
            </a:r>
            <a:r>
              <a:rPr lang="hu-HU" sz="2600" dirty="0" smtClean="0"/>
              <a:t>-tó, ivóvíztározók, felszíni vízfolyásból ivóvízkivételek helyei, tiszai holtágak, Duna és Tisza </a:t>
            </a:r>
            <a:r>
              <a:rPr lang="hu-HU" sz="2600" dirty="0" err="1" smtClean="0"/>
              <a:t>fkm-ek</a:t>
            </a:r>
            <a:endParaRPr lang="hu-HU" sz="2600" dirty="0"/>
          </a:p>
          <a:p>
            <a:endParaRPr lang="hu-HU" sz="1400" dirty="0" smtClean="0"/>
          </a:p>
          <a:p>
            <a:r>
              <a:rPr lang="hu-HU" sz="4000" b="1" dirty="0" smtClean="0">
                <a:solidFill>
                  <a:srgbClr val="4F81BD"/>
                </a:solidFill>
              </a:rPr>
              <a:t>27/2006</a:t>
            </a:r>
            <a:r>
              <a:rPr lang="hu-HU" sz="4000" b="1" dirty="0">
                <a:solidFill>
                  <a:srgbClr val="4F81BD"/>
                </a:solidFill>
              </a:rPr>
              <a:t>. (II. 7.) Korm. rendelet</a:t>
            </a:r>
            <a:r>
              <a:rPr lang="hu-HU" sz="3300" dirty="0"/>
              <a:t> a vizek mezőgazdasági eredetű </a:t>
            </a:r>
            <a:r>
              <a:rPr lang="hu-HU" sz="3300" dirty="0" err="1"/>
              <a:t>nitrátszennyezéssel</a:t>
            </a:r>
            <a:r>
              <a:rPr lang="hu-HU" sz="3300" dirty="0"/>
              <a:t> szembeni védelméről</a:t>
            </a:r>
          </a:p>
          <a:p>
            <a:pPr lvl="1"/>
            <a:r>
              <a:rPr lang="hu-HU" sz="2900" dirty="0"/>
              <a:t>5. § (1) </a:t>
            </a:r>
            <a:r>
              <a:rPr lang="hu-HU" sz="2900" dirty="0" err="1"/>
              <a:t>Nitrátérzékeny</a:t>
            </a:r>
            <a:r>
              <a:rPr lang="hu-HU" sz="2900" dirty="0"/>
              <a:t> terület: </a:t>
            </a:r>
            <a:r>
              <a:rPr lang="hu-HU" sz="2900" dirty="0" err="1">
                <a:solidFill>
                  <a:srgbClr val="4F81BD"/>
                </a:solidFill>
              </a:rPr>
              <a:t>tápanyagérzékeny</a:t>
            </a:r>
            <a:r>
              <a:rPr lang="hu-HU" sz="2900" dirty="0"/>
              <a:t>; nitrát-tartalom meghaladja a </a:t>
            </a:r>
            <a:r>
              <a:rPr lang="hu-HU" sz="2900" dirty="0">
                <a:solidFill>
                  <a:srgbClr val="4F81BD"/>
                </a:solidFill>
              </a:rPr>
              <a:t>25 (ivóvíz) </a:t>
            </a:r>
            <a:r>
              <a:rPr lang="hu-HU" sz="2900" dirty="0"/>
              <a:t>illetve </a:t>
            </a:r>
            <a:r>
              <a:rPr lang="hu-HU" sz="2900" dirty="0">
                <a:solidFill>
                  <a:srgbClr val="4F81BD"/>
                </a:solidFill>
              </a:rPr>
              <a:t>50 mg/l</a:t>
            </a:r>
            <a:r>
              <a:rPr lang="hu-HU" sz="2900" dirty="0"/>
              <a:t>; </a:t>
            </a:r>
            <a:r>
              <a:rPr lang="hu-HU" sz="2900" dirty="0">
                <a:solidFill>
                  <a:srgbClr val="4F81BD"/>
                </a:solidFill>
              </a:rPr>
              <a:t>ivóvízbázisok</a:t>
            </a:r>
            <a:r>
              <a:rPr lang="hu-HU" sz="2900" dirty="0"/>
              <a:t>; </a:t>
            </a:r>
            <a:r>
              <a:rPr lang="hu-HU" sz="2900" dirty="0">
                <a:solidFill>
                  <a:srgbClr val="4F81BD"/>
                </a:solidFill>
              </a:rPr>
              <a:t>ásvány- és gyógyvíz</a:t>
            </a:r>
            <a:r>
              <a:rPr lang="hu-HU" sz="2900" dirty="0"/>
              <a:t>; nyílt- fedett </a:t>
            </a:r>
            <a:r>
              <a:rPr lang="hu-HU" sz="2900" dirty="0">
                <a:solidFill>
                  <a:srgbClr val="4F81BD"/>
                </a:solidFill>
              </a:rPr>
              <a:t>karszt</a:t>
            </a:r>
            <a:r>
              <a:rPr lang="hu-HU" sz="2900" dirty="0"/>
              <a:t>; </a:t>
            </a:r>
            <a:r>
              <a:rPr lang="hu-HU" sz="2900" dirty="0">
                <a:solidFill>
                  <a:srgbClr val="4F81BD"/>
                </a:solidFill>
              </a:rPr>
              <a:t>porózus ivóvízadó 50 m</a:t>
            </a:r>
            <a:r>
              <a:rPr lang="hu-HU" sz="2900" dirty="0"/>
              <a:t>-nél kisebb mélységben; </a:t>
            </a:r>
            <a:r>
              <a:rPr lang="hu-HU" sz="2900" dirty="0">
                <a:solidFill>
                  <a:srgbClr val="4F81BD"/>
                </a:solidFill>
              </a:rPr>
              <a:t>belterület</a:t>
            </a:r>
            <a:r>
              <a:rPr lang="hu-HU" sz="2900" dirty="0"/>
              <a:t>; </a:t>
            </a:r>
            <a:r>
              <a:rPr lang="hu-HU" sz="2900" dirty="0">
                <a:solidFill>
                  <a:srgbClr val="4F81BD"/>
                </a:solidFill>
              </a:rPr>
              <a:t>bányatavak 300 m-es </a:t>
            </a:r>
            <a:r>
              <a:rPr lang="hu-HU" sz="2900" dirty="0" err="1">
                <a:solidFill>
                  <a:srgbClr val="4F81BD"/>
                </a:solidFill>
              </a:rPr>
              <a:t>partisávja</a:t>
            </a:r>
            <a:r>
              <a:rPr lang="hu-HU" sz="2900" dirty="0"/>
              <a:t>; </a:t>
            </a:r>
            <a:r>
              <a:rPr lang="hu-HU" sz="2900" dirty="0">
                <a:solidFill>
                  <a:srgbClr val="4F81BD"/>
                </a:solidFill>
              </a:rPr>
              <a:t>állattartó telepek, trágyatárolók</a:t>
            </a:r>
            <a:r>
              <a:rPr lang="hu-HU" sz="2900" dirty="0"/>
              <a:t>, trágyafeldolgozók</a:t>
            </a:r>
            <a:r>
              <a:rPr lang="hu-HU" sz="2900" dirty="0" smtClean="0"/>
              <a:t>;</a:t>
            </a:r>
          </a:p>
          <a:p>
            <a:pPr lvl="1"/>
            <a:endParaRPr lang="hu-HU" sz="1400" dirty="0" smtClean="0"/>
          </a:p>
          <a:p>
            <a:r>
              <a:rPr lang="hu-HU" sz="3300" dirty="0"/>
              <a:t>2013-ban </a:t>
            </a:r>
            <a:r>
              <a:rPr lang="hu-HU" sz="3300" dirty="0" err="1"/>
              <a:t>nitrátérzékeny</a:t>
            </a:r>
            <a:r>
              <a:rPr lang="hu-HU" sz="3300" dirty="0"/>
              <a:t> területek </a:t>
            </a:r>
            <a:r>
              <a:rPr lang="hu-HU" sz="3300" dirty="0">
                <a:solidFill>
                  <a:srgbClr val="4F81BD"/>
                </a:solidFill>
              </a:rPr>
              <a:t>növelése 46%-ról 70%-ra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sz="2800" cap="none" dirty="0" smtClean="0"/>
              <a:t>Tápanyag- és </a:t>
            </a:r>
            <a:r>
              <a:rPr lang="hu-HU" sz="2800" cap="none" dirty="0" err="1" smtClean="0"/>
              <a:t>nitrátérzékeny</a:t>
            </a:r>
            <a:r>
              <a:rPr lang="hu-HU" sz="2800" cap="none" dirty="0" smtClean="0"/>
              <a:t> </a:t>
            </a:r>
            <a:r>
              <a:rPr lang="hu-HU" sz="2800" cap="none" dirty="0"/>
              <a:t>területek</a:t>
            </a:r>
          </a:p>
        </p:txBody>
      </p:sp>
    </p:spTree>
    <p:extLst>
      <p:ext uri="{BB962C8B-B14F-4D97-AF65-F5344CB8AC3E}">
        <p14:creationId xmlns:p14="http://schemas.microsoft.com/office/powerpoint/2010/main" val="414269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340768"/>
            <a:ext cx="8238811" cy="5328592"/>
          </a:xfrm>
        </p:spPr>
        <p:txBody>
          <a:bodyPr/>
          <a:lstStyle/>
          <a:p>
            <a:r>
              <a:rPr lang="hu-HU" sz="2200" b="1" dirty="0" smtClean="0">
                <a:solidFill>
                  <a:srgbClr val="4F81BD"/>
                </a:solidFill>
              </a:rPr>
              <a:t>Natura</a:t>
            </a:r>
            <a:r>
              <a:rPr lang="hu-HU" sz="2200" b="1" dirty="0" smtClean="0">
                <a:solidFill>
                  <a:srgbClr val="4F81BD"/>
                </a:solidFill>
              </a:rPr>
              <a:t>2000 területek</a:t>
            </a:r>
            <a:endParaRPr lang="hu-HU" sz="2200" b="1" dirty="0">
              <a:solidFill>
                <a:srgbClr val="4F81BD"/>
              </a:solidFill>
            </a:endParaRPr>
          </a:p>
          <a:p>
            <a:pPr lvl="1"/>
            <a:r>
              <a:rPr lang="hu-HU" sz="1800" dirty="0" smtClean="0"/>
              <a:t>SCI; SAC</a:t>
            </a:r>
            <a:r>
              <a:rPr lang="hu-HU" sz="1800" dirty="0"/>
              <a:t>: Különleges </a:t>
            </a:r>
            <a:r>
              <a:rPr lang="hu-HU" sz="1800" dirty="0" err="1"/>
              <a:t>Természetmegőrzési</a:t>
            </a:r>
            <a:r>
              <a:rPr lang="hu-HU" sz="1800" dirty="0"/>
              <a:t> </a:t>
            </a:r>
            <a:r>
              <a:rPr lang="hu-HU" sz="1800" dirty="0" smtClean="0"/>
              <a:t>Területek - </a:t>
            </a:r>
            <a:r>
              <a:rPr lang="hu-HU" sz="1800" dirty="0" smtClean="0">
                <a:solidFill>
                  <a:srgbClr val="4F81BD"/>
                </a:solidFill>
              </a:rPr>
              <a:t>479</a:t>
            </a:r>
            <a:endParaRPr lang="hu-HU" sz="1800" dirty="0">
              <a:solidFill>
                <a:srgbClr val="4F81BD"/>
              </a:solidFill>
            </a:endParaRPr>
          </a:p>
          <a:p>
            <a:pPr lvl="1"/>
            <a:r>
              <a:rPr lang="hu-HU" sz="1800" dirty="0"/>
              <a:t>SPA: Különleges Madárvédelmi </a:t>
            </a:r>
            <a:r>
              <a:rPr lang="hu-HU" sz="1800" dirty="0" smtClean="0"/>
              <a:t>Területek - </a:t>
            </a:r>
            <a:r>
              <a:rPr lang="hu-HU" sz="1800" dirty="0" smtClean="0">
                <a:solidFill>
                  <a:srgbClr val="4F81BD"/>
                </a:solidFill>
              </a:rPr>
              <a:t>56</a:t>
            </a:r>
            <a:endParaRPr lang="hu-HU" sz="1800" dirty="0">
              <a:solidFill>
                <a:srgbClr val="4F81BD"/>
              </a:solidFill>
            </a:endParaRPr>
          </a:p>
          <a:p>
            <a:r>
              <a:rPr lang="hu-HU" sz="2200" b="1" dirty="0">
                <a:solidFill>
                  <a:srgbClr val="4F81BD"/>
                </a:solidFill>
              </a:rPr>
              <a:t>Hazai természetvédelmi területek</a:t>
            </a:r>
          </a:p>
          <a:p>
            <a:pPr lvl="1"/>
            <a:r>
              <a:rPr lang="hu-HU" sz="1800" dirty="0" smtClean="0"/>
              <a:t>Nemzeti Park, Tájvédelmi Körzet, Természetvédelmi Terület - </a:t>
            </a:r>
            <a:r>
              <a:rPr lang="hu-HU" sz="1800" dirty="0" smtClean="0">
                <a:solidFill>
                  <a:srgbClr val="4F81BD"/>
                </a:solidFill>
              </a:rPr>
              <a:t>370</a:t>
            </a:r>
            <a:endParaRPr lang="hu-HU" sz="1800" dirty="0">
              <a:solidFill>
                <a:srgbClr val="4F81BD"/>
              </a:solidFill>
            </a:endParaRPr>
          </a:p>
          <a:p>
            <a:pPr lvl="1"/>
            <a:r>
              <a:rPr lang="hu-HU" sz="1800" dirty="0" err="1"/>
              <a:t>Ramsari</a:t>
            </a:r>
            <a:r>
              <a:rPr lang="hu-HU" sz="1800" dirty="0"/>
              <a:t> védelem alatt álló </a:t>
            </a:r>
            <a:r>
              <a:rPr lang="hu-HU" sz="1800" dirty="0" smtClean="0"/>
              <a:t>területek - </a:t>
            </a:r>
            <a:r>
              <a:rPr lang="hu-HU" sz="1800" dirty="0" smtClean="0">
                <a:solidFill>
                  <a:srgbClr val="4F81BD"/>
                </a:solidFill>
              </a:rPr>
              <a:t>29</a:t>
            </a:r>
            <a:endParaRPr lang="hu-HU" sz="1800" dirty="0">
              <a:solidFill>
                <a:srgbClr val="4F81BD"/>
              </a:solidFill>
            </a:endParaRPr>
          </a:p>
          <a:p>
            <a:pPr lvl="1"/>
            <a:r>
              <a:rPr lang="hu-HU" sz="1800" dirty="0"/>
              <a:t>Ex lege: láp, szikes </a:t>
            </a:r>
            <a:r>
              <a:rPr lang="hu-HU" sz="1800" dirty="0" smtClean="0"/>
              <a:t>tó,víznyelő; </a:t>
            </a:r>
            <a:r>
              <a:rPr lang="hu-HU" sz="1800" dirty="0" smtClean="0"/>
              <a:t>forrás - </a:t>
            </a:r>
            <a:r>
              <a:rPr lang="hu-HU" sz="1800" dirty="0" smtClean="0">
                <a:solidFill>
                  <a:srgbClr val="4F81BD"/>
                </a:solidFill>
              </a:rPr>
              <a:t>10116</a:t>
            </a:r>
            <a:r>
              <a:rPr lang="hu-HU" sz="1800" dirty="0" smtClean="0"/>
              <a:t>, barlang - </a:t>
            </a:r>
            <a:r>
              <a:rPr lang="hu-HU" sz="1800" dirty="0" smtClean="0">
                <a:solidFill>
                  <a:srgbClr val="4F81BD"/>
                </a:solidFill>
              </a:rPr>
              <a:t>4098</a:t>
            </a:r>
            <a:endParaRPr lang="hu-HU" sz="1800" dirty="0" smtClean="0">
              <a:solidFill>
                <a:srgbClr val="4F81BD"/>
              </a:solidFill>
            </a:endParaRPr>
          </a:p>
          <a:p>
            <a:pPr lvl="1"/>
            <a:endParaRPr lang="hu-HU" sz="1000" dirty="0" smtClean="0"/>
          </a:p>
          <a:p>
            <a:pPr lvl="0"/>
            <a:r>
              <a:rPr lang="hu-HU" sz="2000" dirty="0">
                <a:solidFill>
                  <a:prstClr val="black"/>
                </a:solidFill>
              </a:rPr>
              <a:t>Ország területének több mint </a:t>
            </a:r>
            <a:r>
              <a:rPr lang="hu-HU" sz="2000" dirty="0">
                <a:solidFill>
                  <a:srgbClr val="4F81BD"/>
                </a:solidFill>
              </a:rPr>
              <a:t>20%-a természetvédelmi </a:t>
            </a:r>
            <a:r>
              <a:rPr lang="hu-HU" sz="2000" dirty="0">
                <a:solidFill>
                  <a:prstClr val="black"/>
                </a:solidFill>
              </a:rPr>
              <a:t>oltalomban</a:t>
            </a:r>
          </a:p>
          <a:p>
            <a:pPr lvl="0"/>
            <a:r>
              <a:rPr lang="hu-HU" sz="2000" b="1" dirty="0">
                <a:solidFill>
                  <a:srgbClr val="4F81BD"/>
                </a:solidFill>
              </a:rPr>
              <a:t>Élőhelyek legnagyobb problémája a </a:t>
            </a:r>
            <a:r>
              <a:rPr lang="hu-HU" sz="2000" b="1" dirty="0" smtClean="0">
                <a:solidFill>
                  <a:srgbClr val="4F81BD"/>
                </a:solidFill>
              </a:rPr>
              <a:t>vízhiány</a:t>
            </a:r>
          </a:p>
          <a:p>
            <a:pPr lvl="0"/>
            <a:endParaRPr lang="hu-HU" sz="1000" b="1" dirty="0">
              <a:solidFill>
                <a:srgbClr val="4F81BD"/>
              </a:solidFill>
            </a:endParaRPr>
          </a:p>
          <a:p>
            <a:pPr lvl="0"/>
            <a:r>
              <a:rPr lang="hu-HU" sz="2000" dirty="0">
                <a:solidFill>
                  <a:prstClr val="black"/>
                </a:solidFill>
              </a:rPr>
              <a:t>A </a:t>
            </a:r>
            <a:r>
              <a:rPr lang="hu-HU" sz="2000" dirty="0">
                <a:solidFill>
                  <a:srgbClr val="4F81BD"/>
                </a:solidFill>
              </a:rPr>
              <a:t>víztől függő </a:t>
            </a:r>
            <a:r>
              <a:rPr lang="hu-HU" sz="2000" dirty="0" err="1">
                <a:solidFill>
                  <a:srgbClr val="4F81BD"/>
                </a:solidFill>
              </a:rPr>
              <a:t>Natura</a:t>
            </a:r>
            <a:r>
              <a:rPr lang="hu-HU" sz="2000" dirty="0">
                <a:solidFill>
                  <a:srgbClr val="4F81BD"/>
                </a:solidFill>
              </a:rPr>
              <a:t> 2000 területek </a:t>
            </a:r>
            <a:r>
              <a:rPr lang="hu-HU" sz="2000" dirty="0">
                <a:solidFill>
                  <a:prstClr val="black"/>
                </a:solidFill>
              </a:rPr>
              <a:t>ökológiai értékelésének eredménye alapján a </a:t>
            </a:r>
            <a:r>
              <a:rPr lang="hu-HU" sz="2000" b="1" dirty="0">
                <a:solidFill>
                  <a:srgbClr val="4F81BD"/>
                </a:solidFill>
              </a:rPr>
              <a:t>404 víztől függő </a:t>
            </a:r>
            <a:r>
              <a:rPr lang="hu-HU" sz="2000" b="1" dirty="0" err="1">
                <a:solidFill>
                  <a:srgbClr val="4F81BD"/>
                </a:solidFill>
              </a:rPr>
              <a:t>Natura</a:t>
            </a:r>
            <a:r>
              <a:rPr lang="hu-HU" sz="2000" b="1" dirty="0">
                <a:solidFill>
                  <a:srgbClr val="4F81BD"/>
                </a:solidFill>
              </a:rPr>
              <a:t> 2000 terület </a:t>
            </a:r>
            <a:r>
              <a:rPr lang="hu-HU" sz="2000" dirty="0">
                <a:solidFill>
                  <a:prstClr val="black"/>
                </a:solidFill>
              </a:rPr>
              <a:t>közül:</a:t>
            </a:r>
          </a:p>
          <a:p>
            <a:pPr lvl="1"/>
            <a:r>
              <a:rPr lang="hu-HU" sz="1800" b="1" dirty="0">
                <a:solidFill>
                  <a:srgbClr val="4F81BD"/>
                </a:solidFill>
              </a:rPr>
              <a:t>jelentősen károsodott: </a:t>
            </a:r>
            <a:r>
              <a:rPr lang="hu-HU" sz="1800" b="1" dirty="0" smtClean="0">
                <a:solidFill>
                  <a:srgbClr val="4F81BD"/>
                </a:solidFill>
              </a:rPr>
              <a:t>189</a:t>
            </a:r>
            <a:r>
              <a:rPr lang="hu-HU" sz="1800" dirty="0" smtClean="0"/>
              <a:t>;</a:t>
            </a:r>
            <a:r>
              <a:rPr lang="hu-HU" sz="1800" dirty="0" smtClean="0">
                <a:solidFill>
                  <a:srgbClr val="4F81BD"/>
                </a:solidFill>
              </a:rPr>
              <a:t> </a:t>
            </a:r>
            <a:r>
              <a:rPr lang="hu-HU" sz="1800" dirty="0" smtClean="0"/>
              <a:t>károsodott</a:t>
            </a:r>
            <a:r>
              <a:rPr lang="hu-HU" sz="1800" dirty="0"/>
              <a:t>: 133</a:t>
            </a:r>
          </a:p>
          <a:p>
            <a:pPr lvl="1"/>
            <a:r>
              <a:rPr lang="hu-HU" sz="1800" dirty="0"/>
              <a:t>kevésbé károsodott: </a:t>
            </a:r>
            <a:r>
              <a:rPr lang="hu-HU" sz="1800" dirty="0" smtClean="0"/>
              <a:t>36; </a:t>
            </a:r>
            <a:r>
              <a:rPr lang="hu-HU" sz="1800" b="1" dirty="0" smtClean="0">
                <a:solidFill>
                  <a:srgbClr val="4F81BD"/>
                </a:solidFill>
              </a:rPr>
              <a:t>nem</a:t>
            </a:r>
            <a:r>
              <a:rPr lang="hu-HU" sz="1800" b="1" dirty="0">
                <a:solidFill>
                  <a:srgbClr val="4F81BD"/>
                </a:solidFill>
              </a:rPr>
              <a:t>, vagy alig károsodott: </a:t>
            </a:r>
            <a:r>
              <a:rPr lang="hu-HU" sz="1800" b="1" dirty="0" smtClean="0">
                <a:solidFill>
                  <a:srgbClr val="4F81BD"/>
                </a:solidFill>
              </a:rPr>
              <a:t>46</a:t>
            </a:r>
            <a:endParaRPr lang="hu-HU" sz="1800" b="1" dirty="0">
              <a:solidFill>
                <a:srgbClr val="4F81BD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Autofit/>
          </a:bodyPr>
          <a:lstStyle/>
          <a:p>
            <a:r>
              <a:rPr lang="hu-HU" sz="2800" cap="none" dirty="0"/>
              <a:t>Natura2000 vizes - és egyéb természetvédelmi </a:t>
            </a:r>
            <a:r>
              <a:rPr lang="hu-HU" sz="2800" cap="none" dirty="0" smtClean="0"/>
              <a:t>területek; állapotértékelés</a:t>
            </a:r>
            <a:endParaRPr lang="hu-HU" sz="2800" cap="none" dirty="0"/>
          </a:p>
        </p:txBody>
      </p:sp>
    </p:spTree>
    <p:extLst>
      <p:ext uri="{BB962C8B-B14F-4D97-AF65-F5344CB8AC3E}">
        <p14:creationId xmlns:p14="http://schemas.microsoft.com/office/powerpoint/2010/main" val="192268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sz="2800" cap="none" dirty="0" smtClean="0"/>
              <a:t>További védett </a:t>
            </a:r>
            <a:r>
              <a:rPr lang="hu-HU" sz="2800" cap="none" dirty="0" smtClean="0"/>
              <a:t>területek </a:t>
            </a:r>
            <a:r>
              <a:rPr lang="hu-HU" sz="2800" cap="none" dirty="0" smtClean="0"/>
              <a:t>állapota </a:t>
            </a:r>
            <a:endParaRPr lang="hu-HU" sz="2800" cap="none" dirty="0"/>
          </a:p>
        </p:txBody>
      </p:sp>
      <p:sp>
        <p:nvSpPr>
          <p:cNvPr id="6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238811" cy="5306268"/>
          </a:xfrm>
        </p:spPr>
        <p:txBody>
          <a:bodyPr>
            <a:normAutofit/>
          </a:bodyPr>
          <a:lstStyle/>
          <a:p>
            <a:pPr lvl="0"/>
            <a:r>
              <a:rPr lang="hu-HU" sz="2000" b="1" dirty="0">
                <a:solidFill>
                  <a:srgbClr val="4F81BD"/>
                </a:solidFill>
              </a:rPr>
              <a:t>Halas vizek</a:t>
            </a:r>
            <a:r>
              <a:rPr lang="hu-HU" sz="2000" dirty="0">
                <a:solidFill>
                  <a:prstClr val="black"/>
                </a:solidFill>
              </a:rPr>
              <a:t>: 7 kijelölt vízfolyás szakasz; állapotértékelés alapján a </a:t>
            </a:r>
            <a:r>
              <a:rPr lang="hu-HU" sz="2000" dirty="0">
                <a:solidFill>
                  <a:srgbClr val="4F81BD"/>
                </a:solidFill>
              </a:rPr>
              <a:t>Szinva-patak és </a:t>
            </a:r>
            <a:r>
              <a:rPr lang="hu-HU" sz="2000" dirty="0" err="1">
                <a:solidFill>
                  <a:srgbClr val="4F81BD"/>
                </a:solidFill>
              </a:rPr>
              <a:t>Galla-patak</a:t>
            </a:r>
            <a:r>
              <a:rPr lang="hu-HU" sz="2000" dirty="0">
                <a:solidFill>
                  <a:srgbClr val="4F81BD"/>
                </a:solidFill>
              </a:rPr>
              <a:t> nem megfelelő </a:t>
            </a:r>
            <a:r>
              <a:rPr lang="hu-HU" sz="2000" dirty="0">
                <a:solidFill>
                  <a:prstClr val="black"/>
                </a:solidFill>
              </a:rPr>
              <a:t>antropogén hatás </a:t>
            </a:r>
            <a:r>
              <a:rPr lang="hu-HU" sz="2000" dirty="0" smtClean="0">
                <a:solidFill>
                  <a:prstClr val="black"/>
                </a:solidFill>
              </a:rPr>
              <a:t>miatt</a:t>
            </a:r>
          </a:p>
          <a:p>
            <a:pPr lvl="0"/>
            <a:endParaRPr lang="hu-HU" sz="1000" dirty="0" smtClean="0">
              <a:solidFill>
                <a:prstClr val="black"/>
              </a:solidFill>
            </a:endParaRPr>
          </a:p>
          <a:p>
            <a:pPr lvl="0"/>
            <a:r>
              <a:rPr lang="hu-HU" sz="2000" b="1" dirty="0">
                <a:solidFill>
                  <a:srgbClr val="4F81BD"/>
                </a:solidFill>
              </a:rPr>
              <a:t>Fürdőhelyek minősége</a:t>
            </a:r>
            <a:r>
              <a:rPr lang="hu-HU" sz="2000" dirty="0">
                <a:solidFill>
                  <a:prstClr val="black"/>
                </a:solidFill>
              </a:rPr>
              <a:t>: 240 fürdőhely jellemzése, 174 megfelelő, 56%-on stabilan kiváló a vízminőség, </a:t>
            </a:r>
            <a:r>
              <a:rPr lang="hu-HU" sz="2000" dirty="0">
                <a:solidFill>
                  <a:srgbClr val="4F81BD"/>
                </a:solidFill>
              </a:rPr>
              <a:t>6 fürdőhelynél tartósan nem megfelelő</a:t>
            </a:r>
            <a:r>
              <a:rPr lang="hu-HU" sz="2000" dirty="0">
                <a:solidFill>
                  <a:prstClr val="black"/>
                </a:solidFill>
              </a:rPr>
              <a:t>. 198 fürdőhely van víztesten.</a:t>
            </a:r>
          </a:p>
          <a:p>
            <a:pPr lvl="1"/>
            <a:r>
              <a:rPr lang="hu-HU" sz="1600" dirty="0">
                <a:solidFill>
                  <a:prstClr val="black"/>
                </a:solidFill>
              </a:rPr>
              <a:t>Potenciálisan intézkedést igénylő, a fürdőhely szempontjából </a:t>
            </a:r>
            <a:r>
              <a:rPr lang="hu-HU" sz="1600" b="1" dirty="0">
                <a:solidFill>
                  <a:srgbClr val="4F81BD"/>
                </a:solidFill>
              </a:rPr>
              <a:t>nem megfelelő minősítésűek azok a víztestek</a:t>
            </a:r>
            <a:r>
              <a:rPr lang="hu-HU" sz="1600" dirty="0">
                <a:solidFill>
                  <a:prstClr val="black"/>
                </a:solidFill>
              </a:rPr>
              <a:t>, melyek strandjai több alkalommal nem feleltek meg a kötelező határértékeknek. 2010-2014 évi értékelés szerint ez 3 víztestet érint: a </a:t>
            </a:r>
            <a:r>
              <a:rPr lang="hu-HU" sz="1600" dirty="0">
                <a:solidFill>
                  <a:srgbClr val="4F81BD"/>
                </a:solidFill>
              </a:rPr>
              <a:t>Tisza Túrtól </a:t>
            </a:r>
            <a:r>
              <a:rPr lang="hu-HU" sz="1600" dirty="0" err="1">
                <a:solidFill>
                  <a:srgbClr val="4F81BD"/>
                </a:solidFill>
              </a:rPr>
              <a:t>Szipa-főcsatornáig</a:t>
            </a:r>
            <a:r>
              <a:rPr lang="hu-HU" sz="1600" dirty="0">
                <a:solidFill>
                  <a:srgbClr val="4F81BD"/>
                </a:solidFill>
              </a:rPr>
              <a:t> </a:t>
            </a:r>
            <a:r>
              <a:rPr lang="hu-HU" sz="1600" dirty="0">
                <a:solidFill>
                  <a:prstClr val="black"/>
                </a:solidFill>
              </a:rPr>
              <a:t>szakasza, a </a:t>
            </a:r>
            <a:r>
              <a:rPr lang="hu-HU" sz="1600" dirty="0">
                <a:solidFill>
                  <a:srgbClr val="4F81BD"/>
                </a:solidFill>
              </a:rPr>
              <a:t>Kettős-Körös</a:t>
            </a:r>
            <a:r>
              <a:rPr lang="hu-HU" sz="1600" dirty="0">
                <a:solidFill>
                  <a:prstClr val="black"/>
                </a:solidFill>
              </a:rPr>
              <a:t> és a </a:t>
            </a:r>
            <a:r>
              <a:rPr lang="hu-HU" sz="1600" dirty="0">
                <a:solidFill>
                  <a:srgbClr val="4F81BD"/>
                </a:solidFill>
              </a:rPr>
              <a:t>Mosoni-Duna</a:t>
            </a:r>
            <a:r>
              <a:rPr lang="hu-HU" sz="1600" dirty="0">
                <a:solidFill>
                  <a:prstClr val="black"/>
                </a:solidFill>
              </a:rPr>
              <a:t> középső szakasza</a:t>
            </a:r>
            <a:r>
              <a:rPr lang="hu-HU" sz="1600" dirty="0" smtClean="0">
                <a:solidFill>
                  <a:prstClr val="black"/>
                </a:solidFill>
              </a:rPr>
              <a:t>.</a:t>
            </a:r>
            <a:endParaRPr lang="hu-HU" sz="2000" dirty="0" smtClean="0">
              <a:solidFill>
                <a:schemeClr val="accent1"/>
              </a:solidFill>
            </a:endParaRPr>
          </a:p>
          <a:p>
            <a:pPr lvl="0"/>
            <a:endParaRPr lang="hu-HU" sz="1000" dirty="0" smtClean="0">
              <a:solidFill>
                <a:schemeClr val="accent1"/>
              </a:solidFill>
            </a:endParaRPr>
          </a:p>
          <a:p>
            <a:pPr lvl="0"/>
            <a:r>
              <a:rPr lang="hu-HU" sz="2000" b="1" dirty="0" smtClean="0">
                <a:solidFill>
                  <a:schemeClr val="accent1"/>
                </a:solidFill>
              </a:rPr>
              <a:t>Nitrát- </a:t>
            </a:r>
            <a:r>
              <a:rPr lang="hu-HU" sz="2000" b="1" dirty="0">
                <a:solidFill>
                  <a:schemeClr val="accent1"/>
                </a:solidFill>
              </a:rPr>
              <a:t>és </a:t>
            </a:r>
            <a:r>
              <a:rPr lang="hu-HU" sz="2000" b="1" dirty="0" err="1">
                <a:solidFill>
                  <a:schemeClr val="accent1"/>
                </a:solidFill>
              </a:rPr>
              <a:t>tápanyagérzékeny</a:t>
            </a:r>
            <a:r>
              <a:rPr lang="hu-HU" sz="2000" b="1" dirty="0">
                <a:solidFill>
                  <a:schemeClr val="accent1"/>
                </a:solidFill>
              </a:rPr>
              <a:t> területek</a:t>
            </a:r>
            <a:r>
              <a:rPr lang="hu-HU" sz="2000" dirty="0">
                <a:solidFill>
                  <a:prstClr val="black"/>
                </a:solidFill>
              </a:rPr>
              <a:t>: </a:t>
            </a:r>
            <a:r>
              <a:rPr lang="hu-HU" sz="2000" dirty="0" err="1">
                <a:solidFill>
                  <a:prstClr val="black"/>
                </a:solidFill>
              </a:rPr>
              <a:t>tápanyagérzékeny</a:t>
            </a:r>
            <a:r>
              <a:rPr lang="hu-HU" sz="2000" dirty="0">
                <a:solidFill>
                  <a:prstClr val="black"/>
                </a:solidFill>
              </a:rPr>
              <a:t> területen lévő felszíni vizek (143) </a:t>
            </a:r>
            <a:r>
              <a:rPr lang="hu-HU" sz="2000" dirty="0" err="1">
                <a:solidFill>
                  <a:schemeClr val="accent1"/>
                </a:solidFill>
              </a:rPr>
              <a:t>trofitási</a:t>
            </a:r>
            <a:r>
              <a:rPr lang="hu-HU" sz="2000" dirty="0">
                <a:solidFill>
                  <a:schemeClr val="accent1"/>
                </a:solidFill>
              </a:rPr>
              <a:t> állapota 30 víztestnél kifogásolt</a:t>
            </a:r>
          </a:p>
          <a:p>
            <a:pPr lvl="1"/>
            <a:r>
              <a:rPr lang="hu-HU" sz="1800" dirty="0">
                <a:solidFill>
                  <a:prstClr val="black"/>
                </a:solidFill>
              </a:rPr>
              <a:t>A felszín alatti vizes monitoring pontok adatainak kiértékelése alapján a </a:t>
            </a:r>
            <a:r>
              <a:rPr lang="hu-HU" sz="1800" dirty="0">
                <a:solidFill>
                  <a:srgbClr val="4F81BD"/>
                </a:solidFill>
              </a:rPr>
              <a:t>felszín alatti vizek állapota nagyon lassan, de javul</a:t>
            </a:r>
            <a:r>
              <a:rPr lang="hu-HU" sz="1800" dirty="0">
                <a:solidFill>
                  <a:prstClr val="black"/>
                </a:solidFill>
              </a:rPr>
              <a:t>, miközben újabb területek </a:t>
            </a:r>
            <a:r>
              <a:rPr lang="hu-HU" sz="1800" dirty="0" err="1">
                <a:solidFill>
                  <a:prstClr val="black"/>
                </a:solidFill>
              </a:rPr>
              <a:t>nitrátérzékeny</a:t>
            </a:r>
            <a:r>
              <a:rPr lang="hu-HU" sz="1800" dirty="0">
                <a:solidFill>
                  <a:prstClr val="black"/>
                </a:solidFill>
              </a:rPr>
              <a:t> kijelölésére van szükség</a:t>
            </a:r>
            <a:r>
              <a:rPr lang="hu-HU" sz="1800" dirty="0" smtClean="0">
                <a:solidFill>
                  <a:prstClr val="black"/>
                </a:solidFill>
              </a:rPr>
              <a:t>.</a:t>
            </a:r>
            <a:endParaRPr lang="hu-H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5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238811" cy="5090244"/>
          </a:xfrm>
        </p:spPr>
        <p:txBody>
          <a:bodyPr>
            <a:noAutofit/>
          </a:bodyPr>
          <a:lstStyle/>
          <a:p>
            <a:r>
              <a:rPr lang="hu-HU" sz="2400" b="1" dirty="0"/>
              <a:t>EU VKI 7. cikk szerint: &gt;10 m3/nap; min 50 fő ellátása</a:t>
            </a:r>
          </a:p>
          <a:p>
            <a:r>
              <a:rPr lang="hu-HU" sz="2400" dirty="0"/>
              <a:t>A tagállamok meghatároznak minden víztestet, amelyet emberi fogyasztásra szánt vízkivételre használnak átlagosan </a:t>
            </a:r>
            <a:r>
              <a:rPr lang="hu-HU" sz="2400" b="1" u="sng" dirty="0">
                <a:solidFill>
                  <a:schemeClr val="accent1"/>
                </a:solidFill>
              </a:rPr>
              <a:t>napi 10 m</a:t>
            </a:r>
            <a:r>
              <a:rPr lang="hu-HU" sz="2400" b="1" u="sng" baseline="30000" dirty="0">
                <a:solidFill>
                  <a:schemeClr val="accent1"/>
                </a:solidFill>
              </a:rPr>
              <a:t>3</a:t>
            </a:r>
            <a:r>
              <a:rPr lang="hu-HU" sz="2400" b="1" u="sng" dirty="0">
                <a:solidFill>
                  <a:schemeClr val="accent1"/>
                </a:solidFill>
              </a:rPr>
              <a:t>-nél több víz biztosítására vagy több mint 50 személy ellátására</a:t>
            </a:r>
            <a:r>
              <a:rPr lang="hu-HU" sz="2400" dirty="0"/>
              <a:t>, és</a:t>
            </a:r>
          </a:p>
          <a:p>
            <a:r>
              <a:rPr lang="hu-HU" sz="2400" dirty="0"/>
              <a:t>meghatározzák azokat a víztesteket, amelyeket a </a:t>
            </a:r>
            <a:r>
              <a:rPr lang="hu-HU" sz="2400" b="1" u="sng" dirty="0">
                <a:solidFill>
                  <a:schemeClr val="accent1"/>
                </a:solidFill>
              </a:rPr>
              <a:t>jövőben ilyen használatra</a:t>
            </a:r>
            <a:r>
              <a:rPr lang="hu-HU" sz="2400" b="1" dirty="0">
                <a:solidFill>
                  <a:schemeClr val="accent1"/>
                </a:solidFill>
              </a:rPr>
              <a:t> </a:t>
            </a:r>
            <a:r>
              <a:rPr lang="hu-HU" sz="2400" dirty="0"/>
              <a:t>szánnak.</a:t>
            </a:r>
          </a:p>
          <a:p>
            <a:endParaRPr lang="hu-HU" sz="2000" dirty="0"/>
          </a:p>
          <a:p>
            <a:r>
              <a:rPr lang="hu-HU" sz="2600" dirty="0"/>
              <a:t>11/1961. (</a:t>
            </a:r>
            <a:r>
              <a:rPr lang="hu-HU" sz="2600" dirty="0" err="1"/>
              <a:t>Eü</a:t>
            </a:r>
            <a:r>
              <a:rPr lang="hu-HU" sz="2600" dirty="0"/>
              <a:t>. K. 7.) </a:t>
            </a:r>
            <a:r>
              <a:rPr lang="hu-HU" sz="2600" dirty="0" err="1"/>
              <a:t>EüM-OVF</a:t>
            </a:r>
            <a:r>
              <a:rPr lang="hu-HU" sz="2600" dirty="0"/>
              <a:t> együttes utasítás</a:t>
            </a:r>
          </a:p>
          <a:p>
            <a:r>
              <a:rPr lang="hu-HU" sz="2600" dirty="0"/>
              <a:t>123/1997. (VII. 18.) Korm. </a:t>
            </a:r>
            <a:r>
              <a:rPr lang="hu-HU" sz="2600" dirty="0" smtClean="0"/>
              <a:t>rendelet</a:t>
            </a:r>
            <a:endParaRPr lang="hu-HU" sz="2600" dirty="0"/>
          </a:p>
          <a:p>
            <a:r>
              <a:rPr lang="hu-HU" sz="2400" dirty="0"/>
              <a:t>VKI szerint a vízbázisok védelmét 2015-ig kell teljesíteni, ill. indoklással kitolható 2021-ig, </a:t>
            </a:r>
            <a:r>
              <a:rPr lang="hu-HU" sz="2400" dirty="0" smtClean="0"/>
              <a:t>2027-ig</a:t>
            </a:r>
            <a:endParaRPr lang="hu-HU" sz="2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pPr lvl="0"/>
            <a:r>
              <a:rPr lang="hu-HU" sz="2800" cap="none" dirty="0"/>
              <a:t>Az </a:t>
            </a:r>
            <a:r>
              <a:rPr lang="hu-HU" sz="2800" cap="none" dirty="0" smtClean="0"/>
              <a:t>ivóvíz </a:t>
            </a:r>
            <a:r>
              <a:rPr lang="hu-HU" sz="2800" cap="none" dirty="0"/>
              <a:t>kivételére használt </a:t>
            </a:r>
            <a:r>
              <a:rPr lang="hu-HU" sz="2800" cap="none" dirty="0" smtClean="0"/>
              <a:t>vizek</a:t>
            </a:r>
            <a:endParaRPr lang="hu-HU" sz="2800" cap="none" dirty="0"/>
          </a:p>
        </p:txBody>
      </p:sp>
    </p:spTree>
    <p:extLst>
      <p:ext uri="{BB962C8B-B14F-4D97-AF65-F5344CB8AC3E}">
        <p14:creationId xmlns:p14="http://schemas.microsoft.com/office/powerpoint/2010/main" val="35815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340768"/>
            <a:ext cx="8238811" cy="5256584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Biztosítani kell, hogy a (kezelt)  ivóvíz minősége megfeleljen az emberi fogyasztásra szánt víz minőségéről szóló 80/778/EGK irányelv </a:t>
            </a:r>
            <a:r>
              <a:rPr lang="hu-HU" sz="2400" dirty="0" smtClean="0"/>
              <a:t>előírásainak</a:t>
            </a:r>
            <a:endParaRPr lang="hu-HU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accent1"/>
                </a:solidFill>
              </a:rPr>
              <a:t>Ivóvízminőség-javító Program</a:t>
            </a:r>
            <a:r>
              <a:rPr lang="hu-HU" sz="2400" dirty="0" smtClean="0"/>
              <a:t>,</a:t>
            </a:r>
            <a:r>
              <a:rPr lang="hu-HU" sz="2400" b="1" dirty="0" smtClean="0">
                <a:solidFill>
                  <a:schemeClr val="accent1"/>
                </a:solidFill>
              </a:rPr>
              <a:t> </a:t>
            </a:r>
            <a:r>
              <a:rPr lang="hu-HU" sz="2400" dirty="0" smtClean="0"/>
              <a:t>VKI alapintézkedés</a:t>
            </a:r>
            <a:endParaRPr lang="hu-HU" sz="2400" dirty="0"/>
          </a:p>
          <a:p>
            <a:r>
              <a:rPr lang="hu-HU" sz="2400" dirty="0" smtClean="0"/>
              <a:t>A </a:t>
            </a:r>
            <a:r>
              <a:rPr lang="hu-HU" sz="2400" dirty="0"/>
              <a:t>védett területekről </a:t>
            </a:r>
            <a:r>
              <a:rPr lang="hu-HU" sz="2400" dirty="0">
                <a:solidFill>
                  <a:srgbClr val="4F81BD"/>
                </a:solidFill>
              </a:rPr>
              <a:t>nyilvántartást</a:t>
            </a:r>
            <a:r>
              <a:rPr lang="hu-HU" sz="2400" dirty="0"/>
              <a:t> kell vezetni és naprakész állapotban tartani</a:t>
            </a:r>
          </a:p>
          <a:p>
            <a:r>
              <a:rPr lang="hu-HU" sz="2400" dirty="0"/>
              <a:t>Napi 100 m</a:t>
            </a:r>
            <a:r>
              <a:rPr lang="hu-HU" sz="2400" baseline="30000" dirty="0"/>
              <a:t>3</a:t>
            </a:r>
            <a:r>
              <a:rPr lang="hu-HU" sz="2400" dirty="0"/>
              <a:t>-nél nagyobb ivóvíz termelésnél a víztesten </a:t>
            </a:r>
            <a:r>
              <a:rPr lang="hu-HU" sz="2400" dirty="0" smtClean="0"/>
              <a:t>monitoring szükséges, </a:t>
            </a:r>
            <a:r>
              <a:rPr lang="hu-HU" sz="2400" b="1" dirty="0" smtClean="0">
                <a:solidFill>
                  <a:schemeClr val="accent1"/>
                </a:solidFill>
              </a:rPr>
              <a:t>VKI monitoring alapintézkedés</a:t>
            </a:r>
          </a:p>
          <a:p>
            <a:r>
              <a:rPr lang="hu-HU" sz="2400" dirty="0"/>
              <a:t>A víztestek </a:t>
            </a:r>
            <a:r>
              <a:rPr lang="hu-HU" sz="2400" dirty="0" smtClean="0"/>
              <a:t>védelmét </a:t>
            </a:r>
            <a:r>
              <a:rPr lang="hu-HU" sz="2400" dirty="0"/>
              <a:t>biztosítani kell azért, hogy elkerüljük a minőségük leromlását, és ezzel csökkentsük az ivóvíz előállítása során szükséges vízkezelés mértékét. </a:t>
            </a:r>
            <a:r>
              <a:rPr lang="hu-HU" sz="2400" dirty="0" smtClean="0">
                <a:solidFill>
                  <a:schemeClr val="accent1"/>
                </a:solidFill>
              </a:rPr>
              <a:t>Védőövezeteket </a:t>
            </a:r>
            <a:r>
              <a:rPr lang="hu-HU" sz="2400" dirty="0">
                <a:solidFill>
                  <a:schemeClr val="accent1"/>
                </a:solidFill>
              </a:rPr>
              <a:t>ki </a:t>
            </a:r>
            <a:r>
              <a:rPr lang="hu-HU" sz="2400" b="1" dirty="0">
                <a:solidFill>
                  <a:schemeClr val="accent1"/>
                </a:solidFill>
              </a:rPr>
              <a:t>lehet</a:t>
            </a:r>
            <a:r>
              <a:rPr lang="hu-HU" sz="2400" dirty="0">
                <a:solidFill>
                  <a:schemeClr val="accent1"/>
                </a:solidFill>
              </a:rPr>
              <a:t> </a:t>
            </a:r>
            <a:r>
              <a:rPr lang="hu-HU" sz="2400" dirty="0" smtClean="0">
                <a:solidFill>
                  <a:schemeClr val="accent1"/>
                </a:solidFill>
              </a:rPr>
              <a:t>alakítani</a:t>
            </a:r>
            <a:r>
              <a:rPr lang="hu-HU" sz="2400" dirty="0" smtClean="0"/>
              <a:t>.</a:t>
            </a:r>
          </a:p>
          <a:p>
            <a:r>
              <a:rPr lang="hu-HU" sz="2400" b="1" dirty="0">
                <a:solidFill>
                  <a:schemeClr val="accent1"/>
                </a:solidFill>
              </a:rPr>
              <a:t>Vízvédelem VKI alapintézkedés</a:t>
            </a:r>
          </a:p>
          <a:p>
            <a:r>
              <a:rPr lang="hu-HU" sz="2400" b="1" dirty="0">
                <a:solidFill>
                  <a:schemeClr val="accent1"/>
                </a:solidFill>
              </a:rPr>
              <a:t>Védőterület kijelölése csak kiegészítő </a:t>
            </a:r>
            <a:r>
              <a:rPr lang="hu-HU" sz="2400" b="1" dirty="0" smtClean="0">
                <a:solidFill>
                  <a:schemeClr val="accent1"/>
                </a:solidFill>
              </a:rPr>
              <a:t>intézkedés</a:t>
            </a:r>
            <a:endParaRPr lang="hu-HU" sz="2400" b="1" dirty="0">
              <a:solidFill>
                <a:schemeClr val="accent1"/>
              </a:solidFill>
            </a:endParaRP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sz="2800" cap="none" dirty="0" smtClean="0"/>
              <a:t>Víz Keretirányelv előírások</a:t>
            </a:r>
            <a:endParaRPr lang="hu-HU" sz="2800" cap="none" dirty="0"/>
          </a:p>
        </p:txBody>
      </p:sp>
    </p:spTree>
    <p:extLst>
      <p:ext uri="{BB962C8B-B14F-4D97-AF65-F5344CB8AC3E}">
        <p14:creationId xmlns:p14="http://schemas.microsoft.com/office/powerpoint/2010/main" val="22952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1582</Words>
  <Application>Microsoft Office PowerPoint</Application>
  <PresentationFormat>Diavetítés a képernyőre (4:3 oldalarány)</PresentationFormat>
  <Paragraphs>147</Paragraphs>
  <Slides>20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2" baseType="lpstr">
      <vt:lpstr>Office-téma</vt:lpstr>
      <vt:lpstr>Microsoft Word Document</vt:lpstr>
      <vt:lpstr>A vízgyűjtő-gazdálkodásra vonatkozó EU irányelvek és intézkedési tervek érvényesítése a gyakorlati tervezési feladatokban MHT XXXIII. Országos vándorgyűlés   Védett területek: ivóvízbázisok, fürdővizek, nitrát- és tápanyagérzékeny területek, halas vizek, természetvédelmi területek  Hegyi Róbert Országos vízügyi főigazgatóság</vt:lpstr>
      <vt:lpstr>Védett területek nyilvántartása</vt:lpstr>
      <vt:lpstr>Halas vizek</vt:lpstr>
      <vt:lpstr>Fürdővizek</vt:lpstr>
      <vt:lpstr>Tápanyag- és nitrátérzékeny területek</vt:lpstr>
      <vt:lpstr>Natura2000 vizes - és egyéb természetvédelmi területek; állapotértékelés</vt:lpstr>
      <vt:lpstr>További védett területek állapota </vt:lpstr>
      <vt:lpstr>Az ivóvíz kivételére használt vizek</vt:lpstr>
      <vt:lpstr>Víz Keretirányelv előírások</vt:lpstr>
      <vt:lpstr>Vízbázis nyilvántartás elemei</vt:lpstr>
      <vt:lpstr>Vízbázisok a VGT2 nyilvántartásban</vt:lpstr>
      <vt:lpstr>Ivóvízkivételek védőterületei</vt:lpstr>
      <vt:lpstr>Felszíni ivóvízbázisok minősítése</vt:lpstr>
      <vt:lpstr>Felszíni ivóvízbázisok állapota</vt:lpstr>
      <vt:lpstr>Felszín alatti ivóvízbázisok állapota és veszélyeztetettsége</vt:lpstr>
      <vt:lpstr>Vízbázisok veszélyeztetettsége</vt:lpstr>
      <vt:lpstr>Ivóvízbázisok veszélyeztetettsége térképen</vt:lpstr>
      <vt:lpstr>Gyenge minősítésű víztestek vízbázis miatt </vt:lpstr>
      <vt:lpstr>Az Ivóvízbázisvédelmi Célprogram helyzete</vt:lpstr>
      <vt:lpstr>KÖSZÖNÖM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cp:lastModifiedBy>Hegyi Róbert</cp:lastModifiedBy>
  <cp:revision>132</cp:revision>
  <dcterms:created xsi:type="dcterms:W3CDTF">2014-03-03T11:13:53Z</dcterms:created>
  <dcterms:modified xsi:type="dcterms:W3CDTF">2015-06-30T12:36:59Z</dcterms:modified>
</cp:coreProperties>
</file>