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60" r:id="rId3"/>
    <p:sldId id="259" r:id="rId4"/>
    <p:sldId id="262" r:id="rId5"/>
    <p:sldId id="265" r:id="rId6"/>
    <p:sldId id="267" r:id="rId7"/>
    <p:sldId id="266" r:id="rId8"/>
    <p:sldId id="272" r:id="rId9"/>
    <p:sldId id="263" r:id="rId10"/>
    <p:sldId id="270" r:id="rId11"/>
    <p:sldId id="268" r:id="rId12"/>
    <p:sldId id="264" r:id="rId13"/>
    <p:sldId id="271" r:id="rId14"/>
    <p:sldId id="273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16824" cy="3672408"/>
          </a:xfrm>
        </p:spPr>
        <p:txBody>
          <a:bodyPr/>
          <a:lstStyle/>
          <a:p>
            <a:r>
              <a:rPr lang="hu-HU" sz="2400" dirty="0"/>
              <a:t>Felszíni vizek minősítése az ökológiát </a:t>
            </a:r>
            <a:br>
              <a:rPr lang="hu-HU" sz="2400" dirty="0"/>
            </a:br>
            <a:r>
              <a:rPr lang="hu-HU" sz="2400" dirty="0"/>
              <a:t>támogató </a:t>
            </a:r>
            <a:r>
              <a:rPr lang="hu-HU" sz="2400" dirty="0" smtClean="0"/>
              <a:t>fizikai-kémiai </a:t>
            </a:r>
            <a:r>
              <a:rPr lang="hu-HU" sz="2400" dirty="0"/>
              <a:t>jellemzők </a:t>
            </a:r>
            <a:r>
              <a:rPr lang="hu-HU" sz="2400" dirty="0" smtClean="0"/>
              <a:t>szerint: az </a:t>
            </a:r>
            <a:r>
              <a:rPr lang="hu-HU" sz="2400" dirty="0"/>
              <a:t>állapotértékelés tanulságai az intézkedési </a:t>
            </a:r>
            <a:br>
              <a:rPr lang="hu-HU" sz="2400" dirty="0"/>
            </a:br>
            <a:r>
              <a:rPr lang="hu-HU" sz="2400" dirty="0"/>
              <a:t>programok tervezése szempontjából</a:t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Dr. </a:t>
            </a:r>
            <a:r>
              <a:rPr lang="hu-HU" sz="2400" dirty="0" err="1" smtClean="0"/>
              <a:t>Clement</a:t>
            </a:r>
            <a:r>
              <a:rPr lang="hu-HU" sz="2400" dirty="0" smtClean="0"/>
              <a:t> </a:t>
            </a:r>
            <a:r>
              <a:rPr lang="hu-HU" sz="2400" dirty="0" err="1" smtClean="0"/>
              <a:t>Adrienne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Dr. Szilágyi Ferenc</a:t>
            </a:r>
            <a:br>
              <a:rPr lang="hu-HU" sz="2400" dirty="0" smtClean="0"/>
            </a:br>
            <a:r>
              <a:rPr lang="hu-HU" sz="2400" dirty="0" smtClean="0"/>
              <a:t>Kardos Máté Krisztián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BME VKKT</a:t>
            </a:r>
            <a:endParaRPr lang="hu-HU" sz="2400" dirty="0"/>
          </a:p>
        </p:txBody>
      </p:sp>
      <p:pic>
        <p:nvPicPr>
          <p:cNvPr id="3" name="Picture 10" descr="ovf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437112"/>
            <a:ext cx="533714" cy="52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6" y="4454258"/>
            <a:ext cx="4284894" cy="23591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2424" y="1180485"/>
            <a:ext cx="861407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2400" b="1" dirty="0" err="1" smtClean="0"/>
              <a:t>Folyóvizi</a:t>
            </a:r>
            <a:r>
              <a:rPr lang="hu-HU" sz="2400" b="1" dirty="0" smtClean="0"/>
              <a:t> vízminőségi modell (USA-EPA QUAL2 analógia)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sz="1400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/>
              <a:t>Állandósult állapot (</a:t>
            </a:r>
            <a:r>
              <a:rPr lang="hu-HU" b="1" dirty="0" err="1" smtClean="0"/>
              <a:t>steady</a:t>
            </a:r>
            <a:r>
              <a:rPr lang="hu-HU" b="1" dirty="0" smtClean="0"/>
              <a:t> </a:t>
            </a:r>
            <a:r>
              <a:rPr lang="hu-HU" b="1" dirty="0" err="1" smtClean="0"/>
              <a:t>state</a:t>
            </a:r>
            <a:r>
              <a:rPr lang="hu-HU" b="1" dirty="0" smtClean="0"/>
              <a:t>), 1D (azonnali elkeveredés),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/>
              <a:t>leggyakoribb vízhozam: Q66%, lefolyás topológia figyelembe vétele;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/>
              <a:t>Elsőrendű kinetikával közelített lebomlás a levonulási idő függvényében: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/>
              <a:t>C(x) = C</a:t>
            </a:r>
            <a:r>
              <a:rPr lang="hu-HU" b="1" baseline="-25000" dirty="0"/>
              <a:t>0</a:t>
            </a:r>
            <a:r>
              <a:rPr lang="hu-HU" b="1" dirty="0"/>
              <a:t> </a:t>
            </a:r>
            <a:r>
              <a:rPr lang="hu-HU" b="1" dirty="0" err="1" smtClean="0"/>
              <a:t>exp</a:t>
            </a:r>
            <a:r>
              <a:rPr lang="hu-HU" b="1" dirty="0" smtClean="0"/>
              <a:t>(</a:t>
            </a:r>
            <a:r>
              <a:rPr lang="hu-HU" b="1" dirty="0" err="1" smtClean="0"/>
              <a:t>-</a:t>
            </a:r>
            <a:r>
              <a:rPr lang="hu-HU" b="1" dirty="0" err="1"/>
              <a:t>k</a:t>
            </a:r>
            <a:r>
              <a:rPr lang="hu-HU" b="1" dirty="0"/>
              <a:t> x/</a:t>
            </a:r>
            <a:r>
              <a:rPr lang="hu-HU" b="1" dirty="0" err="1"/>
              <a:t>v</a:t>
            </a:r>
            <a:r>
              <a:rPr lang="hu-HU" b="1" baseline="-25000" dirty="0" err="1"/>
              <a:t>x</a:t>
            </a:r>
            <a:r>
              <a:rPr lang="hu-HU" b="1" dirty="0"/>
              <a:t>)	</a:t>
            </a:r>
            <a:r>
              <a:rPr lang="hu-HU" b="1" dirty="0" smtClean="0"/>
              <a:t>	C</a:t>
            </a:r>
            <a:r>
              <a:rPr lang="hu-HU" b="1" baseline="-25000" dirty="0" smtClean="0"/>
              <a:t>0 </a:t>
            </a:r>
            <a:r>
              <a:rPr lang="hu-HU" b="1" dirty="0"/>
              <a:t>– vízhozammal súlyozott koncentráció 					(elkeveredés után)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i="1" dirty="0"/>
              <a:t>			</a:t>
            </a:r>
            <a:r>
              <a:rPr lang="hu-HU" b="1" i="1" dirty="0" smtClean="0"/>
              <a:t>	</a:t>
            </a:r>
            <a:r>
              <a:rPr lang="hu-HU" b="1" dirty="0" smtClean="0"/>
              <a:t>k </a:t>
            </a:r>
            <a:r>
              <a:rPr lang="hu-HU" b="1" dirty="0"/>
              <a:t>– lebomlási </a:t>
            </a:r>
            <a:r>
              <a:rPr lang="hu-HU" b="1" dirty="0" smtClean="0"/>
              <a:t>tényező (kalibrálandó 					paraméter)</a:t>
            </a:r>
            <a:endParaRPr lang="hu-HU" b="1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/>
              <a:t>			</a:t>
            </a:r>
            <a:r>
              <a:rPr lang="hu-HU" b="1" dirty="0" smtClean="0"/>
              <a:t>	</a:t>
            </a:r>
            <a:r>
              <a:rPr lang="hu-HU" b="1" dirty="0" err="1" smtClean="0"/>
              <a:t>v</a:t>
            </a:r>
            <a:r>
              <a:rPr lang="hu-HU" b="1" baseline="-25000" dirty="0" err="1" smtClean="0"/>
              <a:t>x</a:t>
            </a:r>
            <a:r>
              <a:rPr lang="hu-HU" b="1" dirty="0" smtClean="0"/>
              <a:t> </a:t>
            </a:r>
            <a:r>
              <a:rPr lang="hu-HU" b="1" dirty="0"/>
              <a:t>– a vízfolyás </a:t>
            </a:r>
            <a:r>
              <a:rPr lang="hu-HU" b="1" dirty="0" smtClean="0"/>
              <a:t>középsebessége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/>
              <a:t>				Q </a:t>
            </a:r>
            <a:r>
              <a:rPr lang="hu-HU" b="1" dirty="0"/>
              <a:t>- a befogadó (terhelési állapot </a:t>
            </a:r>
            <a:r>
              <a:rPr lang="hu-HU" b="1" dirty="0" smtClean="0"/>
              <a:t>						szempontjából mértékadó</a:t>
            </a:r>
            <a:r>
              <a:rPr lang="hu-HU" b="1" dirty="0"/>
              <a:t>) vízhozama, </a:t>
            </a:r>
            <a:endParaRPr lang="hu-HU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/>
              <a:t>				q </a:t>
            </a:r>
            <a:r>
              <a:rPr lang="hu-HU" b="1" dirty="0"/>
              <a:t>- a szennyvíz hozama</a:t>
            </a:r>
            <a:r>
              <a:rPr lang="en-US" b="1" dirty="0"/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b="1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 </a:t>
            </a:r>
            <a:endParaRPr lang="en-US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b="1" dirty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hu-HU" b="1" dirty="0" smtClean="0"/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/>
              <a:t>	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96136" y="6279703"/>
            <a:ext cx="1850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D</a:t>
            </a:r>
            <a:r>
              <a:rPr lang="hu-H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= f (Q/</a:t>
            </a:r>
            <a:r>
              <a:rPr lang="hu-H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  <a:r>
              <a:rPr lang="hu-H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148014" y="5221649"/>
            <a:ext cx="36004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befogadóban várható vízminőségi hatás a hígulási aránytól függ!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310333" y="5278374"/>
            <a:ext cx="2085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i="1" dirty="0" err="1"/>
              <a:t>dC</a:t>
            </a:r>
            <a:r>
              <a:rPr lang="hu-HU" sz="2000" b="1" i="1" dirty="0"/>
              <a:t> = </a:t>
            </a:r>
            <a:r>
              <a:rPr lang="hu-HU" sz="2000" b="1" i="1" dirty="0" err="1"/>
              <a:t>C</a:t>
            </a:r>
            <a:r>
              <a:rPr lang="hu-HU" sz="2000" b="1" i="1" baseline="-25000" dirty="0" err="1"/>
              <a:t>sz</a:t>
            </a:r>
            <a:r>
              <a:rPr lang="hu-HU" sz="2000" b="1" i="1" dirty="0" err="1"/>
              <a:t>q</a:t>
            </a:r>
            <a:r>
              <a:rPr lang="hu-HU" sz="2000" b="1" i="1" dirty="0"/>
              <a:t>/(Q+</a:t>
            </a:r>
            <a:r>
              <a:rPr lang="hu-HU" sz="2000" b="1" i="1" dirty="0" err="1"/>
              <a:t>q</a:t>
            </a:r>
            <a:r>
              <a:rPr lang="hu-HU" sz="2000" b="1" i="1" dirty="0"/>
              <a:t>)</a:t>
            </a:r>
          </a:p>
        </p:txBody>
      </p:sp>
      <p:sp>
        <p:nvSpPr>
          <p:cNvPr id="13" name="Cím 3"/>
          <p:cNvSpPr txBox="1">
            <a:spLocks/>
          </p:cNvSpPr>
          <p:nvPr/>
        </p:nvSpPr>
        <p:spPr>
          <a:xfrm>
            <a:off x="447989" y="44624"/>
            <a:ext cx="794043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Terhelések és hatások: pontszerű szennyvízbevezetések</a:t>
            </a:r>
            <a:endParaRPr lang="hu-HU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H="1">
            <a:off x="827584" y="5633817"/>
            <a:ext cx="720080" cy="558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2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23492"/>
            <a:ext cx="7224981" cy="474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51520" y="1484784"/>
            <a:ext cx="6867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err="1"/>
              <a:t>Folyóvizi</a:t>
            </a:r>
            <a:r>
              <a:rPr lang="hu-HU" sz="2000" b="1" dirty="0"/>
              <a:t> vízminőségi </a:t>
            </a:r>
            <a:r>
              <a:rPr lang="hu-HU" sz="2000" b="1" dirty="0" smtClean="0"/>
              <a:t>modell – ”</a:t>
            </a:r>
            <a:r>
              <a:rPr lang="hu-HU" sz="2000" b="1" dirty="0" err="1" smtClean="0"/>
              <a:t>validálás</a:t>
            </a:r>
            <a:r>
              <a:rPr lang="hu-HU" sz="2000" b="1" dirty="0" smtClean="0"/>
              <a:t>” mérésekkel </a:t>
            </a:r>
            <a:endParaRPr lang="hu-HU" sz="2000" dirty="0"/>
          </a:p>
        </p:txBody>
      </p:sp>
      <p:sp>
        <p:nvSpPr>
          <p:cNvPr id="5" name="Cím 3"/>
          <p:cNvSpPr txBox="1">
            <a:spLocks/>
          </p:cNvSpPr>
          <p:nvPr/>
        </p:nvSpPr>
        <p:spPr>
          <a:xfrm>
            <a:off x="447989" y="44624"/>
            <a:ext cx="794043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Terhelések és hatások: pontszerű szennyvízbevezetések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79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work\VGT2\Matemodell\jelentos_kibocs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3" y="-819471"/>
            <a:ext cx="13382401" cy="94634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ím 3"/>
          <p:cNvSpPr txBox="1">
            <a:spLocks/>
          </p:cNvSpPr>
          <p:nvPr/>
        </p:nvSpPr>
        <p:spPr>
          <a:xfrm>
            <a:off x="447989" y="44624"/>
            <a:ext cx="794043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Terhelések és hatások: pontszerű szennyvízbevezetések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65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12887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Intézkedések tervezése: Szennyvízbevezetésből származó terhelés csökkentése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23528" y="3591014"/>
            <a:ext cx="8516499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b="1" i="1" dirty="0" smtClean="0"/>
              <a:t>KEOP projektek:</a:t>
            </a:r>
          </a:p>
          <a:p>
            <a:endParaRPr lang="hu-HU" b="1" i="1" dirty="0" smtClean="0"/>
          </a:p>
          <a:p>
            <a:r>
              <a:rPr lang="hu-HU" b="1" i="1" dirty="0" smtClean="0"/>
              <a:t>772 db. kommunális </a:t>
            </a:r>
            <a:r>
              <a:rPr lang="hu-HU" b="1" i="1" dirty="0"/>
              <a:t>szennyvízbevezetésből </a:t>
            </a:r>
            <a:r>
              <a:rPr lang="hu-HU" b="1" i="1" dirty="0" smtClean="0"/>
              <a:t>176 </a:t>
            </a:r>
            <a:r>
              <a:rPr lang="hu-HU" b="1" i="1" dirty="0"/>
              <a:t>db-ot találtunk jelentősnek (további 262 </a:t>
            </a:r>
            <a:r>
              <a:rPr lang="hu-HU" b="1" i="1" dirty="0" smtClean="0"/>
              <a:t>fontos).</a:t>
            </a:r>
            <a:endParaRPr lang="hu-HU" b="1" i="1" dirty="0"/>
          </a:p>
          <a:p>
            <a:r>
              <a:rPr lang="hu-HU" b="1" i="1" dirty="0" smtClean="0"/>
              <a:t>→ A </a:t>
            </a:r>
            <a:r>
              <a:rPr lang="hu-HU" b="1" i="1" dirty="0"/>
              <a:t>szennyvíztelepek közül 156 db-ot érint projekt (feltételezhető, hogy ezekben lesz technológia fejlesztés is). </a:t>
            </a:r>
            <a:endParaRPr lang="hu-HU" b="1" i="1" dirty="0" smtClean="0"/>
          </a:p>
          <a:p>
            <a:r>
              <a:rPr lang="hu-HU" b="1" i="1" dirty="0" smtClean="0"/>
              <a:t>	→ A 176 </a:t>
            </a:r>
            <a:r>
              <a:rPr lang="hu-HU" b="1" i="1" dirty="0"/>
              <a:t>db. jelentős </a:t>
            </a:r>
            <a:r>
              <a:rPr lang="hu-HU" b="1" i="1" dirty="0" smtClean="0"/>
              <a:t>terhelést 52 </a:t>
            </a:r>
            <a:r>
              <a:rPr lang="hu-HU" b="1" i="1" dirty="0"/>
              <a:t>db. projekt </a:t>
            </a:r>
            <a:r>
              <a:rPr lang="hu-HU" b="1" i="1" dirty="0" smtClean="0"/>
              <a:t>érint, a fontosakat 44 db. </a:t>
            </a:r>
            <a:endParaRPr lang="hu-HU" b="1" i="1" dirty="0"/>
          </a:p>
          <a:p>
            <a:endParaRPr lang="hu-HU" b="1" i="1" dirty="0" smtClean="0"/>
          </a:p>
          <a:p>
            <a:r>
              <a:rPr lang="hu-HU" b="1" i="1" dirty="0" smtClean="0"/>
              <a:t>A </a:t>
            </a:r>
            <a:r>
              <a:rPr lang="hu-HU" b="1" i="1" dirty="0"/>
              <a:t>maradék (252-156= 96) projektben vagy csak csatornázás </a:t>
            </a:r>
            <a:r>
              <a:rPr lang="hu-HU" b="1" i="1" dirty="0" smtClean="0"/>
              <a:t>bővítés van</a:t>
            </a:r>
            <a:r>
              <a:rPr lang="hu-HU" b="1" i="1" dirty="0"/>
              <a:t>, vagy új telep </a:t>
            </a:r>
            <a:r>
              <a:rPr lang="hu-HU" b="1" i="1" dirty="0" smtClean="0"/>
              <a:t>épül (felszíni víz terhelés növekedés!)</a:t>
            </a:r>
            <a:endParaRPr lang="hu-HU" b="1" i="1" dirty="0"/>
          </a:p>
        </p:txBody>
      </p:sp>
      <p:sp>
        <p:nvSpPr>
          <p:cNvPr id="3" name="Téglalap 2"/>
          <p:cNvSpPr/>
          <p:nvPr/>
        </p:nvSpPr>
        <p:spPr>
          <a:xfrm>
            <a:off x="323528" y="148478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Intézkedések tervezése:</a:t>
            </a:r>
            <a:endParaRPr lang="hu-HU" sz="2000" b="1" dirty="0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b="1" dirty="0"/>
              <a:t>Csak a jelentős </a:t>
            </a:r>
            <a:r>
              <a:rPr lang="hu-HU" b="1" dirty="0" smtClean="0"/>
              <a:t>(és fontos</a:t>
            </a:r>
            <a:r>
              <a:rPr lang="hu-HU" b="1" dirty="0"/>
              <a:t>) terhelésekre!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b="1" dirty="0"/>
              <a:t>Hatásfok emelése (rekonstrukció), utótisztítás, más befogadó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b="1" dirty="0"/>
              <a:t>Szabályozás: egyedi határérték, terhelhetőség vizsgálat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b="1" dirty="0" smtClean="0"/>
              <a:t>KEOP (2012-2015), </a:t>
            </a:r>
            <a:r>
              <a:rPr lang="hu-HU" b="1" dirty="0"/>
              <a:t>KEHOP </a:t>
            </a:r>
            <a:r>
              <a:rPr lang="hu-HU" b="1" dirty="0" smtClean="0"/>
              <a:t>(2015-től) projektek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953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16632"/>
            <a:ext cx="678830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Következtetése, javaslatok – további teendők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435280" cy="5400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hu-HU" sz="2000" b="1" dirty="0" smtClean="0"/>
              <a:t>Jogszabályok módosítása, harmonizációja</a:t>
            </a:r>
          </a:p>
          <a:p>
            <a:pPr lvl="1">
              <a:spcAft>
                <a:spcPts val="600"/>
              </a:spcAft>
            </a:pPr>
            <a:r>
              <a:rPr lang="hu-HU" sz="1800" b="1" dirty="0" smtClean="0"/>
              <a:t>10/2010 VM r. módosítása (</a:t>
            </a:r>
            <a:r>
              <a:rPr lang="hu-HU" sz="1800" b="1" dirty="0" err="1" smtClean="0"/>
              <a:t>fiz-kém</a:t>
            </a:r>
            <a:r>
              <a:rPr lang="hu-HU" sz="1800" b="1" dirty="0" smtClean="0"/>
              <a:t>. osztályhatárok, minősítés)</a:t>
            </a:r>
          </a:p>
          <a:p>
            <a:pPr lvl="1">
              <a:spcAft>
                <a:spcPts val="600"/>
              </a:spcAft>
            </a:pPr>
            <a:r>
              <a:rPr lang="hu-HU" sz="1800" b="1" dirty="0" smtClean="0"/>
              <a:t>220/2004 </a:t>
            </a:r>
            <a:r>
              <a:rPr lang="hu-HU" sz="1800" b="1" dirty="0" err="1" smtClean="0"/>
              <a:t>korm.r</a:t>
            </a:r>
            <a:r>
              <a:rPr lang="hu-HU" sz="1800" b="1" dirty="0" smtClean="0"/>
              <a:t>., 28/2004 KVVM r. – </a:t>
            </a:r>
            <a:r>
              <a:rPr lang="hu-HU" sz="1800" b="1" dirty="0" err="1" smtClean="0"/>
              <a:t>emissziós-immissziós</a:t>
            </a:r>
            <a:r>
              <a:rPr lang="hu-HU" sz="1800" b="1" dirty="0" smtClean="0"/>
              <a:t> szabályozás összehangolása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Terhelhetőség számítása – útmutató (hatóság, tervezők, igazgatóság részére)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Tipológia, altípusok (állóvizeknél!)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Intézkedések gazdasági értékelése – mit csináljunk a szennyvízzel, ha nincs terhelhető élővíz befogadó?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Nem pontszerű (diffúz) terhelés</a:t>
            </a:r>
          </a:p>
          <a:p>
            <a:pPr lvl="1">
              <a:spcAft>
                <a:spcPts val="600"/>
              </a:spcAft>
            </a:pPr>
            <a:r>
              <a:rPr lang="hu-HU" sz="1800" b="1" dirty="0" smtClean="0"/>
              <a:t>Modellel becsülhető (MONERIS - QUAL, REWARD)</a:t>
            </a:r>
          </a:p>
          <a:p>
            <a:pPr lvl="1">
              <a:spcAft>
                <a:spcPts val="600"/>
              </a:spcAft>
            </a:pPr>
            <a:r>
              <a:rPr lang="hu-HU" sz="1800" b="1" dirty="0" smtClean="0"/>
              <a:t>Ismeretlen terhelések (monitoring, ellenőrzés)</a:t>
            </a:r>
          </a:p>
          <a:p>
            <a:pPr>
              <a:spcAft>
                <a:spcPts val="600"/>
              </a:spcAft>
            </a:pPr>
            <a:r>
              <a:rPr lang="hu-HU" sz="2000" b="1" dirty="0" smtClean="0"/>
              <a:t>Vízminőségért felelős </a:t>
            </a:r>
            <a:r>
              <a:rPr lang="hu-HU" sz="2000" b="1" dirty="0" err="1" smtClean="0"/>
              <a:t>szakameberek</a:t>
            </a:r>
            <a:r>
              <a:rPr lang="hu-HU" sz="2000" b="1" dirty="0" smtClean="0"/>
              <a:t> jelenléte a területi igazgatóságokon (KÖVIZIG)és a hatóságoknál</a:t>
            </a:r>
          </a:p>
          <a:p>
            <a:pPr marL="0" indent="0">
              <a:spcAft>
                <a:spcPts val="600"/>
              </a:spcAft>
              <a:buNone/>
            </a:pPr>
            <a:endParaRPr lang="hu-HU" sz="2000" b="1" dirty="0" smtClean="0"/>
          </a:p>
          <a:p>
            <a:pPr lvl="1">
              <a:spcAft>
                <a:spcPts val="600"/>
              </a:spcAft>
            </a:pP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8370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ovf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521" y="537177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74" y="5415444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</a:t>
            </a:r>
            <a:r>
              <a:rPr lang="pt-BR" dirty="0"/>
              <a:t>fizikai-kémiai minősítés </a:t>
            </a:r>
            <a:r>
              <a:rPr lang="hu-HU" dirty="0" smtClean="0"/>
              <a:t>helye a </a:t>
            </a:r>
            <a:r>
              <a:rPr lang="hu-HU" dirty="0" err="1" smtClean="0"/>
              <a:t>vki-ban</a:t>
            </a:r>
            <a:r>
              <a:rPr lang="hu-HU" dirty="0" smtClean="0"/>
              <a:t> és </a:t>
            </a:r>
            <a:r>
              <a:rPr lang="pt-BR" dirty="0" smtClean="0"/>
              <a:t>módszere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917056" cy="434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31416" y="1412776"/>
            <a:ext cx="43846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000" dirty="0" smtClean="0"/>
              <a:t>Ökológiai állapot támogató elemei</a:t>
            </a:r>
          </a:p>
          <a:p>
            <a:pPr>
              <a:spcAft>
                <a:spcPts val="600"/>
              </a:spcAft>
            </a:pPr>
            <a:r>
              <a:rPr lang="hu-HU" sz="2000" dirty="0" smtClean="0"/>
              <a:t>Minősítés öt </a:t>
            </a:r>
            <a:r>
              <a:rPr lang="hu-HU" sz="2000" dirty="0"/>
              <a:t>osztályos </a:t>
            </a:r>
            <a:r>
              <a:rPr lang="hu-HU" sz="2000" dirty="0" smtClean="0"/>
              <a:t>skálán, négy elemcsoportra történik: </a:t>
            </a:r>
            <a:endParaRPr lang="hu-HU" sz="2000" dirty="0"/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oxigén </a:t>
            </a:r>
            <a:r>
              <a:rPr lang="hu-HU" dirty="0"/>
              <a:t>háztartás jellemzői és szerves terhelés,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növényi </a:t>
            </a:r>
            <a:r>
              <a:rPr lang="hu-HU" dirty="0"/>
              <a:t>tápanyagok,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sótartalom </a:t>
            </a:r>
            <a:r>
              <a:rPr lang="hu-HU" dirty="0"/>
              <a:t>és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savasodási állapot,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trike="sngStrike" dirty="0" smtClean="0"/>
              <a:t>Átlátszóság (állóvizek)</a:t>
            </a:r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Hőmérsékleti viszonyok </a:t>
            </a:r>
            <a:r>
              <a:rPr lang="hu-HU" sz="1600" dirty="0" smtClean="0"/>
              <a:t>(csak </a:t>
            </a:r>
            <a:r>
              <a:rPr lang="hu-HU" sz="1600" dirty="0" err="1" smtClean="0"/>
              <a:t>hőterhelésre</a:t>
            </a:r>
            <a:r>
              <a:rPr lang="hu-HU" sz="1600" dirty="0" smtClean="0"/>
              <a:t>)</a:t>
            </a:r>
            <a:endParaRPr lang="hu-HU" dirty="0" smtClean="0"/>
          </a:p>
          <a:p>
            <a:pPr marL="0" lvl="1">
              <a:spcAft>
                <a:spcPts val="600"/>
              </a:spcAft>
            </a:pPr>
            <a:r>
              <a:rPr lang="hu-HU" sz="2000" dirty="0"/>
              <a:t>Természetes (antropogén hatás mentes) </a:t>
            </a:r>
            <a:r>
              <a:rPr lang="hu-HU" sz="2000" dirty="0" err="1"/>
              <a:t>háttérkoncentrációtól</a:t>
            </a:r>
            <a:r>
              <a:rPr lang="hu-HU" sz="2000" dirty="0"/>
              <a:t> való eltérés </a:t>
            </a:r>
            <a:r>
              <a:rPr lang="hu-HU" sz="2000" dirty="0" smtClean="0"/>
              <a:t>mértéke utal a szennyezőanyag terhelésre.</a:t>
            </a:r>
            <a:endParaRPr lang="hu-HU" sz="2000" dirty="0"/>
          </a:p>
          <a:p>
            <a:pPr marL="45720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7" name="Jobbra nyíl feliratnak 6"/>
          <p:cNvSpPr/>
          <p:nvPr/>
        </p:nvSpPr>
        <p:spPr>
          <a:xfrm>
            <a:off x="188310" y="1340768"/>
            <a:ext cx="4952140" cy="5112569"/>
          </a:xfrm>
          <a:prstGeom prst="rightArrowCallout">
            <a:avLst>
              <a:gd name="adj1" fmla="val 38814"/>
              <a:gd name="adj2" fmla="val 24013"/>
              <a:gd name="adj3" fmla="val 8818"/>
              <a:gd name="adj4" fmla="val 88615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788024" y="1412776"/>
            <a:ext cx="4104456" cy="5184576"/>
          </a:xfrm>
        </p:spPr>
        <p:txBody>
          <a:bodyPr>
            <a:noAutofit/>
          </a:bodyPr>
          <a:lstStyle/>
          <a:p>
            <a:r>
              <a:rPr lang="hu-HU" sz="2000" dirty="0"/>
              <a:t>Közvetlen kapcsolatot teremt a szennyezőanyag bevezetéséből származó terhelés és annak vízminőségi, ökológiai hatása között, </a:t>
            </a:r>
            <a:r>
              <a:rPr lang="hu-HU" sz="2000" b="1" dirty="0"/>
              <a:t>a terhelések hatáselemzésén alapuló DPSIR metodika </a:t>
            </a:r>
            <a:r>
              <a:rPr lang="hu-HU" sz="2000" b="1" dirty="0" smtClean="0"/>
              <a:t>kulcseleme: </a:t>
            </a:r>
          </a:p>
          <a:p>
            <a:r>
              <a:rPr lang="hu-HU" sz="1800" dirty="0" smtClean="0"/>
              <a:t>TERHELÉSEK (pontszerű szennyvíz, diffúz)</a:t>
            </a:r>
          </a:p>
          <a:p>
            <a:r>
              <a:rPr lang="hu-HU" sz="1800" dirty="0" smtClean="0"/>
              <a:t>→ Koncentráció növekedés a befogadó víztestben (HATÁS)</a:t>
            </a:r>
          </a:p>
          <a:p>
            <a:pPr lvl="1"/>
            <a:r>
              <a:rPr lang="hu-HU" sz="1800" dirty="0" smtClean="0"/>
              <a:t>→ víztest fizikai-kémiai ÁLLAPOTA</a:t>
            </a:r>
          </a:p>
          <a:p>
            <a:pPr lvl="2"/>
            <a:r>
              <a:rPr lang="hu-HU" sz="1800" dirty="0" smtClean="0"/>
              <a:t>→ víztest ökológiai ÁLLAPOTA</a:t>
            </a:r>
          </a:p>
          <a:p>
            <a:pPr lvl="3"/>
            <a:r>
              <a:rPr lang="hu-HU" sz="1800" dirty="0" smtClean="0"/>
              <a:t>→ terhelés csökkentési INTÉZKEDÉS</a:t>
            </a:r>
          </a:p>
          <a:p>
            <a:endParaRPr lang="hu-HU" sz="1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00433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A fizikai-kémiai minősítés Kapcsolódása a ”DPSIR” metodikához</a:t>
            </a:r>
            <a:endParaRPr lang="hu-HU" dirty="0"/>
          </a:p>
        </p:txBody>
      </p:sp>
      <p:pic>
        <p:nvPicPr>
          <p:cNvPr id="2050" name="Picture 2" descr="dpsir_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2" y="1551683"/>
            <a:ext cx="4009908" cy="31453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21512" y="4941168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solidFill>
                  <a:schemeClr val="tx2"/>
                </a:solidFill>
              </a:rPr>
              <a:t>A tervezés a hajtóerő </a:t>
            </a:r>
            <a:r>
              <a:rPr lang="hu-HU" dirty="0">
                <a:solidFill>
                  <a:schemeClr val="tx2"/>
                </a:solidFill>
              </a:rPr>
              <a:t>(Driver), a terhelés (</a:t>
            </a:r>
            <a:r>
              <a:rPr lang="hu-HU" dirty="0" err="1">
                <a:solidFill>
                  <a:schemeClr val="tx2"/>
                </a:solidFill>
              </a:rPr>
              <a:t>Pressure</a:t>
            </a:r>
            <a:r>
              <a:rPr lang="hu-HU" dirty="0">
                <a:solidFill>
                  <a:schemeClr val="tx2"/>
                </a:solidFill>
              </a:rPr>
              <a:t>), az állapot (Status), a hatás (</a:t>
            </a:r>
            <a:r>
              <a:rPr lang="hu-HU" dirty="0" err="1">
                <a:solidFill>
                  <a:schemeClr val="tx2"/>
                </a:solidFill>
              </a:rPr>
              <a:t>Impact</a:t>
            </a:r>
            <a:r>
              <a:rPr lang="hu-HU" dirty="0">
                <a:solidFill>
                  <a:schemeClr val="tx2"/>
                </a:solidFill>
              </a:rPr>
              <a:t>) értékelése alapján jut el az intézkedésig (</a:t>
            </a:r>
            <a:r>
              <a:rPr lang="hu-HU" dirty="0" err="1">
                <a:solidFill>
                  <a:schemeClr val="tx2"/>
                </a:solidFill>
              </a:rPr>
              <a:t>Response</a:t>
            </a:r>
            <a:r>
              <a:rPr lang="hu-HU" dirty="0">
                <a:solidFill>
                  <a:schemeClr val="tx2"/>
                </a:solidFill>
              </a:rPr>
              <a:t>).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1520" y="1412776"/>
            <a:ext cx="4297151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508387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Referenciaértékek és Osztályhatárok megállapítása, ökológiai </a:t>
            </a:r>
            <a:r>
              <a:rPr lang="hu-HU" dirty="0" err="1" smtClean="0"/>
              <a:t>validálás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9452" y="1261316"/>
            <a:ext cx="5112568" cy="5328592"/>
          </a:xfrm>
        </p:spPr>
        <p:txBody>
          <a:bodyPr>
            <a:noAutofit/>
          </a:bodyPr>
          <a:lstStyle/>
          <a:p>
            <a:pPr lvl="0"/>
            <a:r>
              <a:rPr lang="hu-HU" sz="2000" b="1" dirty="0"/>
              <a:t>Vízminőségi adatok statisztikai </a:t>
            </a:r>
            <a:r>
              <a:rPr lang="hu-HU" sz="2000" b="1" dirty="0" smtClean="0"/>
              <a:t>elemzése</a:t>
            </a:r>
          </a:p>
          <a:p>
            <a:pPr lvl="1"/>
            <a:r>
              <a:rPr lang="hu-HU" sz="2000" b="1" dirty="0" smtClean="0"/>
              <a:t>OKIR-FEVI: 2009-2012, éves átlagok</a:t>
            </a:r>
          </a:p>
          <a:p>
            <a:pPr lvl="1"/>
            <a:r>
              <a:rPr lang="hu-HU" sz="2000" b="1" dirty="0" smtClean="0"/>
              <a:t>Eloszlások víztípus csoportonként</a:t>
            </a:r>
          </a:p>
          <a:p>
            <a:pPr lvl="1"/>
            <a:r>
              <a:rPr lang="hu-HU" sz="2000" b="1" dirty="0" smtClean="0"/>
              <a:t>Referencia: 5-10% </a:t>
            </a:r>
            <a:r>
              <a:rPr lang="hu-HU" sz="2000" b="1" dirty="0" err="1" smtClean="0"/>
              <a:t>percentilis</a:t>
            </a:r>
            <a:r>
              <a:rPr lang="hu-HU" sz="2000" b="1" dirty="0" smtClean="0"/>
              <a:t>; kiváló állapot: 10-30</a:t>
            </a:r>
            <a:r>
              <a:rPr lang="hu-HU" sz="2000" b="1" dirty="0"/>
              <a:t>% </a:t>
            </a:r>
            <a:r>
              <a:rPr lang="hu-HU" sz="2000" b="1" dirty="0" err="1" smtClean="0"/>
              <a:t>percentilis</a:t>
            </a:r>
            <a:r>
              <a:rPr lang="hu-HU" sz="2000" b="1" dirty="0" smtClean="0"/>
              <a:t>, jó állapot: 30-50</a:t>
            </a:r>
            <a:r>
              <a:rPr lang="hu-HU" sz="2000" b="1" dirty="0"/>
              <a:t>% </a:t>
            </a:r>
            <a:r>
              <a:rPr lang="hu-HU" sz="2000" b="1" dirty="0" err="1" smtClean="0"/>
              <a:t>percentilis</a:t>
            </a:r>
            <a:r>
              <a:rPr lang="hu-HU" sz="2000" b="1" dirty="0" smtClean="0"/>
              <a:t>. </a:t>
            </a:r>
            <a:endParaRPr lang="en-US" sz="2000" b="1" dirty="0"/>
          </a:p>
          <a:p>
            <a:pPr lvl="0"/>
            <a:r>
              <a:rPr lang="hu-HU" sz="2000" b="1" dirty="0" smtClean="0"/>
              <a:t>Kapcsolat a </a:t>
            </a:r>
            <a:r>
              <a:rPr lang="hu-HU" sz="2000" b="1" dirty="0"/>
              <a:t>biológiai minőségi elemek és </a:t>
            </a:r>
            <a:r>
              <a:rPr lang="hu-HU" sz="2000" b="1" dirty="0" smtClean="0"/>
              <a:t>a </a:t>
            </a:r>
            <a:r>
              <a:rPr lang="hu-HU" sz="2000" b="1" dirty="0"/>
              <a:t>vízkémiai környezeti változók között</a:t>
            </a:r>
            <a:r>
              <a:rPr lang="hu-HU" sz="2000" b="1" dirty="0" smtClean="0"/>
              <a:t>: a </a:t>
            </a:r>
            <a:r>
              <a:rPr lang="hu-HU" sz="2000" b="1" dirty="0"/>
              <a:t>jó ökológiai állapot elérését nem </a:t>
            </a:r>
            <a:r>
              <a:rPr lang="hu-HU" sz="2000" b="1" dirty="0" smtClean="0"/>
              <a:t>akadályozó tartomány kijelölése  </a:t>
            </a:r>
            <a:r>
              <a:rPr lang="hu-HU" sz="2000" b="1" dirty="0" err="1" smtClean="0"/>
              <a:t>élőlénycsoportonként</a:t>
            </a:r>
            <a:r>
              <a:rPr lang="hu-HU" sz="2000" b="1" dirty="0" smtClean="0"/>
              <a:t>.</a:t>
            </a:r>
            <a:endParaRPr lang="en-US" sz="2000" b="1" dirty="0"/>
          </a:p>
          <a:p>
            <a:r>
              <a:rPr lang="hu-HU" sz="2000" b="1" dirty="0" smtClean="0"/>
              <a:t>10 </a:t>
            </a:r>
            <a:r>
              <a:rPr lang="hu-HU" sz="2000" b="1" dirty="0" smtClean="0"/>
              <a:t>folyó típus, 7 állóvíz típus (6-os típus alcsoportokra bontása szükséges!)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40" y="1261316"/>
            <a:ext cx="3600400" cy="269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85" y="4064512"/>
            <a:ext cx="374991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 flipH="1">
            <a:off x="6167606" y="3992038"/>
            <a:ext cx="2137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ÖP – </a:t>
            </a:r>
            <a:r>
              <a:rPr lang="hu-HU" dirty="0" err="1" smtClean="0"/>
              <a:t>makrozoo</a:t>
            </a:r>
            <a:r>
              <a:rPr lang="hu-HU" dirty="0" smtClean="0"/>
              <a:t>, tó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 flipH="1">
            <a:off x="5722689" y="1231834"/>
            <a:ext cx="2963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BOI</a:t>
            </a:r>
            <a:r>
              <a:rPr lang="hu-HU" baseline="-25000" dirty="0" smtClean="0"/>
              <a:t>5</a:t>
            </a:r>
            <a:r>
              <a:rPr lang="hu-HU" dirty="0" smtClean="0"/>
              <a:t> – </a:t>
            </a:r>
            <a:r>
              <a:rPr lang="hu-HU" dirty="0" err="1" smtClean="0"/>
              <a:t>makrozoo</a:t>
            </a:r>
            <a:r>
              <a:rPr lang="hu-HU" dirty="0" smtClean="0"/>
              <a:t>, folyó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18311" y="6237312"/>
            <a:ext cx="250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</a:rPr>
              <a:t>OVGT 6.3 melléklet</a:t>
            </a:r>
            <a:endParaRPr lang="hu-H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55" y="1018439"/>
            <a:ext cx="4149439" cy="294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56" y="3992038"/>
            <a:ext cx="4149439" cy="286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12443" cy="504056"/>
          </a:xfrm>
        </p:spPr>
        <p:txBody>
          <a:bodyPr>
            <a:normAutofit/>
          </a:bodyPr>
          <a:lstStyle/>
          <a:p>
            <a:r>
              <a:rPr lang="hu-HU" dirty="0" smtClean="0"/>
              <a:t>Az állapotértékelés eredményei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950840" cy="535594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292080" y="6165304"/>
            <a:ext cx="328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</a:rPr>
              <a:t>OVGT 6-3 térképmelléklet</a:t>
            </a:r>
            <a:endParaRPr lang="hu-HU" sz="2000" b="1" dirty="0">
              <a:solidFill>
                <a:srgbClr val="0070C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9512" y="1340768"/>
            <a:ext cx="5256584" cy="504056"/>
          </a:xfrm>
          <a:prstGeom prst="rect">
            <a:avLst/>
          </a:prstGeom>
          <a:solidFill>
            <a:srgbClr val="0083A9"/>
          </a:solidFill>
        </p:spPr>
        <p:txBody>
          <a:bodyPr lIns="0" tIns="0" rIns="0" bIns="0">
            <a:noAutofit/>
          </a:bodyPr>
          <a:lstStyle/>
          <a:p>
            <a:pPr marL="12700" indent="0">
              <a:spcAft>
                <a:spcPts val="630"/>
              </a:spcAft>
            </a:pPr>
            <a:r>
              <a:rPr lang="en-US" sz="1300" dirty="0">
                <a:solidFill>
                  <a:srgbClr val="FFFFFF"/>
                </a:solidFill>
                <a:latin typeface="Arial"/>
              </a:rPr>
              <a:t>A 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Duna-v</a:t>
            </a:r>
            <a:r>
              <a:rPr lang="hu-HU" sz="1300" dirty="0" smtClean="0">
                <a:solidFill>
                  <a:srgbClr val="FFFFFF"/>
                </a:solidFill>
                <a:latin typeface="Arial"/>
              </a:rPr>
              <a:t>í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zgy</a:t>
            </a:r>
            <a:r>
              <a:rPr lang="hu-HU" sz="1300" dirty="0" smtClean="0">
                <a:solidFill>
                  <a:srgbClr val="FFFFFF"/>
                </a:solidFill>
                <a:latin typeface="Arial"/>
              </a:rPr>
              <a:t>ű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jt</a:t>
            </a:r>
            <a:r>
              <a:rPr lang="hu-HU" sz="1300" dirty="0" smtClean="0">
                <a:solidFill>
                  <a:srgbClr val="FFFFFF"/>
                </a:solidFill>
                <a:latin typeface="Arial"/>
              </a:rPr>
              <a:t>ő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magyarorsz</a:t>
            </a:r>
            <a:r>
              <a:rPr lang="hu-HU" sz="1300" dirty="0" smtClean="0">
                <a:solidFill>
                  <a:srgbClr val="FFFFFF"/>
                </a:solidFill>
                <a:latin typeface="Arial"/>
              </a:rPr>
              <a:t>á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gi</a:t>
            </a:r>
            <a:r>
              <a:rPr lang="en-US" sz="1300" dirty="0" smtClean="0">
                <a:solidFill>
                  <a:srgbClr val="FFFFFF"/>
                </a:solidFill>
                <a:latin typeface="Arial"/>
              </a:rPr>
              <a:t> r</a:t>
            </a:r>
            <a:r>
              <a:rPr lang="hu-HU" sz="1300" dirty="0" smtClean="0">
                <a:solidFill>
                  <a:srgbClr val="FFFFFF"/>
                </a:solidFill>
                <a:latin typeface="Arial"/>
              </a:rPr>
              <a:t>é</a:t>
            </a:r>
            <a:r>
              <a:rPr lang="en-US" sz="1300" dirty="0" err="1" smtClean="0">
                <a:solidFill>
                  <a:srgbClr val="FFFFFF"/>
                </a:solidFill>
                <a:latin typeface="Arial"/>
              </a:rPr>
              <a:t>sze</a:t>
            </a:r>
            <a:endParaRPr lang="en-US" sz="1300" dirty="0">
              <a:solidFill>
                <a:srgbClr val="FFFFFF"/>
              </a:solidFill>
              <a:latin typeface="Arial"/>
            </a:endParaRPr>
          </a:p>
          <a:p>
            <a:pPr marL="12700" indent="0">
              <a:lnSpc>
                <a:spcPts val="1848"/>
              </a:lnSpc>
              <a:spcAft>
                <a:spcPts val="8820"/>
              </a:spcAft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FELSZINI VIZTESTEK 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MIN</a:t>
            </a:r>
            <a:r>
              <a:rPr lang="hu-HU" sz="1400" b="1" dirty="0">
                <a:solidFill>
                  <a:srgbClr val="FFFFFF"/>
                </a:solidFill>
                <a:latin typeface="Arial"/>
              </a:rPr>
              <a:t>Ő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SIT</a:t>
            </a:r>
            <a:r>
              <a:rPr lang="hu-HU" sz="1400" b="1" dirty="0" smtClean="0">
                <a:solidFill>
                  <a:srgbClr val="FFFFFF"/>
                </a:solidFill>
                <a:latin typeface="Arial"/>
              </a:rPr>
              <a:t>É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SE FIZIKAI-K</a:t>
            </a:r>
            <a:r>
              <a:rPr lang="hu-HU" sz="1400" b="1" dirty="0" smtClean="0">
                <a:solidFill>
                  <a:srgbClr val="FFFFFF"/>
                </a:solidFill>
                <a:latin typeface="Arial"/>
              </a:rPr>
              <a:t>É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MIAI ELEMEK</a:t>
            </a:r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778" y="44624"/>
            <a:ext cx="3979995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Az állapotértékelés eredményei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90008"/>
            <a:ext cx="5272840" cy="299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81908"/>
            <a:ext cx="5242343" cy="285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23528" y="4872062"/>
            <a:ext cx="32528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189 állóvíz víztest</a:t>
            </a:r>
          </a:p>
          <a:p>
            <a:pPr lvl="1"/>
            <a:r>
              <a:rPr lang="hu-HU" sz="2000" b="1" dirty="0" smtClean="0"/>
              <a:t>36 kiváló és jó (19%)</a:t>
            </a:r>
          </a:p>
          <a:p>
            <a:pPr lvl="1"/>
            <a:r>
              <a:rPr lang="hu-HU" sz="2000" b="1" dirty="0" smtClean="0"/>
              <a:t>81 adathiányos (43%)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2060848"/>
            <a:ext cx="33954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8</a:t>
            </a:r>
            <a:r>
              <a:rPr lang="hu-HU" sz="2400" b="1" dirty="0" smtClean="0"/>
              <a:t>89 állóvíz víztest</a:t>
            </a:r>
          </a:p>
          <a:p>
            <a:pPr lvl="1"/>
            <a:r>
              <a:rPr lang="hu-HU" sz="2000" b="1" dirty="0" smtClean="0"/>
              <a:t>443 kiváló és jó (50%)</a:t>
            </a:r>
          </a:p>
          <a:p>
            <a:pPr lvl="1"/>
            <a:r>
              <a:rPr lang="hu-HU" sz="2000" b="1" dirty="0" smtClean="0"/>
              <a:t>133 adathiányos (15%)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9505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8798"/>
            <a:ext cx="488315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76672"/>
            <a:ext cx="488315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64778" y="44624"/>
            <a:ext cx="3979995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Az állapotértékelés eredményei</a:t>
            </a:r>
            <a:endParaRPr lang="en-US" dirty="0"/>
          </a:p>
        </p:txBody>
      </p:sp>
      <p:sp>
        <p:nvSpPr>
          <p:cNvPr id="3" name="Jobbra nyíl 2"/>
          <p:cNvSpPr/>
          <p:nvPr/>
        </p:nvSpPr>
        <p:spPr>
          <a:xfrm>
            <a:off x="801024" y="1844824"/>
            <a:ext cx="28083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611560" y="1412776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Támogató (háttér) fizikai-kémia</a:t>
            </a:r>
            <a:endParaRPr lang="hu-HU" b="1" dirty="0"/>
          </a:p>
        </p:txBody>
      </p:sp>
      <p:sp>
        <p:nvSpPr>
          <p:cNvPr id="8" name="Jobbra nyíl 7"/>
          <p:cNvSpPr/>
          <p:nvPr/>
        </p:nvSpPr>
        <p:spPr>
          <a:xfrm rot="10800000">
            <a:off x="5580112" y="5085184"/>
            <a:ext cx="28083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652120" y="443711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Ökológia (biológia+</a:t>
            </a:r>
            <a:r>
              <a:rPr lang="hu-HU" b="1" dirty="0" err="1" smtClean="0"/>
              <a:t>fiz-kém</a:t>
            </a:r>
            <a:r>
              <a:rPr lang="hu-HU" b="1" dirty="0" smtClean="0"/>
              <a:t>+</a:t>
            </a:r>
            <a:r>
              <a:rPr lang="hu-HU" b="1" dirty="0" err="1" smtClean="0"/>
              <a:t>spec</a:t>
            </a:r>
            <a:r>
              <a:rPr lang="hu-HU" b="1" dirty="0" smtClean="0"/>
              <a:t> sz.+</a:t>
            </a:r>
            <a:r>
              <a:rPr lang="hu-HU" b="1" dirty="0" err="1" smtClean="0"/>
              <a:t>hidromorf</a:t>
            </a:r>
            <a:r>
              <a:rPr lang="hu-HU" b="1" dirty="0" smtClean="0"/>
              <a:t>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6635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940435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Terhelések és hatások: pontszerű szennyvízbevezetések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9" y="908720"/>
            <a:ext cx="8308560" cy="583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8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7504" y="1412776"/>
            <a:ext cx="885698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712 ismert kommunális szennyvízbevezetés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Jelentős terhelés: 314/2005 </a:t>
            </a:r>
            <a:r>
              <a:rPr lang="hu-HU" sz="2000" b="1" dirty="0" err="1" smtClean="0"/>
              <a:t>korm.rend</a:t>
            </a:r>
            <a:r>
              <a:rPr lang="hu-HU" sz="2000" b="1" dirty="0" smtClean="0"/>
              <a:t>., IPPC, ICPDR  (méretküszöb) </a:t>
            </a:r>
          </a:p>
          <a:p>
            <a:pPr lvl="1">
              <a:spcAft>
                <a:spcPts val="600"/>
              </a:spcAft>
            </a:pPr>
            <a:r>
              <a:rPr lang="hu-HU" sz="2000" b="1" dirty="0" smtClean="0"/>
              <a:t>→ </a:t>
            </a:r>
            <a:r>
              <a:rPr lang="hu-H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intézkedés szempontjából a hatás a mértékadó!</a:t>
            </a:r>
            <a:endParaRPr lang="hu-H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Jelentős hatás</a:t>
            </a:r>
            <a:r>
              <a:rPr lang="hu-HU" sz="2000" b="1" dirty="0"/>
              <a:t>: ha a jó állapot </a:t>
            </a:r>
            <a:r>
              <a:rPr lang="hu-HU" sz="2000" b="1" dirty="0" smtClean="0"/>
              <a:t>(célkitűzés) </a:t>
            </a:r>
            <a:r>
              <a:rPr lang="hu-HU" sz="2000" b="1" dirty="0"/>
              <a:t>elérését </a:t>
            </a:r>
            <a:r>
              <a:rPr lang="hu-HU" sz="2000" b="1" dirty="0" smtClean="0"/>
              <a:t>a terhelés önmagában akadályozza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Kritériumok:</a:t>
            </a:r>
            <a:endParaRPr lang="hu-HU" sz="2000" b="1" dirty="0"/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b="1" dirty="0" smtClean="0"/>
              <a:t>Vízminőségi modellből számított </a:t>
            </a:r>
            <a:r>
              <a:rPr lang="hu-HU" b="1" dirty="0" err="1" smtClean="0"/>
              <a:t>dC</a:t>
            </a:r>
            <a:r>
              <a:rPr lang="hu-HU" b="1" dirty="0" smtClean="0"/>
              <a:t> növekmény  &gt; (</a:t>
            </a:r>
            <a:r>
              <a:rPr lang="hu-HU" b="1" dirty="0" err="1" smtClean="0"/>
              <a:t>C</a:t>
            </a:r>
            <a:r>
              <a:rPr lang="hu-HU" b="1" baseline="-25000" dirty="0" err="1" smtClean="0"/>
              <a:t>jó</a:t>
            </a:r>
            <a:r>
              <a:rPr lang="hu-HU" b="1" dirty="0" smtClean="0"/>
              <a:t> – </a:t>
            </a:r>
            <a:r>
              <a:rPr lang="hu-HU" b="1" dirty="0" err="1" smtClean="0"/>
              <a:t>C</a:t>
            </a:r>
            <a:r>
              <a:rPr lang="hu-HU" b="1" baseline="-25000" dirty="0" err="1" smtClean="0"/>
              <a:t>ref</a:t>
            </a:r>
            <a:r>
              <a:rPr lang="hu-HU" b="1" dirty="0" smtClean="0"/>
              <a:t>) 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b="1" dirty="0" smtClean="0"/>
              <a:t>Állapotértékelés visszaigazolja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b="1" dirty="0" smtClean="0"/>
              <a:t>Hígulási arányra megállapított küszöbérték (&lt;10-szeres, &lt; 100-szoros)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176 db. jelentős kommunális szennyvíztisztító telep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/>
              <a:t>Fontos terhelések: önmagukban nem, de más terheléssel együtt (diffúz, </a:t>
            </a:r>
            <a:r>
              <a:rPr lang="hu-HU" sz="2000" b="1" dirty="0" err="1" smtClean="0"/>
              <a:t>felvíz</a:t>
            </a:r>
            <a:r>
              <a:rPr lang="hu-HU" sz="2000" b="1" dirty="0" smtClean="0"/>
              <a:t>, másik pontszerű) már akadályozzák a célkitűzést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b="1" dirty="0" smtClean="0"/>
              <a:t>További 262 db. </a:t>
            </a:r>
            <a:r>
              <a:rPr lang="hu-HU" sz="2000" b="1" dirty="0"/>
              <a:t>k</a:t>
            </a:r>
            <a:r>
              <a:rPr lang="hu-HU" sz="2000" b="1" dirty="0" smtClean="0"/>
              <a:t>ommunális szennyvíztisztító telep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0070C0"/>
                </a:solidFill>
              </a:rPr>
              <a:t>OVGT (május) 3.1 melléklet (felülvizsgálat szükséges!)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940435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Terhelések és hatások: pontszerű szennyvízbevezetések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69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724</Words>
  <Application>Microsoft Office PowerPoint</Application>
  <PresentationFormat>Diavetítés a képernyőre (4:3 oldalarány)</PresentationFormat>
  <Paragraphs>107</Paragraphs>
  <Slides>15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Felszíni vizek minősítése az ökológiát  támogató fizikai-kémiai jellemzők szerint: az állapotértékelés tanulságai az intézkedési  programok tervezése szempontjából   Dr. Clement Adrienne Dr. Szilágyi Ferenc Kardos Máté Krisztián  BME VKKT</vt:lpstr>
      <vt:lpstr>A fizikai-kémiai minősítés helye a vki-ban és módszere</vt:lpstr>
      <vt:lpstr>A fizikai-kémiai minősítés Kapcsolódása a ”DPSIR” metodikához</vt:lpstr>
      <vt:lpstr>Referenciaértékek és Osztályhatárok megállapítása, ökológiai validálás</vt:lpstr>
      <vt:lpstr>Az állapotértékelés eredményei</vt:lpstr>
      <vt:lpstr>Az állapotértékelés eredményei</vt:lpstr>
      <vt:lpstr>Az állapotértékelés eredményei</vt:lpstr>
      <vt:lpstr>Terhelések és hatások: pontszerű szennyvízbevezetések</vt:lpstr>
      <vt:lpstr>Terhelések és hatások: pontszerű szennyvízbevezetések</vt:lpstr>
      <vt:lpstr>PowerPoint bemutató</vt:lpstr>
      <vt:lpstr>PowerPoint bemutató</vt:lpstr>
      <vt:lpstr>PowerPoint bemutató</vt:lpstr>
      <vt:lpstr>Intézkedések tervezése: Szennyvízbevezetésből származó terhelés csökkentése</vt:lpstr>
      <vt:lpstr>Következtetése, javaslatok – további teendők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Adrienne</cp:lastModifiedBy>
  <cp:revision>81</cp:revision>
  <dcterms:created xsi:type="dcterms:W3CDTF">2014-03-03T11:13:53Z</dcterms:created>
  <dcterms:modified xsi:type="dcterms:W3CDTF">2015-07-01T17:39:19Z</dcterms:modified>
</cp:coreProperties>
</file>