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60" r:id="rId3"/>
    <p:sldId id="261" r:id="rId4"/>
    <p:sldId id="265" r:id="rId5"/>
    <p:sldId id="262" r:id="rId6"/>
    <p:sldId id="263" r:id="rId7"/>
    <p:sldId id="264" r:id="rId8"/>
    <p:sldId id="258" r:id="rId9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5844E9-4508-447D-BF93-9082FE10E7E6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95AA7D-A8C4-44DC-9E31-661FFEA1F9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014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C16C4-C72C-45ED-89A1-FBB8161E175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048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15069-CE8A-4E1D-9B46-A619F5CAB950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A035-C741-4E63-A2C8-26729715FA8F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FD09-AA5E-440A-93C1-97FB84B0B7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94DB-22F7-40AA-AAA9-7D23CF8350C5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A549-5603-4EA6-BDDA-DF5C0DD6CE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F4E8-94F7-4484-B4D2-CC031D33B930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9A98-62C8-44D4-A889-0FB8D59F3D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32B2-D54F-4721-82A1-DEC1DFD8DB69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E7F9-7C36-4170-AFE1-C05583A65A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7A10-3FE0-445D-8166-D0588BED2B4F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7966-AC13-48B4-97DF-C4B33876E4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2C64-AADC-4EFA-AAD3-38BB9FC4BF94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CB18-700E-42CA-B66A-AE50B8D16F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08F9-C31B-43BA-9D7B-FF4E90EE2419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7136-766B-4307-957D-CB671077F0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75D59F-8ECA-4407-87DD-4DC76C7F65AB}" type="datetimeFigureOut">
              <a:rPr lang="hu-HU"/>
              <a:pPr>
                <a:defRPr/>
              </a:pPr>
              <a:t>2015.08.10.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45E013-EBC5-4FF6-995E-E304BD8E77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66" r:id="rId4"/>
    <p:sldLayoutId id="2147483665" r:id="rId5"/>
    <p:sldLayoutId id="2147483670" r:id="rId6"/>
    <p:sldLayoutId id="2147483664" r:id="rId7"/>
    <p:sldLayoutId id="2147483663" r:id="rId8"/>
    <p:sldLayoutId id="214748367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gt2@kdtvizig.hu" TargetMode="External"/><Relationship Id="rId2" Type="http://schemas.openxmlformats.org/officeDocument/2006/relationships/hyperlink" Target="mailto:vgt2@vizeink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zeink.h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129463" cy="2808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dirty="0"/>
              <a:t>A VÍZGYŰJTŐ - GAZDÁLKODÁSI TERV FELÜLVIZSGÁLATA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szakmai  </a:t>
            </a:r>
            <a:r>
              <a:rPr lang="hu-HU" sz="2800" dirty="0"/>
              <a:t>FÓRUM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Kép 5" descr="http://www.nyuduvizig.hu/templates/nyuduvizigtemplate/img/head/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5278438"/>
            <a:ext cx="6111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1239838" y="3213100"/>
            <a:ext cx="52609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Tóth Sándor</a:t>
            </a:r>
            <a:endParaRPr lang="hu-H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Közép-dunántúli </a:t>
            </a:r>
            <a:r>
              <a:rPr lang="hu-H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Vízügyi </a:t>
            </a:r>
            <a:r>
              <a:rPr lang="hu-H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Igazgatóság</a:t>
            </a:r>
            <a:endParaRPr lang="hu-H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 előzményei</a:t>
            </a:r>
          </a:p>
        </p:txBody>
      </p:sp>
      <p:sp>
        <p:nvSpPr>
          <p:cNvPr id="14338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r>
              <a:rPr lang="hu-HU" sz="2600" dirty="0" smtClean="0">
                <a:latin typeface="Arial" charset="0"/>
                <a:cs typeface="Arial" charset="0"/>
              </a:rPr>
              <a:t>1996 - Az Európai Bizottságot megbízzák az EU Víz Keretirányelv (VKI) kidolgozásával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r>
              <a:rPr lang="hu-HU" sz="2600" dirty="0" smtClean="0">
                <a:latin typeface="Arial" charset="0"/>
                <a:cs typeface="Arial" charset="0"/>
              </a:rPr>
              <a:t>2000 – Az EU Víz Keretirányelv  kihirdetése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dirty="0" smtClean="0">
                <a:latin typeface="Arial" charset="0"/>
                <a:cs typeface="Arial" charset="0"/>
              </a:rPr>
              <a:t>Mi a VKI?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dirty="0" smtClean="0">
                <a:latin typeface="Arial" charset="0"/>
                <a:cs typeface="Arial" charset="0"/>
              </a:rPr>
              <a:t>A Európai vízpolitika keretét meghatározó irányelv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400" dirty="0" smtClean="0">
                <a:latin typeface="Arial" charset="0"/>
                <a:cs typeface="Arial" charset="0"/>
              </a:rPr>
              <a:t>A vízpolitikát meghatározó nemzeti törvények alapja</a:t>
            </a: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		</a:t>
            </a:r>
            <a:endParaRPr lang="hu-HU" sz="2600" dirty="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Wingdings" pitchFamily="2" charset="2"/>
              <a:buChar char="Ø"/>
            </a:pPr>
            <a:endParaRPr lang="hu-HU" sz="2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 előzményei</a:t>
            </a: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454717" y="1412776"/>
            <a:ext cx="8229600" cy="5184576"/>
          </a:xfrm>
        </p:spPr>
        <p:txBody>
          <a:bodyPr/>
          <a:lstStyle/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600" dirty="0" smtClean="0">
                <a:latin typeface="Arial" charset="0"/>
                <a:cs typeface="Arial" charset="0"/>
              </a:rPr>
              <a:t>2003 – </a:t>
            </a:r>
            <a:r>
              <a:rPr lang="hu-HU" sz="2400" dirty="0" smtClean="0">
                <a:latin typeface="Arial" charset="0"/>
                <a:cs typeface="Arial" charset="0"/>
              </a:rPr>
              <a:t>A VKI irányelveinek a hazai jogszabályokba való 	      átültetése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600" dirty="0" smtClean="0">
                <a:latin typeface="Arial" charset="0"/>
                <a:cs typeface="Arial" charset="0"/>
              </a:rPr>
              <a:t>2009 – </a:t>
            </a:r>
            <a:r>
              <a:rPr lang="hu-HU" sz="2400" dirty="0" smtClean="0">
                <a:latin typeface="Arial" charset="0"/>
                <a:cs typeface="Arial" charset="0"/>
              </a:rPr>
              <a:t>A VGT megalkotása Magyarországon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400" dirty="0" smtClean="0">
                <a:latin typeface="Arial" charset="0"/>
                <a:cs typeface="Arial" charset="0"/>
              </a:rPr>
              <a:t>2015 – </a:t>
            </a:r>
            <a:r>
              <a:rPr lang="hu-HU" sz="2400" dirty="0" smtClean="0">
                <a:latin typeface="Arial" charset="0"/>
                <a:cs typeface="Arial" charset="0"/>
              </a:rPr>
              <a:t>A VGT felülvizsgálata (VGT2)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2400" dirty="0" smtClean="0">
                <a:latin typeface="Arial" charset="0"/>
                <a:cs typeface="Arial" charset="0"/>
              </a:rPr>
              <a:t>További ciklusok: 2021, majd 2027-ig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dirty="0" smtClean="0">
                <a:latin typeface="Arial" charset="0"/>
                <a:cs typeface="Arial" charset="0"/>
              </a:rPr>
              <a:t>A VGT tartalma, célja?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dirty="0" smtClean="0">
                <a:latin typeface="Arial" charset="0"/>
                <a:cs typeface="Arial" charset="0"/>
              </a:rPr>
              <a:t>	</a:t>
            </a:r>
            <a:r>
              <a:rPr lang="hu-HU" sz="2000" dirty="0" smtClean="0">
                <a:latin typeface="Arial" charset="0"/>
                <a:cs typeface="Arial" charset="0"/>
              </a:rPr>
              <a:t>I.  	</a:t>
            </a:r>
            <a:r>
              <a:rPr lang="hu-HU" sz="1800" dirty="0" smtClean="0">
                <a:latin typeface="Arial" charset="0"/>
                <a:cs typeface="Arial" charset="0"/>
              </a:rPr>
              <a:t>Víztestek kijelölése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1800" dirty="0" smtClean="0">
                <a:latin typeface="Arial" charset="0"/>
                <a:cs typeface="Arial" charset="0"/>
              </a:rPr>
              <a:t>	II. 	Emberi tevékenységből eredő terhelések,hatások számba vétele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     III. 	</a:t>
            </a:r>
            <a:r>
              <a:rPr lang="hu-HU" sz="1800" dirty="0" smtClean="0">
                <a:latin typeface="Arial" charset="0"/>
                <a:cs typeface="Arial" charset="0"/>
              </a:rPr>
              <a:t>A vizeink mennyiségi, minőségi, ökológiai állapotának felmérése 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1800" dirty="0" smtClean="0">
                <a:latin typeface="Arial" charset="0"/>
                <a:cs typeface="Arial" charset="0"/>
              </a:rPr>
              <a:t>     IV. 	Intézkedések, amit a jó állapotban lévő víz jó állapotban tartása         	érdekében, vagy a rossz állapotában lévő víz jó állapotának 	  	megközelítéséhez, vagy annak eléréséhez tenni kell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188913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cap="none" smtClean="0">
                <a:latin typeface="Arial" charset="0"/>
                <a:cs typeface="Arial" charset="0"/>
              </a:rPr>
              <a:t>A VÍZGYŰJTŐ-GAZDÁLKODÁSI TERV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435975" cy="4852988"/>
          </a:xfrm>
        </p:spPr>
        <p:txBody>
          <a:bodyPr/>
          <a:lstStyle/>
          <a:p>
            <a:pPr eaLnBrk="1" hangingPunct="1"/>
            <a:endParaRPr lang="hu-HU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	</a:t>
            </a:r>
            <a:r>
              <a:rPr lang="hu-HU" sz="2400" dirty="0" smtClean="0">
                <a:latin typeface="Arial" charset="0"/>
                <a:cs typeface="Arial" charset="0"/>
              </a:rPr>
              <a:t>VGT tervezés szintjei</a:t>
            </a:r>
          </a:p>
          <a:p>
            <a:pPr eaLnBrk="1" hangingPunct="1">
              <a:buFont typeface="Arial" charset="0"/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hu-HU" sz="20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dirty="0" smtClean="0">
                <a:latin typeface="Arial" charset="0"/>
                <a:cs typeface="Arial" charset="0"/>
              </a:rPr>
              <a:t>Víztestek </a:t>
            </a:r>
            <a:r>
              <a:rPr lang="hu-HU" sz="2000" dirty="0" smtClean="0">
                <a:latin typeface="Arial" charset="0"/>
                <a:cs typeface="Arial" charset="0"/>
              </a:rPr>
              <a:t>szintje (felszíni </a:t>
            </a:r>
            <a:r>
              <a:rPr lang="hu-HU" sz="2000" dirty="0" smtClean="0">
                <a:latin typeface="Arial" charset="0"/>
                <a:cs typeface="Arial" charset="0"/>
              </a:rPr>
              <a:t>1026 db, felszín alatti 108 db)</a:t>
            </a:r>
          </a:p>
          <a:p>
            <a:pPr eaLnBrk="1" hangingPunct="1"/>
            <a:endParaRPr lang="hu-HU" sz="1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dirty="0" smtClean="0">
                <a:latin typeface="Arial" charset="0"/>
                <a:cs typeface="Arial" charset="0"/>
              </a:rPr>
              <a:t>Tervezési alegység szintje (42 db)</a:t>
            </a:r>
          </a:p>
          <a:p>
            <a:pPr eaLnBrk="1" hangingPunct="1"/>
            <a:endParaRPr lang="hu-HU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dirty="0" smtClean="0">
                <a:latin typeface="Arial" charset="0"/>
                <a:cs typeface="Arial" charset="0"/>
              </a:rPr>
              <a:t>Részvízgyűjtő szintje (4 db: Duna</a:t>
            </a:r>
            <a:r>
              <a:rPr lang="hu-HU" sz="2000" dirty="0" smtClean="0">
                <a:latin typeface="Arial" charset="0"/>
                <a:cs typeface="Arial" charset="0"/>
              </a:rPr>
              <a:t>, Tisza, Balaton</a:t>
            </a:r>
            <a:r>
              <a:rPr lang="hu-HU" sz="2000" dirty="0" smtClean="0">
                <a:latin typeface="Arial" charset="0"/>
                <a:cs typeface="Arial" charset="0"/>
              </a:rPr>
              <a:t>, Dráva)</a:t>
            </a:r>
          </a:p>
          <a:p>
            <a:pPr eaLnBrk="1" hangingPunct="1"/>
            <a:endParaRPr lang="hu-HU" sz="1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hu-HU" sz="2000" dirty="0" smtClean="0">
                <a:latin typeface="Arial" charset="0"/>
                <a:cs typeface="Arial" charset="0"/>
              </a:rPr>
              <a:t>VGT országos szint (Nemzeti jelentés az EU felé)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marL="355600" lvl="1" indent="-355600" eaLnBrk="1" hangingPunct="1">
              <a:lnSpc>
                <a:spcPct val="12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600" smtClean="0">
                <a:latin typeface="Arial" charset="0"/>
                <a:cs typeface="Arial" charset="0"/>
              </a:rPr>
              <a:t>VGT céljai részletesebben:</a:t>
            </a:r>
          </a:p>
          <a:p>
            <a:pPr marL="355600" lvl="1" indent="-355600" eaLnBrk="1" hangingPunct="1">
              <a:lnSpc>
                <a:spcPct val="12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6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Fokozatosan csökkenteni a felszíni és felszín alatti vizeink terhelését, szennyezését</a:t>
            </a: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A vizeink fenntartható módon való használatának biztosítása</a:t>
            </a: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Meg kell akadályozni a vízi, illetve a vizektől függő szárazföldi ökoszisztémák állapotromlását</a:t>
            </a:r>
          </a:p>
          <a:p>
            <a:pPr marL="355600" lvl="1" indent="-355600" eaLnBrk="1" hangingPunct="1">
              <a:lnSpc>
                <a:spcPct val="122000"/>
              </a:lnSpc>
              <a:buSzPct val="95000"/>
              <a:buFont typeface="Wingdings" pitchFamily="2" charset="2"/>
              <a:buChar char="Ø"/>
            </a:pPr>
            <a:r>
              <a:rPr lang="hu-HU" sz="2000" smtClean="0">
                <a:latin typeface="Arial" charset="0"/>
                <a:cs typeface="Arial" charset="0"/>
              </a:rPr>
              <a:t>Feladat továbbá az árvizek, aszályok időjárástól függő hatásainak mérséklése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200" smtClean="0">
                <a:latin typeface="Arial" charset="0"/>
                <a:cs typeface="Arial" charset="0"/>
              </a:rPr>
              <a:t>A VGT intézkedések aspektusai: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Műszaki 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Gazdasági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Ökológiai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Társadalmi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sz="2200" smtClean="0">
                <a:latin typeface="Arial" charset="0"/>
                <a:cs typeface="Arial" charset="0"/>
              </a:rPr>
              <a:t>A VGT intézkedések résztvevői:</a:t>
            </a:r>
            <a:endParaRPr lang="hu-HU" sz="180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Környezetvédelmi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Vízügyi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Természetvédelmi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Önkormányzati szervek</a:t>
            </a:r>
          </a:p>
          <a:p>
            <a:pPr marL="355600" lvl="1" indent="-355600" eaLnBrk="1" hangingPunct="1">
              <a:lnSpc>
                <a:spcPct val="112000"/>
              </a:lnSpc>
              <a:buSzPct val="95000"/>
              <a:buFont typeface="Wingdings" pitchFamily="2" charset="2"/>
              <a:buChar char="Ø"/>
            </a:pPr>
            <a:r>
              <a:rPr lang="hu-HU" sz="1800" smtClean="0">
                <a:latin typeface="Arial" charset="0"/>
                <a:cs typeface="Arial" charset="0"/>
              </a:rPr>
              <a:t>Társadalmi érdekcsoportok</a:t>
            </a:r>
          </a:p>
          <a:p>
            <a:pPr marL="355600" lvl="1" indent="-355600" eaLnBrk="1" hangingPunct="1">
              <a:lnSpc>
                <a:spcPct val="11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Vízgyűjtő-gazdálkodási terv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111750"/>
          </a:xfrm>
        </p:spPr>
        <p:txBody>
          <a:bodyPr/>
          <a:lstStyle/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200" dirty="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r>
              <a:rPr lang="hu-HU" dirty="0" smtClean="0">
                <a:latin typeface="Arial" charset="0"/>
                <a:cs typeface="Arial" charset="0"/>
              </a:rPr>
              <a:t>		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pPr marL="355600" lvl="1" indent="-355600" eaLnBrk="1" hangingPunct="1">
              <a:lnSpc>
                <a:spcPct val="132000"/>
              </a:lnSpc>
              <a:buClr>
                <a:srgbClr val="9BBB59"/>
              </a:buClr>
              <a:buSzPct val="95000"/>
              <a:buFont typeface="Arial" charset="0"/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556792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Határidők:</a:t>
            </a:r>
          </a:p>
          <a:p>
            <a:r>
              <a:rPr lang="hu-HU" dirty="0" smtClean="0"/>
              <a:t>2015. szeptemberig:</a:t>
            </a:r>
          </a:p>
          <a:p>
            <a:r>
              <a:rPr lang="hu-HU" dirty="0" smtClean="0"/>
              <a:t>	Véleményezési ciklus I. fele – országos, területi és speciális fórumok</a:t>
            </a:r>
          </a:p>
          <a:p>
            <a:r>
              <a:rPr lang="hu-HU" dirty="0" smtClean="0"/>
              <a:t>2015. szeptember-november:</a:t>
            </a:r>
          </a:p>
          <a:p>
            <a:r>
              <a:rPr lang="hu-HU" dirty="0"/>
              <a:t>	V</a:t>
            </a:r>
            <a:r>
              <a:rPr lang="hu-HU" dirty="0" smtClean="0"/>
              <a:t>éleményezési ciklus II. fele – írásban</a:t>
            </a:r>
          </a:p>
          <a:p>
            <a:r>
              <a:rPr lang="hu-HU" dirty="0" smtClean="0"/>
              <a:t>2015. december 22.:</a:t>
            </a:r>
          </a:p>
          <a:p>
            <a:r>
              <a:rPr lang="hu-HU" dirty="0"/>
              <a:t>	</a:t>
            </a:r>
            <a:r>
              <a:rPr lang="hu-HU" dirty="0" smtClean="0"/>
              <a:t>A vízgyűjtő-gazdálkodási tervek elkészítésének határideje</a:t>
            </a:r>
          </a:p>
          <a:p>
            <a:endParaRPr lang="hu-HU" dirty="0" smtClean="0"/>
          </a:p>
          <a:p>
            <a:r>
              <a:rPr lang="hu-HU" dirty="0" smtClean="0"/>
              <a:t>Tervek írásbeli véleményezése:</a:t>
            </a:r>
          </a:p>
          <a:p>
            <a:r>
              <a:rPr lang="hu-HU" b="1" dirty="0"/>
              <a:t>2015. november </a:t>
            </a:r>
            <a:r>
              <a:rPr lang="hu-HU" b="1" dirty="0" smtClean="0"/>
              <a:t>30-ig </a:t>
            </a:r>
            <a:r>
              <a:rPr lang="hu-HU" dirty="0" smtClean="0"/>
              <a:t>a</a:t>
            </a:r>
            <a:r>
              <a:rPr lang="hu-HU" b="1" dirty="0" smtClean="0"/>
              <a:t> </a:t>
            </a:r>
            <a:r>
              <a:rPr lang="hu-HU" dirty="0" smtClean="0">
                <a:hlinkClick r:id="rId2"/>
              </a:rPr>
              <a:t>vgt2@</a:t>
            </a:r>
            <a:r>
              <a:rPr lang="hu-HU" dirty="0" err="1" smtClean="0">
                <a:hlinkClick r:id="rId2"/>
              </a:rPr>
              <a:t>vizeink.hu</a:t>
            </a:r>
            <a:r>
              <a:rPr lang="hu-HU" dirty="0" smtClean="0"/>
              <a:t>, illetve </a:t>
            </a:r>
            <a:r>
              <a:rPr lang="hu-HU" dirty="0" smtClean="0">
                <a:hlinkClick r:id="rId3"/>
              </a:rPr>
              <a:t>vgt2@</a:t>
            </a:r>
            <a:r>
              <a:rPr lang="hu-HU" dirty="0" err="1" smtClean="0">
                <a:hlinkClick r:id="rId3"/>
              </a:rPr>
              <a:t>kdtvizig.hu</a:t>
            </a:r>
            <a:r>
              <a:rPr lang="hu-HU" dirty="0" smtClean="0"/>
              <a:t> email címeken a véleményezett dokumentum nevének feltűntetésével</a:t>
            </a:r>
          </a:p>
          <a:p>
            <a:endParaRPr lang="hu-HU" dirty="0"/>
          </a:p>
          <a:p>
            <a:pPr algn="ctr"/>
            <a:r>
              <a:rPr lang="hu-HU" dirty="0" smtClean="0"/>
              <a:t>További információk és a tervek vitaanyagai megtalálhatóak:</a:t>
            </a:r>
          </a:p>
          <a:p>
            <a:pPr algn="ctr"/>
            <a:r>
              <a:rPr lang="hu-HU" dirty="0" err="1" smtClean="0">
                <a:hlinkClick r:id="rId4"/>
              </a:rPr>
              <a:t>www.vizeink.hu</a:t>
            </a:r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250" y="1412875"/>
            <a:ext cx="5572125" cy="2447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megtisztelő FIGYELMET!</a:t>
            </a:r>
            <a:endParaRPr lang="hu-HU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Kép 5" descr="http://www.nyuduvizig.hu/templates/nyuduvizigtemplate/img/head/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5346700"/>
            <a:ext cx="6127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152</Words>
  <Application>Microsoft Office PowerPoint</Application>
  <PresentationFormat>Diavetítés a képernyőre (4:3 oldalarány)</PresentationFormat>
  <Paragraphs>71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A VÍZGYŰJTŐ - GAZDÁLKODÁSI TERV FELÜLVIZSGÁLATA  szakmai  FÓRUM  </vt:lpstr>
      <vt:lpstr>A Vízgyűjtő-gazdálkodási terv előzményei</vt:lpstr>
      <vt:lpstr>A Vízgyűjtő-gazdálkodási terv előzményei</vt:lpstr>
      <vt:lpstr>A VÍZGYŰJTŐ-GAZDÁLKODÁSI TERV</vt:lpstr>
      <vt:lpstr>A Vízgyűjtő-gazdálkodási terv</vt:lpstr>
      <vt:lpstr>A Vízgyűjtő-gazdálkodási terv</vt:lpstr>
      <vt:lpstr>A Vízgyűjtő-gazdálkodási terv</vt:lpstr>
      <vt:lpstr>KÖSZÖNÖM  A megtisztelő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Szabó Péter</cp:lastModifiedBy>
  <cp:revision>70</cp:revision>
  <dcterms:created xsi:type="dcterms:W3CDTF">2014-03-03T11:13:53Z</dcterms:created>
  <dcterms:modified xsi:type="dcterms:W3CDTF">2015-08-10T07:29:52Z</dcterms:modified>
</cp:coreProperties>
</file>