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74" r:id="rId3"/>
    <p:sldId id="260" r:id="rId4"/>
    <p:sldId id="261" r:id="rId5"/>
    <p:sldId id="262" r:id="rId6"/>
    <p:sldId id="275" r:id="rId7"/>
    <p:sldId id="280" r:id="rId8"/>
    <p:sldId id="279" r:id="rId9"/>
    <p:sldId id="281" r:id="rId10"/>
    <p:sldId id="265" r:id="rId11"/>
    <p:sldId id="266" r:id="rId12"/>
    <p:sldId id="267" r:id="rId13"/>
    <p:sldId id="282" r:id="rId14"/>
    <p:sldId id="276" r:id="rId15"/>
    <p:sldId id="277" r:id="rId16"/>
    <p:sldId id="268" r:id="rId17"/>
    <p:sldId id="270" r:id="rId18"/>
    <p:sldId id="271" r:id="rId19"/>
    <p:sldId id="272" r:id="rId20"/>
    <p:sldId id="273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88" d="100"/>
          <a:sy n="88" d="100"/>
        </p:scale>
        <p:origin x="96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3CB53-D636-43D7-A67B-7B1A81DC8BD3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5F6ADA3-7C80-4F28-B54D-A96BD4576340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Jelentős vízkivétel</a:t>
          </a:r>
          <a:endParaRPr lang="hu-HU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720B3CE3-E616-451A-917F-6319F974427C}" type="parTrans" cxnId="{38A4FF6B-CE53-44FE-B079-B89017D2A0A5}">
      <dgm:prSet/>
      <dgm:spPr/>
      <dgm:t>
        <a:bodyPr/>
        <a:lstStyle/>
        <a:p>
          <a:endParaRPr lang="hu-HU"/>
        </a:p>
      </dgm:t>
    </dgm:pt>
    <dgm:pt modelId="{72BE5121-108B-4AF3-B8FF-6526EC086F92}" type="sibTrans" cxnId="{38A4FF6B-CE53-44FE-B079-B89017D2A0A5}">
      <dgm:prSet/>
      <dgm:spPr/>
      <dgm:t>
        <a:bodyPr/>
        <a:lstStyle/>
        <a:p>
          <a:endParaRPr lang="hu-HU"/>
        </a:p>
      </dgm:t>
    </dgm:pt>
    <dgm:pt modelId="{7C702CBD-4D4D-4E70-8E6E-A39B8642AE97}">
      <dgm:prSet phldrT="[Szöveg]"/>
      <dgm:spPr/>
      <dgm:t>
        <a:bodyPr/>
        <a:lstStyle/>
        <a:p>
          <a:r>
            <a:rPr lang="hu-HU" dirty="0" smtClean="0"/>
            <a:t>vízszint süllyedés</a:t>
          </a:r>
          <a:endParaRPr lang="hu-HU" dirty="0"/>
        </a:p>
      </dgm:t>
    </dgm:pt>
    <dgm:pt modelId="{DB0F76B0-A645-4C8E-ADE6-631BFB3F7ADA}" type="parTrans" cxnId="{814D8133-E6B2-44D6-A162-CBD3499851A9}">
      <dgm:prSet/>
      <dgm:spPr>
        <a:solidFill>
          <a:schemeClr val="tx2"/>
        </a:solidFill>
      </dgm:spPr>
      <dgm:t>
        <a:bodyPr/>
        <a:lstStyle/>
        <a:p>
          <a:endParaRPr lang="hu-HU"/>
        </a:p>
      </dgm:t>
    </dgm:pt>
    <dgm:pt modelId="{4CF9409A-7CC0-4394-B384-37B463A901F2}" type="sibTrans" cxnId="{814D8133-E6B2-44D6-A162-CBD3499851A9}">
      <dgm:prSet/>
      <dgm:spPr>
        <a:solidFill>
          <a:schemeClr val="tx2"/>
        </a:solidFill>
        <a:ln>
          <a:solidFill>
            <a:srgbClr val="0070C0"/>
          </a:solidFill>
        </a:ln>
      </dgm:spPr>
      <dgm:t>
        <a:bodyPr/>
        <a:lstStyle/>
        <a:p>
          <a:endParaRPr lang="hu-HU"/>
        </a:p>
      </dgm:t>
    </dgm:pt>
    <dgm:pt modelId="{06D001F7-4681-48E9-9023-DC923E3FFB38}">
      <dgm:prSet phldrT="[Szöveg]"/>
      <dgm:spPr/>
      <dgm:t>
        <a:bodyPr/>
        <a:lstStyle/>
        <a:p>
          <a:r>
            <a:rPr lang="hu-HU" dirty="0" smtClean="0"/>
            <a:t>vizes élőhelyek degradációja</a:t>
          </a:r>
          <a:endParaRPr lang="hu-HU" dirty="0"/>
        </a:p>
      </dgm:t>
    </dgm:pt>
    <dgm:pt modelId="{81DEE4DE-9CBA-4691-A746-798F80921210}" type="parTrans" cxnId="{EBECADCF-93EA-4752-9268-EE91FC48510F}">
      <dgm:prSet/>
      <dgm:spPr/>
      <dgm:t>
        <a:bodyPr/>
        <a:lstStyle/>
        <a:p>
          <a:endParaRPr lang="hu-HU"/>
        </a:p>
      </dgm:t>
    </dgm:pt>
    <dgm:pt modelId="{E8B5957B-D12A-4956-ACFB-FC980D6DB907}" type="sibTrans" cxnId="{EBECADCF-93EA-4752-9268-EE91FC48510F}">
      <dgm:prSet/>
      <dgm:spPr/>
      <dgm:t>
        <a:bodyPr/>
        <a:lstStyle/>
        <a:p>
          <a:endParaRPr lang="hu-HU"/>
        </a:p>
      </dgm:t>
    </dgm:pt>
    <dgm:pt modelId="{90EEB0BF-1228-4C37-8806-1222678EE1B2}">
      <dgm:prSet phldrT="[Szöveg]"/>
      <dgm:spPr/>
      <dgm:t>
        <a:bodyPr/>
        <a:lstStyle/>
        <a:p>
          <a:r>
            <a:rPr lang="hu-HU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Területhasználatok</a:t>
          </a:r>
          <a:r>
            <a:rPr lang="hu-HU" dirty="0" smtClean="0"/>
            <a:t> </a:t>
          </a:r>
          <a:endParaRPr lang="hu-HU" dirty="0"/>
        </a:p>
      </dgm:t>
    </dgm:pt>
    <dgm:pt modelId="{61D5C368-DE32-4C4C-B45A-E54FF94C3A29}" type="parTrans" cxnId="{CEB4A47B-7754-4D9C-A943-D87845CB07E0}">
      <dgm:prSet/>
      <dgm:spPr/>
      <dgm:t>
        <a:bodyPr/>
        <a:lstStyle/>
        <a:p>
          <a:endParaRPr lang="hu-HU"/>
        </a:p>
      </dgm:t>
    </dgm:pt>
    <dgm:pt modelId="{A5354F38-A4C7-4EA1-BC70-12F381EE6CFA}" type="sibTrans" cxnId="{CEB4A47B-7754-4D9C-A943-D87845CB07E0}">
      <dgm:prSet/>
      <dgm:spPr/>
      <dgm:t>
        <a:bodyPr/>
        <a:lstStyle/>
        <a:p>
          <a:endParaRPr lang="hu-HU"/>
        </a:p>
      </dgm:t>
    </dgm:pt>
    <dgm:pt modelId="{4F9A1B12-77CD-4ECF-8512-4ECDF84E08C2}">
      <dgm:prSet phldrT="[Szöveg]"/>
      <dgm:spPr/>
      <dgm:t>
        <a:bodyPr/>
        <a:lstStyle/>
        <a:p>
          <a:r>
            <a:rPr lang="hu-HU" dirty="0" smtClean="0"/>
            <a:t>diffúz szennyeződések</a:t>
          </a:r>
        </a:p>
        <a:p>
          <a:r>
            <a:rPr lang="hu-HU" dirty="0" smtClean="0"/>
            <a:t> </a:t>
          </a:r>
          <a:endParaRPr lang="hu-HU" dirty="0"/>
        </a:p>
      </dgm:t>
    </dgm:pt>
    <dgm:pt modelId="{D0CE4C71-C846-4DE7-946F-D1B0AC405BA8}" type="parTrans" cxnId="{B376B2F1-0FF6-435B-B842-DDA554746E76}">
      <dgm:prSet/>
      <dgm:spPr>
        <a:solidFill>
          <a:schemeClr val="tx2"/>
        </a:solidFill>
      </dgm:spPr>
      <dgm:t>
        <a:bodyPr/>
        <a:lstStyle/>
        <a:p>
          <a:endParaRPr lang="hu-HU"/>
        </a:p>
      </dgm:t>
    </dgm:pt>
    <dgm:pt modelId="{1C126342-E9B2-4BDA-9BD0-7C7E5FCE63EF}" type="sibTrans" cxnId="{B376B2F1-0FF6-435B-B842-DDA554746E76}">
      <dgm:prSet/>
      <dgm:spPr>
        <a:solidFill>
          <a:schemeClr val="tx2"/>
        </a:solidFill>
      </dgm:spPr>
      <dgm:t>
        <a:bodyPr/>
        <a:lstStyle/>
        <a:p>
          <a:endParaRPr lang="hu-HU"/>
        </a:p>
      </dgm:t>
    </dgm:pt>
    <dgm:pt modelId="{35DEA5A6-A6F3-40B6-92EE-D39C5AB7B7EA}">
      <dgm:prSet phldrT="[Szöveg]"/>
      <dgm:spPr/>
      <dgm:t>
        <a:bodyPr/>
        <a:lstStyle/>
        <a:p>
          <a:r>
            <a:rPr lang="hu-HU" dirty="0" smtClean="0"/>
            <a:t>felszín alatti víz szennyeződése</a:t>
          </a:r>
          <a:endParaRPr lang="hu-HU" dirty="0"/>
        </a:p>
      </dgm:t>
    </dgm:pt>
    <dgm:pt modelId="{5AC154CA-A7F2-4DC3-82D3-406B4281402A}" type="parTrans" cxnId="{C9D49B92-2B14-464B-8685-4C47042A35EC}">
      <dgm:prSet/>
      <dgm:spPr/>
      <dgm:t>
        <a:bodyPr/>
        <a:lstStyle/>
        <a:p>
          <a:endParaRPr lang="hu-HU"/>
        </a:p>
      </dgm:t>
    </dgm:pt>
    <dgm:pt modelId="{ADA52A2A-4D0B-43B2-8514-36F186BD2956}" type="sibTrans" cxnId="{C9D49B92-2B14-464B-8685-4C47042A35EC}">
      <dgm:prSet/>
      <dgm:spPr>
        <a:solidFill>
          <a:schemeClr val="tx2"/>
        </a:solidFill>
      </dgm:spPr>
      <dgm:t>
        <a:bodyPr/>
        <a:lstStyle/>
        <a:p>
          <a:endParaRPr lang="hu-HU"/>
        </a:p>
      </dgm:t>
    </dgm:pt>
    <dgm:pt modelId="{C7A7D480-305B-46BB-8EBB-A5A45F1E8C23}">
      <dgm:prSet phldrT="[Szöveg]"/>
      <dgm:spPr/>
      <dgm:t>
        <a:bodyPr/>
        <a:lstStyle/>
        <a:p>
          <a:r>
            <a:rPr lang="hu-HU" dirty="0" smtClean="0">
              <a:solidFill>
                <a:schemeClr val="tx1"/>
              </a:solidFill>
            </a:rPr>
            <a:t>vízbázisok szennyeződése</a:t>
          </a:r>
          <a:endParaRPr lang="hu-HU" dirty="0">
            <a:solidFill>
              <a:schemeClr val="tx1"/>
            </a:solidFill>
          </a:endParaRPr>
        </a:p>
      </dgm:t>
    </dgm:pt>
    <dgm:pt modelId="{6DB34323-FC8E-4484-8F95-912F7187430C}" type="sibTrans" cxnId="{0F971E2D-14B0-462B-92B3-D5A9739A08AA}">
      <dgm:prSet/>
      <dgm:spPr/>
      <dgm:t>
        <a:bodyPr/>
        <a:lstStyle/>
        <a:p>
          <a:endParaRPr lang="hu-HU"/>
        </a:p>
      </dgm:t>
    </dgm:pt>
    <dgm:pt modelId="{CD0FB0F9-F9D9-40AB-8A19-FB20499599A5}" type="parTrans" cxnId="{0F971E2D-14B0-462B-92B3-D5A9739A08AA}">
      <dgm:prSet/>
      <dgm:spPr/>
      <dgm:t>
        <a:bodyPr/>
        <a:lstStyle/>
        <a:p>
          <a:endParaRPr lang="hu-HU"/>
        </a:p>
      </dgm:t>
    </dgm:pt>
    <dgm:pt modelId="{59D75581-2A8E-4D47-B441-81836B94B8DE}" type="pres">
      <dgm:prSet presAssocID="{8A53CB53-D636-43D7-A67B-7B1A81DC8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BC5011B-0B27-4B33-80EA-119E3DEA855E}" type="pres">
      <dgm:prSet presAssocID="{95F6ADA3-7C80-4F28-B54D-A96BD4576340}" presName="vertFlow" presStyleCnt="0"/>
      <dgm:spPr/>
    </dgm:pt>
    <dgm:pt modelId="{88C8E73C-5132-411F-B803-3495240E82A4}" type="pres">
      <dgm:prSet presAssocID="{95F6ADA3-7C80-4F28-B54D-A96BD4576340}" presName="header" presStyleLbl="node1" presStyleIdx="0" presStyleCnt="2"/>
      <dgm:spPr/>
      <dgm:t>
        <a:bodyPr/>
        <a:lstStyle/>
        <a:p>
          <a:endParaRPr lang="hu-HU"/>
        </a:p>
      </dgm:t>
    </dgm:pt>
    <dgm:pt modelId="{060D8896-89FE-418E-8B5D-A8B3D51AC626}" type="pres">
      <dgm:prSet presAssocID="{DB0F76B0-A645-4C8E-ADE6-631BFB3F7ADA}" presName="parTrans" presStyleLbl="sibTrans2D1" presStyleIdx="0" presStyleCnt="5"/>
      <dgm:spPr/>
      <dgm:t>
        <a:bodyPr/>
        <a:lstStyle/>
        <a:p>
          <a:endParaRPr lang="hu-HU"/>
        </a:p>
      </dgm:t>
    </dgm:pt>
    <dgm:pt modelId="{2424B4C0-D6AD-4F76-86BA-67BD62177755}" type="pres">
      <dgm:prSet presAssocID="{7C702CBD-4D4D-4E70-8E6E-A39B8642AE97}" presName="child" presStyleLbl="alignAccFollow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DF717B7-0DA6-4369-937A-C135CE8393AB}" type="pres">
      <dgm:prSet presAssocID="{4CF9409A-7CC0-4394-B384-37B463A901F2}" presName="sibTrans" presStyleLbl="sibTrans2D1" presStyleIdx="1" presStyleCnt="5"/>
      <dgm:spPr/>
      <dgm:t>
        <a:bodyPr/>
        <a:lstStyle/>
        <a:p>
          <a:endParaRPr lang="hu-HU"/>
        </a:p>
      </dgm:t>
    </dgm:pt>
    <dgm:pt modelId="{314EF632-EA18-4C92-A2EA-0E785BAF51AC}" type="pres">
      <dgm:prSet presAssocID="{06D001F7-4681-48E9-9023-DC923E3FFB38}" presName="child" presStyleLbl="alignAccFollow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DFB5710-B4AD-4FF5-B2B1-A667194ED568}" type="pres">
      <dgm:prSet presAssocID="{95F6ADA3-7C80-4F28-B54D-A96BD4576340}" presName="hSp" presStyleCnt="0"/>
      <dgm:spPr/>
    </dgm:pt>
    <dgm:pt modelId="{F82CBE81-D985-456D-8643-A6227C8C6020}" type="pres">
      <dgm:prSet presAssocID="{90EEB0BF-1228-4C37-8806-1222678EE1B2}" presName="vertFlow" presStyleCnt="0"/>
      <dgm:spPr/>
    </dgm:pt>
    <dgm:pt modelId="{F924E747-88B6-4C53-990F-F80AF856F968}" type="pres">
      <dgm:prSet presAssocID="{90EEB0BF-1228-4C37-8806-1222678EE1B2}" presName="header" presStyleLbl="node1" presStyleIdx="1" presStyleCnt="2"/>
      <dgm:spPr/>
      <dgm:t>
        <a:bodyPr/>
        <a:lstStyle/>
        <a:p>
          <a:endParaRPr lang="hu-HU"/>
        </a:p>
      </dgm:t>
    </dgm:pt>
    <dgm:pt modelId="{9F6C2D64-421B-4CBF-A973-D6BEE13E5F8D}" type="pres">
      <dgm:prSet presAssocID="{D0CE4C71-C846-4DE7-946F-D1B0AC405BA8}" presName="parTrans" presStyleLbl="sibTrans2D1" presStyleIdx="2" presStyleCnt="5"/>
      <dgm:spPr/>
      <dgm:t>
        <a:bodyPr/>
        <a:lstStyle/>
        <a:p>
          <a:endParaRPr lang="hu-HU"/>
        </a:p>
      </dgm:t>
    </dgm:pt>
    <dgm:pt modelId="{0AE18C3A-8FC5-4298-9EBF-20B99FF84A84}" type="pres">
      <dgm:prSet presAssocID="{4F9A1B12-77CD-4ECF-8512-4ECDF84E08C2}" presName="child" presStyleLbl="alignAccFollow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315CEC2-978F-41F1-AE5B-9D0AD441497E}" type="pres">
      <dgm:prSet presAssocID="{1C126342-E9B2-4BDA-9BD0-7C7E5FCE63EF}" presName="sibTrans" presStyleLbl="sibTrans2D1" presStyleIdx="3" presStyleCnt="5"/>
      <dgm:spPr/>
      <dgm:t>
        <a:bodyPr/>
        <a:lstStyle/>
        <a:p>
          <a:endParaRPr lang="hu-HU"/>
        </a:p>
      </dgm:t>
    </dgm:pt>
    <dgm:pt modelId="{165F48E3-9702-4AD8-9E3D-6B83CC418E6F}" type="pres">
      <dgm:prSet presAssocID="{35DEA5A6-A6F3-40B6-92EE-D39C5AB7B7EA}" presName="child" presStyleLbl="alignAccFollow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9AC7E5-CB9A-4903-8A5B-FF78D2315BD5}" type="pres">
      <dgm:prSet presAssocID="{ADA52A2A-4D0B-43B2-8514-36F186BD2956}" presName="sibTrans" presStyleLbl="sibTrans2D1" presStyleIdx="4" presStyleCnt="5"/>
      <dgm:spPr/>
      <dgm:t>
        <a:bodyPr/>
        <a:lstStyle/>
        <a:p>
          <a:endParaRPr lang="hu-HU"/>
        </a:p>
      </dgm:t>
    </dgm:pt>
    <dgm:pt modelId="{D0129852-D9BD-4862-B38F-C14E2F9ACEAA}" type="pres">
      <dgm:prSet presAssocID="{C7A7D480-305B-46BB-8EBB-A5A45F1E8C23}" presName="child" presStyleLbl="alignAccFollow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376B2F1-0FF6-435B-B842-DDA554746E76}" srcId="{90EEB0BF-1228-4C37-8806-1222678EE1B2}" destId="{4F9A1B12-77CD-4ECF-8512-4ECDF84E08C2}" srcOrd="0" destOrd="0" parTransId="{D0CE4C71-C846-4DE7-946F-D1B0AC405BA8}" sibTransId="{1C126342-E9B2-4BDA-9BD0-7C7E5FCE63EF}"/>
    <dgm:cxn modelId="{EBECADCF-93EA-4752-9268-EE91FC48510F}" srcId="{95F6ADA3-7C80-4F28-B54D-A96BD4576340}" destId="{06D001F7-4681-48E9-9023-DC923E3FFB38}" srcOrd="1" destOrd="0" parTransId="{81DEE4DE-9CBA-4691-A746-798F80921210}" sibTransId="{E8B5957B-D12A-4956-ACFB-FC980D6DB907}"/>
    <dgm:cxn modelId="{8A368C8A-9156-409B-939B-35645427E5E7}" type="presOf" srcId="{8A53CB53-D636-43D7-A67B-7B1A81DC8BD3}" destId="{59D75581-2A8E-4D47-B441-81836B94B8DE}" srcOrd="0" destOrd="0" presId="urn:microsoft.com/office/officeart/2005/8/layout/lProcess1"/>
    <dgm:cxn modelId="{6884A92B-B027-4F88-AABD-030AF4BBFAC1}" type="presOf" srcId="{95F6ADA3-7C80-4F28-B54D-A96BD4576340}" destId="{88C8E73C-5132-411F-B803-3495240E82A4}" srcOrd="0" destOrd="0" presId="urn:microsoft.com/office/officeart/2005/8/layout/lProcess1"/>
    <dgm:cxn modelId="{468ABFDF-480D-447F-A4A8-E0D7E28BF882}" type="presOf" srcId="{35DEA5A6-A6F3-40B6-92EE-D39C5AB7B7EA}" destId="{165F48E3-9702-4AD8-9E3D-6B83CC418E6F}" srcOrd="0" destOrd="0" presId="urn:microsoft.com/office/officeart/2005/8/layout/lProcess1"/>
    <dgm:cxn modelId="{814D8133-E6B2-44D6-A162-CBD3499851A9}" srcId="{95F6ADA3-7C80-4F28-B54D-A96BD4576340}" destId="{7C702CBD-4D4D-4E70-8E6E-A39B8642AE97}" srcOrd="0" destOrd="0" parTransId="{DB0F76B0-A645-4C8E-ADE6-631BFB3F7ADA}" sibTransId="{4CF9409A-7CC0-4394-B384-37B463A901F2}"/>
    <dgm:cxn modelId="{0901B9EF-6139-47F0-929E-78F4E9D8FA18}" type="presOf" srcId="{4F9A1B12-77CD-4ECF-8512-4ECDF84E08C2}" destId="{0AE18C3A-8FC5-4298-9EBF-20B99FF84A84}" srcOrd="0" destOrd="0" presId="urn:microsoft.com/office/officeart/2005/8/layout/lProcess1"/>
    <dgm:cxn modelId="{38A4FF6B-CE53-44FE-B079-B89017D2A0A5}" srcId="{8A53CB53-D636-43D7-A67B-7B1A81DC8BD3}" destId="{95F6ADA3-7C80-4F28-B54D-A96BD4576340}" srcOrd="0" destOrd="0" parTransId="{720B3CE3-E616-451A-917F-6319F974427C}" sibTransId="{72BE5121-108B-4AF3-B8FF-6526EC086F92}"/>
    <dgm:cxn modelId="{91B2A876-F120-4474-A571-FE495B95DC32}" type="presOf" srcId="{06D001F7-4681-48E9-9023-DC923E3FFB38}" destId="{314EF632-EA18-4C92-A2EA-0E785BAF51AC}" srcOrd="0" destOrd="0" presId="urn:microsoft.com/office/officeart/2005/8/layout/lProcess1"/>
    <dgm:cxn modelId="{C9D49B92-2B14-464B-8685-4C47042A35EC}" srcId="{90EEB0BF-1228-4C37-8806-1222678EE1B2}" destId="{35DEA5A6-A6F3-40B6-92EE-D39C5AB7B7EA}" srcOrd="1" destOrd="0" parTransId="{5AC154CA-A7F2-4DC3-82D3-406B4281402A}" sibTransId="{ADA52A2A-4D0B-43B2-8514-36F186BD2956}"/>
    <dgm:cxn modelId="{CDEE7D0F-F1ED-48A2-AAD0-709A9E011A8C}" type="presOf" srcId="{DB0F76B0-A645-4C8E-ADE6-631BFB3F7ADA}" destId="{060D8896-89FE-418E-8B5D-A8B3D51AC626}" srcOrd="0" destOrd="0" presId="urn:microsoft.com/office/officeart/2005/8/layout/lProcess1"/>
    <dgm:cxn modelId="{845B5F06-4519-487A-A779-AD8205FAA8B9}" type="presOf" srcId="{7C702CBD-4D4D-4E70-8E6E-A39B8642AE97}" destId="{2424B4C0-D6AD-4F76-86BA-67BD62177755}" srcOrd="0" destOrd="0" presId="urn:microsoft.com/office/officeart/2005/8/layout/lProcess1"/>
    <dgm:cxn modelId="{CEB4A47B-7754-4D9C-A943-D87845CB07E0}" srcId="{8A53CB53-D636-43D7-A67B-7B1A81DC8BD3}" destId="{90EEB0BF-1228-4C37-8806-1222678EE1B2}" srcOrd="1" destOrd="0" parTransId="{61D5C368-DE32-4C4C-B45A-E54FF94C3A29}" sibTransId="{A5354F38-A4C7-4EA1-BC70-12F381EE6CFA}"/>
    <dgm:cxn modelId="{27F336A6-784A-4E25-9066-62047F2D507A}" type="presOf" srcId="{1C126342-E9B2-4BDA-9BD0-7C7E5FCE63EF}" destId="{7315CEC2-978F-41F1-AE5B-9D0AD441497E}" srcOrd="0" destOrd="0" presId="urn:microsoft.com/office/officeart/2005/8/layout/lProcess1"/>
    <dgm:cxn modelId="{CBCC2ECA-561A-4CD1-86A1-564659EC057E}" type="presOf" srcId="{90EEB0BF-1228-4C37-8806-1222678EE1B2}" destId="{F924E747-88B6-4C53-990F-F80AF856F968}" srcOrd="0" destOrd="0" presId="urn:microsoft.com/office/officeart/2005/8/layout/lProcess1"/>
    <dgm:cxn modelId="{9FF4C277-30A8-48C3-BDB9-BC1860C0ABCB}" type="presOf" srcId="{C7A7D480-305B-46BB-8EBB-A5A45F1E8C23}" destId="{D0129852-D9BD-4862-B38F-C14E2F9ACEAA}" srcOrd="0" destOrd="0" presId="urn:microsoft.com/office/officeart/2005/8/layout/lProcess1"/>
    <dgm:cxn modelId="{0F971E2D-14B0-462B-92B3-D5A9739A08AA}" srcId="{90EEB0BF-1228-4C37-8806-1222678EE1B2}" destId="{C7A7D480-305B-46BB-8EBB-A5A45F1E8C23}" srcOrd="2" destOrd="0" parTransId="{CD0FB0F9-F9D9-40AB-8A19-FB20499599A5}" sibTransId="{6DB34323-FC8E-4484-8F95-912F7187430C}"/>
    <dgm:cxn modelId="{5D00C262-90AD-4AD1-86EB-E6C96FE0A22A}" type="presOf" srcId="{ADA52A2A-4D0B-43B2-8514-36F186BD2956}" destId="{FC9AC7E5-CB9A-4903-8A5B-FF78D2315BD5}" srcOrd="0" destOrd="0" presId="urn:microsoft.com/office/officeart/2005/8/layout/lProcess1"/>
    <dgm:cxn modelId="{713DB928-7CBB-40CC-9CF4-1C32222FE745}" type="presOf" srcId="{4CF9409A-7CC0-4394-B384-37B463A901F2}" destId="{9DF717B7-0DA6-4369-937A-C135CE8393AB}" srcOrd="0" destOrd="0" presId="urn:microsoft.com/office/officeart/2005/8/layout/lProcess1"/>
    <dgm:cxn modelId="{6C168B6B-C1CB-49CD-8143-AF94AE77068E}" type="presOf" srcId="{D0CE4C71-C846-4DE7-946F-D1B0AC405BA8}" destId="{9F6C2D64-421B-4CBF-A973-D6BEE13E5F8D}" srcOrd="0" destOrd="0" presId="urn:microsoft.com/office/officeart/2005/8/layout/lProcess1"/>
    <dgm:cxn modelId="{923C0C00-C0E2-481B-98E8-75DD8E3161AE}" type="presParOf" srcId="{59D75581-2A8E-4D47-B441-81836B94B8DE}" destId="{CBC5011B-0B27-4B33-80EA-119E3DEA855E}" srcOrd="0" destOrd="0" presId="urn:microsoft.com/office/officeart/2005/8/layout/lProcess1"/>
    <dgm:cxn modelId="{60985F55-3CB0-40D7-B493-5591CE0F55F1}" type="presParOf" srcId="{CBC5011B-0B27-4B33-80EA-119E3DEA855E}" destId="{88C8E73C-5132-411F-B803-3495240E82A4}" srcOrd="0" destOrd="0" presId="urn:microsoft.com/office/officeart/2005/8/layout/lProcess1"/>
    <dgm:cxn modelId="{DAAE6E95-0351-4BE3-B548-3AFF4EAF8361}" type="presParOf" srcId="{CBC5011B-0B27-4B33-80EA-119E3DEA855E}" destId="{060D8896-89FE-418E-8B5D-A8B3D51AC626}" srcOrd="1" destOrd="0" presId="urn:microsoft.com/office/officeart/2005/8/layout/lProcess1"/>
    <dgm:cxn modelId="{3EE2E590-8BE4-47C0-868B-997407E42633}" type="presParOf" srcId="{CBC5011B-0B27-4B33-80EA-119E3DEA855E}" destId="{2424B4C0-D6AD-4F76-86BA-67BD62177755}" srcOrd="2" destOrd="0" presId="urn:microsoft.com/office/officeart/2005/8/layout/lProcess1"/>
    <dgm:cxn modelId="{BE474E47-EC0E-4EA3-8F28-EAB08F34D305}" type="presParOf" srcId="{CBC5011B-0B27-4B33-80EA-119E3DEA855E}" destId="{9DF717B7-0DA6-4369-937A-C135CE8393AB}" srcOrd="3" destOrd="0" presId="urn:microsoft.com/office/officeart/2005/8/layout/lProcess1"/>
    <dgm:cxn modelId="{A050007C-0172-4ABC-86C5-D71B8B68CD60}" type="presParOf" srcId="{CBC5011B-0B27-4B33-80EA-119E3DEA855E}" destId="{314EF632-EA18-4C92-A2EA-0E785BAF51AC}" srcOrd="4" destOrd="0" presId="urn:microsoft.com/office/officeart/2005/8/layout/lProcess1"/>
    <dgm:cxn modelId="{395C19A8-650F-44DE-8CE9-998956AA7202}" type="presParOf" srcId="{59D75581-2A8E-4D47-B441-81836B94B8DE}" destId="{DDFB5710-B4AD-4FF5-B2B1-A667194ED568}" srcOrd="1" destOrd="0" presId="urn:microsoft.com/office/officeart/2005/8/layout/lProcess1"/>
    <dgm:cxn modelId="{F4BFF606-E6F3-46A9-8AFE-547EBA335523}" type="presParOf" srcId="{59D75581-2A8E-4D47-B441-81836B94B8DE}" destId="{F82CBE81-D985-456D-8643-A6227C8C6020}" srcOrd="2" destOrd="0" presId="urn:microsoft.com/office/officeart/2005/8/layout/lProcess1"/>
    <dgm:cxn modelId="{784944A2-59F5-4CA9-8EDC-AC5EA7F59713}" type="presParOf" srcId="{F82CBE81-D985-456D-8643-A6227C8C6020}" destId="{F924E747-88B6-4C53-990F-F80AF856F968}" srcOrd="0" destOrd="0" presId="urn:microsoft.com/office/officeart/2005/8/layout/lProcess1"/>
    <dgm:cxn modelId="{45B80469-0158-47DC-BF63-E319907BE020}" type="presParOf" srcId="{F82CBE81-D985-456D-8643-A6227C8C6020}" destId="{9F6C2D64-421B-4CBF-A973-D6BEE13E5F8D}" srcOrd="1" destOrd="0" presId="urn:microsoft.com/office/officeart/2005/8/layout/lProcess1"/>
    <dgm:cxn modelId="{81338143-5CD9-46FC-806E-E2A32F5F7A60}" type="presParOf" srcId="{F82CBE81-D985-456D-8643-A6227C8C6020}" destId="{0AE18C3A-8FC5-4298-9EBF-20B99FF84A84}" srcOrd="2" destOrd="0" presId="urn:microsoft.com/office/officeart/2005/8/layout/lProcess1"/>
    <dgm:cxn modelId="{DE375B22-C2C7-4D1E-B22A-F116141089BE}" type="presParOf" srcId="{F82CBE81-D985-456D-8643-A6227C8C6020}" destId="{7315CEC2-978F-41F1-AE5B-9D0AD441497E}" srcOrd="3" destOrd="0" presId="urn:microsoft.com/office/officeart/2005/8/layout/lProcess1"/>
    <dgm:cxn modelId="{9AB45D5C-71E0-42BA-91AF-F7CC0470F3B8}" type="presParOf" srcId="{F82CBE81-D985-456D-8643-A6227C8C6020}" destId="{165F48E3-9702-4AD8-9E3D-6B83CC418E6F}" srcOrd="4" destOrd="0" presId="urn:microsoft.com/office/officeart/2005/8/layout/lProcess1"/>
    <dgm:cxn modelId="{9FF2A496-D3A2-46AB-82FB-87603F14B9D6}" type="presParOf" srcId="{F82CBE81-D985-456D-8643-A6227C8C6020}" destId="{FC9AC7E5-CB9A-4903-8A5B-FF78D2315BD5}" srcOrd="5" destOrd="0" presId="urn:microsoft.com/office/officeart/2005/8/layout/lProcess1"/>
    <dgm:cxn modelId="{F6623698-5F9A-4853-BBA7-72FDB57F2F64}" type="presParOf" srcId="{F82CBE81-D985-456D-8643-A6227C8C6020}" destId="{D0129852-D9BD-4862-B38F-C14E2F9ACEA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8E73C-5132-411F-B803-3495240E82A4}">
      <dsp:nvSpPr>
        <dsp:cNvPr id="0" name=""/>
        <dsp:cNvSpPr/>
      </dsp:nvSpPr>
      <dsp:spPr>
        <a:xfrm>
          <a:off x="1827" y="241619"/>
          <a:ext cx="2386960" cy="59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Jelentős vízkivétel</a:t>
          </a:r>
          <a:endParaRPr lang="hu-HU" sz="21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19305" y="259097"/>
        <a:ext cx="2352004" cy="561784"/>
      </dsp:txXfrm>
    </dsp:sp>
    <dsp:sp modelId="{060D8896-89FE-418E-8B5D-A8B3D51AC626}">
      <dsp:nvSpPr>
        <dsp:cNvPr id="0" name=""/>
        <dsp:cNvSpPr/>
      </dsp:nvSpPr>
      <dsp:spPr>
        <a:xfrm rot="5400000">
          <a:off x="1143093" y="890574"/>
          <a:ext cx="104429" cy="104429"/>
        </a:xfrm>
        <a:prstGeom prst="rightArrow">
          <a:avLst>
            <a:gd name="adj1" fmla="val 667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B4C0-D6AD-4F76-86BA-67BD62177755}">
      <dsp:nvSpPr>
        <dsp:cNvPr id="0" name=""/>
        <dsp:cNvSpPr/>
      </dsp:nvSpPr>
      <dsp:spPr>
        <a:xfrm>
          <a:off x="1827" y="1047218"/>
          <a:ext cx="2386960" cy="596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vízszint süllyedés</a:t>
          </a:r>
          <a:endParaRPr lang="hu-HU" sz="1600" kern="1200" dirty="0"/>
        </a:p>
      </dsp:txBody>
      <dsp:txXfrm>
        <a:off x="19305" y="1064696"/>
        <a:ext cx="2352004" cy="561784"/>
      </dsp:txXfrm>
    </dsp:sp>
    <dsp:sp modelId="{9DF717B7-0DA6-4369-937A-C135CE8393AB}">
      <dsp:nvSpPr>
        <dsp:cNvPr id="0" name=""/>
        <dsp:cNvSpPr/>
      </dsp:nvSpPr>
      <dsp:spPr>
        <a:xfrm rot="5400000">
          <a:off x="1143093" y="1696173"/>
          <a:ext cx="104429" cy="104429"/>
        </a:xfrm>
        <a:prstGeom prst="rightArrow">
          <a:avLst>
            <a:gd name="adj1" fmla="val 66700"/>
            <a:gd name="adj2" fmla="val 50000"/>
          </a:avLst>
        </a:prstGeom>
        <a:solidFill>
          <a:schemeClr val="tx2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EF632-EA18-4C92-A2EA-0E785BAF51AC}">
      <dsp:nvSpPr>
        <dsp:cNvPr id="0" name=""/>
        <dsp:cNvSpPr/>
      </dsp:nvSpPr>
      <dsp:spPr>
        <a:xfrm>
          <a:off x="1827" y="1852818"/>
          <a:ext cx="2386960" cy="596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vizes élőhelyek degradációja</a:t>
          </a:r>
          <a:endParaRPr lang="hu-HU" sz="1600" kern="1200" dirty="0"/>
        </a:p>
      </dsp:txBody>
      <dsp:txXfrm>
        <a:off x="19305" y="1870296"/>
        <a:ext cx="2352004" cy="561784"/>
      </dsp:txXfrm>
    </dsp:sp>
    <dsp:sp modelId="{F924E747-88B6-4C53-990F-F80AF856F968}">
      <dsp:nvSpPr>
        <dsp:cNvPr id="0" name=""/>
        <dsp:cNvSpPr/>
      </dsp:nvSpPr>
      <dsp:spPr>
        <a:xfrm>
          <a:off x="2722962" y="241619"/>
          <a:ext cx="2386960" cy="596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Területhasználatok</a:t>
          </a:r>
          <a:r>
            <a:rPr lang="hu-HU" sz="2100" kern="1200" dirty="0" smtClean="0"/>
            <a:t> </a:t>
          </a:r>
          <a:endParaRPr lang="hu-HU" sz="2100" kern="1200" dirty="0"/>
        </a:p>
      </dsp:txBody>
      <dsp:txXfrm>
        <a:off x="2740440" y="259097"/>
        <a:ext cx="2352004" cy="561784"/>
      </dsp:txXfrm>
    </dsp:sp>
    <dsp:sp modelId="{9F6C2D64-421B-4CBF-A973-D6BEE13E5F8D}">
      <dsp:nvSpPr>
        <dsp:cNvPr id="0" name=""/>
        <dsp:cNvSpPr/>
      </dsp:nvSpPr>
      <dsp:spPr>
        <a:xfrm rot="5400000">
          <a:off x="3864227" y="890574"/>
          <a:ext cx="104429" cy="104429"/>
        </a:xfrm>
        <a:prstGeom prst="rightArrow">
          <a:avLst>
            <a:gd name="adj1" fmla="val 667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18C3A-8FC5-4298-9EBF-20B99FF84A84}">
      <dsp:nvSpPr>
        <dsp:cNvPr id="0" name=""/>
        <dsp:cNvSpPr/>
      </dsp:nvSpPr>
      <dsp:spPr>
        <a:xfrm>
          <a:off x="2722962" y="1047218"/>
          <a:ext cx="2386960" cy="596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diffúz szennyeződések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 </a:t>
          </a:r>
          <a:endParaRPr lang="hu-HU" sz="1600" kern="1200" dirty="0"/>
        </a:p>
      </dsp:txBody>
      <dsp:txXfrm>
        <a:off x="2740440" y="1064696"/>
        <a:ext cx="2352004" cy="561784"/>
      </dsp:txXfrm>
    </dsp:sp>
    <dsp:sp modelId="{7315CEC2-978F-41F1-AE5B-9D0AD441497E}">
      <dsp:nvSpPr>
        <dsp:cNvPr id="0" name=""/>
        <dsp:cNvSpPr/>
      </dsp:nvSpPr>
      <dsp:spPr>
        <a:xfrm rot="5400000">
          <a:off x="3864227" y="1696173"/>
          <a:ext cx="104429" cy="104429"/>
        </a:xfrm>
        <a:prstGeom prst="rightArrow">
          <a:avLst>
            <a:gd name="adj1" fmla="val 667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F48E3-9702-4AD8-9E3D-6B83CC418E6F}">
      <dsp:nvSpPr>
        <dsp:cNvPr id="0" name=""/>
        <dsp:cNvSpPr/>
      </dsp:nvSpPr>
      <dsp:spPr>
        <a:xfrm>
          <a:off x="2722962" y="1852818"/>
          <a:ext cx="2386960" cy="596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felszín alatti víz szennyeződése</a:t>
          </a:r>
          <a:endParaRPr lang="hu-HU" sz="1600" kern="1200" dirty="0"/>
        </a:p>
      </dsp:txBody>
      <dsp:txXfrm>
        <a:off x="2740440" y="1870296"/>
        <a:ext cx="2352004" cy="561784"/>
      </dsp:txXfrm>
    </dsp:sp>
    <dsp:sp modelId="{FC9AC7E5-CB9A-4903-8A5B-FF78D2315BD5}">
      <dsp:nvSpPr>
        <dsp:cNvPr id="0" name=""/>
        <dsp:cNvSpPr/>
      </dsp:nvSpPr>
      <dsp:spPr>
        <a:xfrm rot="5400000">
          <a:off x="3864227" y="2501772"/>
          <a:ext cx="104429" cy="104429"/>
        </a:xfrm>
        <a:prstGeom prst="rightArrow">
          <a:avLst>
            <a:gd name="adj1" fmla="val 667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29852-D9BD-4862-B38F-C14E2F9ACEAA}">
      <dsp:nvSpPr>
        <dsp:cNvPr id="0" name=""/>
        <dsp:cNvSpPr/>
      </dsp:nvSpPr>
      <dsp:spPr>
        <a:xfrm>
          <a:off x="2722962" y="2658417"/>
          <a:ext cx="2386960" cy="5967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solidFill>
                <a:schemeClr val="tx1"/>
              </a:solidFill>
            </a:rPr>
            <a:t>vízbázisok szennyeződése</a:t>
          </a:r>
          <a:endParaRPr lang="hu-HU" sz="1600" kern="1200" dirty="0">
            <a:solidFill>
              <a:schemeClr val="tx1"/>
            </a:solidFill>
          </a:endParaRPr>
        </a:p>
      </dsp:txBody>
      <dsp:txXfrm>
        <a:off x="2740440" y="2675895"/>
        <a:ext cx="2352004" cy="56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2015.08.27.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3888432"/>
          </a:xfrm>
        </p:spPr>
        <p:txBody>
          <a:bodyPr/>
          <a:lstStyle/>
          <a:p>
            <a:r>
              <a:rPr lang="hu-HU" sz="2800" dirty="0"/>
              <a:t>DUNA RÉSZVÍZGYŰJTŐ-GAZDÁLKODÁSI TERV </a:t>
            </a:r>
            <a:r>
              <a:rPr lang="hu-HU" sz="2800" dirty="0" smtClean="0"/>
              <a:t>FELÜLVIZSGÁLATA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000" i="1" dirty="0"/>
              <a:t>Az Országos Vízügyi </a:t>
            </a:r>
            <a:r>
              <a:rPr lang="hu-HU" sz="2000" i="1" dirty="0" smtClean="0"/>
              <a:t>főigazgatóság </a:t>
            </a:r>
            <a:r>
              <a:rPr lang="hu-HU" sz="2000" i="1" dirty="0"/>
              <a:t>ÉS AZ Észak-dunántúli Vízügyi Igazgatóság SZAKMAI </a:t>
            </a:r>
            <a:r>
              <a:rPr lang="hu-HU" sz="2000" i="1" dirty="0" smtClean="0"/>
              <a:t>FÓRUMA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felszín </a:t>
            </a:r>
            <a:r>
              <a:rPr lang="hu-HU" sz="2800" dirty="0"/>
              <a:t>alatti vizek állapota a részvízgyűjtőn és a kiemelt intézkedések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127" y="5272867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14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2" y="5277386"/>
            <a:ext cx="595695" cy="6087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églalap 6"/>
          <p:cNvSpPr/>
          <p:nvPr/>
        </p:nvSpPr>
        <p:spPr>
          <a:xfrm>
            <a:off x="1402486" y="386104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dirty="0"/>
              <a:t/>
            </a:r>
            <a:br>
              <a:rPr lang="hu-HU" sz="2400" dirty="0"/>
            </a:br>
            <a:r>
              <a:rPr lang="hu-HU" b="1" dirty="0" smtClean="0">
                <a:solidFill>
                  <a:schemeClr val="bg1"/>
                </a:solidFill>
              </a:rPr>
              <a:t>GONDÁRNÉ SŐREGI KATALIN</a:t>
            </a:r>
          </a:p>
          <a:p>
            <a:r>
              <a:rPr lang="hu-HU" sz="1600" b="1" dirty="0" smtClean="0">
                <a:solidFill>
                  <a:schemeClr val="bg1"/>
                </a:solidFill>
              </a:rPr>
              <a:t>(SMARAGD-GSH </a:t>
            </a:r>
            <a:r>
              <a:rPr lang="hu-HU" sz="1600" b="1" dirty="0">
                <a:solidFill>
                  <a:schemeClr val="bg1"/>
                </a:solidFill>
              </a:rPr>
              <a:t>Kft.)</a:t>
            </a:r>
            <a:br>
              <a:rPr lang="hu-HU" sz="1600" b="1" dirty="0">
                <a:solidFill>
                  <a:schemeClr val="bg1"/>
                </a:solidFill>
              </a:rPr>
            </a:b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8" name="Picture 26" descr="SMARAGD_LOGO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00670"/>
            <a:ext cx="1340060" cy="2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12443" cy="864096"/>
          </a:xfrm>
        </p:spPr>
        <p:txBody>
          <a:bodyPr/>
          <a:lstStyle/>
          <a:p>
            <a:r>
              <a:rPr lang="hu-HU" dirty="0" smtClean="0"/>
              <a:t>Terhelés 2: A felszín alatti vizek kémiai állapotát befolyásoló terhelések</a:t>
            </a:r>
            <a:endParaRPr lang="hu-HU" dirty="0"/>
          </a:p>
        </p:txBody>
      </p:sp>
      <p:graphicFrame>
        <p:nvGraphicFramePr>
          <p:cNvPr id="14" name="Táblázat 13"/>
          <p:cNvGraphicFramePr>
            <a:graphicFrameLocks noGrp="1"/>
          </p:cNvGraphicFramePr>
          <p:nvPr>
            <p:extLst/>
          </p:nvPr>
        </p:nvGraphicFramePr>
        <p:xfrm>
          <a:off x="129816" y="1434074"/>
          <a:ext cx="8352928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64"/>
                <a:gridCol w="1914075"/>
                <a:gridCol w="1470301"/>
                <a:gridCol w="1800200"/>
                <a:gridCol w="1606488"/>
              </a:tblGrid>
              <a:tr h="129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u="none" strike="noStrike" dirty="0" smtClean="0">
                          <a:effectLst/>
                        </a:rPr>
                        <a:t>Hajtóerő</a:t>
                      </a:r>
                      <a:endParaRPr lang="hu-H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endParaRPr lang="hu-H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Pontszerű terhelés</a:t>
                      </a:r>
                      <a:endParaRPr lang="hu-H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Szennyező</a:t>
                      </a:r>
                      <a:r>
                        <a:rPr lang="hu-HU" sz="1200" baseline="0" dirty="0" smtClean="0"/>
                        <a:t> anyag</a:t>
                      </a:r>
                      <a:endParaRPr lang="hu-H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Diffúz  terhelés</a:t>
                      </a:r>
                      <a:endParaRPr lang="hu-H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Szennyező</a:t>
                      </a:r>
                      <a:r>
                        <a:rPr lang="hu-HU" sz="1200" baseline="0" dirty="0" smtClean="0"/>
                        <a:t> anyag</a:t>
                      </a:r>
                      <a:endParaRPr lang="hu-HU" sz="1200" dirty="0" smtClean="0"/>
                    </a:p>
                    <a:p>
                      <a:pPr algn="ctr"/>
                      <a:endParaRPr lang="hu-H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u="none" strike="noStrike" dirty="0" smtClean="0">
                          <a:effectLst/>
                        </a:rPr>
                        <a:t>Mezőgazdaság</a:t>
                      </a:r>
                      <a:endParaRPr lang="hu-H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állattartó telepek </a:t>
                      </a:r>
                      <a:endParaRPr lang="hu-H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 smtClean="0"/>
                        <a:t>nitrát, ammónium</a:t>
                      </a:r>
                    </a:p>
                    <a:p>
                      <a:endParaRPr lang="hu-H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növénytermesztés</a:t>
                      </a:r>
                      <a:endParaRPr lang="hu-H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nitrát,</a:t>
                      </a:r>
                      <a:r>
                        <a:rPr lang="hu-HU" sz="1200" baseline="0" dirty="0" smtClean="0"/>
                        <a:t> peszticidek, növényvédőszerek</a:t>
                      </a:r>
                      <a:endParaRPr lang="hu-H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u="none" strike="noStrike" dirty="0" smtClean="0">
                          <a:effectLst/>
                        </a:rPr>
                        <a:t>Erdészet</a:t>
                      </a:r>
                      <a:endParaRPr lang="hu-H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u="none" strike="noStrike" dirty="0" smtClean="0">
                          <a:effectLst/>
                        </a:rPr>
                        <a:t>Ipar</a:t>
                      </a:r>
                      <a:endParaRPr lang="hu-H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smtClean="0"/>
                        <a:t>múltbéli szennyezés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smtClean="0"/>
                        <a:t>felhagyott ipari telepek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hu-HU" sz="1200" dirty="0" smtClean="0"/>
                        <a:t>havária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toxikus</a:t>
                      </a:r>
                      <a:r>
                        <a:rPr lang="hu-HU" sz="1200" baseline="0" dirty="0" smtClean="0"/>
                        <a:t> fémek</a:t>
                      </a:r>
                    </a:p>
                    <a:p>
                      <a:r>
                        <a:rPr lang="hu-HU" sz="1200" baseline="0" dirty="0" smtClean="0"/>
                        <a:t>ásvány olaj</a:t>
                      </a:r>
                    </a:p>
                    <a:p>
                      <a:r>
                        <a:rPr lang="hu-HU" sz="1200" baseline="0" dirty="0" smtClean="0"/>
                        <a:t>szerves anyagok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u="none" strike="noStrike" dirty="0" smtClean="0">
                          <a:effectLst/>
                        </a:rPr>
                        <a:t>Bányászat</a:t>
                      </a:r>
                      <a:endParaRPr lang="hu-HU" sz="12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aseline="0" dirty="0" smtClean="0"/>
                        <a:t>nitrát, ammónium, öregségi vizek</a:t>
                      </a:r>
                      <a:endParaRPr lang="hu-HU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u-H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u="none" strike="noStrike" dirty="0" smtClean="0">
                          <a:effectLst/>
                        </a:rPr>
                        <a:t>Településfejlesztés</a:t>
                      </a:r>
                      <a:endParaRPr lang="hu-H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 smtClean="0"/>
                        <a:t>hulladéklerakók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 smtClean="0"/>
                        <a:t>illegális szemétlerakás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 smtClean="0"/>
                    </a:p>
                    <a:p>
                      <a:endParaRPr lang="hu-H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aseline="0" dirty="0" smtClean="0"/>
                        <a:t>nitrát, ammónium</a:t>
                      </a:r>
                      <a:endParaRPr lang="hu-HU" sz="1200" dirty="0" smtClean="0"/>
                    </a:p>
                    <a:p>
                      <a:endParaRPr lang="hu-HU" sz="12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 smtClean="0"/>
                        <a:t>szennyvízhálózat hiánya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dirty="0" smtClean="0"/>
                        <a:t>szennyvízhálózathoz nem kapcsolt kibocsátások</a:t>
                      </a:r>
                      <a:endParaRPr lang="hu-H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aseline="0" dirty="0" smtClean="0"/>
                        <a:t>nitrát, ammónium</a:t>
                      </a:r>
                      <a:endParaRPr lang="hu-HU" sz="120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Egyéb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engedély nélküli, műszakilag nem</a:t>
                      </a:r>
                      <a:r>
                        <a:rPr lang="hu-HU" sz="1200" baseline="0" dirty="0" smtClean="0"/>
                        <a:t> megfelelő kutak</a:t>
                      </a:r>
                      <a:endParaRPr lang="hu-HU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hu-HU" sz="1200" dirty="0" smtClean="0"/>
                        <a:t>a szennyezett talajvizet</a:t>
                      </a:r>
                      <a:r>
                        <a:rPr lang="hu-HU" sz="1200" baseline="0" dirty="0" smtClean="0"/>
                        <a:t> direkt úton a mélyebb rétegekbe juttatja</a:t>
                      </a:r>
                      <a:endParaRPr lang="hu-HU" sz="1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u-HU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Lefelé nyíl 14"/>
          <p:cNvSpPr/>
          <p:nvPr/>
        </p:nvSpPr>
        <p:spPr>
          <a:xfrm>
            <a:off x="6703843" y="5661248"/>
            <a:ext cx="288032" cy="5420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905367" y="6241087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FF0000"/>
                </a:solidFill>
              </a:rPr>
              <a:t>Víztest szintű jelentős terhelés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139136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 pontszerű és diffúz szennyezőforrások hatása 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847221" y="1344750"/>
            <a:ext cx="477849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79646">
                    <a:lumMod val="50000"/>
                  </a:srgbClr>
                </a:solidFill>
              </a:rPr>
              <a:t>Monitoring</a:t>
            </a:r>
            <a:endParaRPr lang="hu-HU" sz="1600" dirty="0">
              <a:solidFill>
                <a:srgbClr val="F79646">
                  <a:lumMod val="50000"/>
                </a:srgbClr>
              </a:solidFill>
            </a:endParaRPr>
          </a:p>
          <a:p>
            <a:pPr algn="ctr"/>
            <a:r>
              <a:rPr lang="hu-HU" sz="1200" dirty="0" smtClean="0">
                <a:solidFill>
                  <a:prstClr val="black"/>
                </a:solidFill>
              </a:rPr>
              <a:t>Mért érték meghaladja a küszöbértéket: </a:t>
            </a:r>
            <a:r>
              <a:rPr lang="hu-HU" sz="1200" dirty="0">
                <a:solidFill>
                  <a:prstClr val="black"/>
                </a:solidFill>
              </a:rPr>
              <a:t> </a:t>
            </a:r>
            <a:r>
              <a:rPr lang="hu-HU" sz="1200" dirty="0" smtClean="0">
                <a:solidFill>
                  <a:prstClr val="black"/>
                </a:solidFill>
              </a:rPr>
              <a:t/>
            </a:r>
            <a:br>
              <a:rPr lang="hu-HU" sz="1200" dirty="0" smtClean="0">
                <a:solidFill>
                  <a:prstClr val="black"/>
                </a:solidFill>
              </a:rPr>
            </a:br>
            <a:r>
              <a:rPr lang="hu-HU" sz="1200" dirty="0" smtClean="0">
                <a:solidFill>
                  <a:prstClr val="black"/>
                </a:solidFill>
              </a:rPr>
              <a:t>a </a:t>
            </a:r>
            <a:r>
              <a:rPr lang="hu-HU" sz="1200" dirty="0">
                <a:solidFill>
                  <a:prstClr val="black"/>
                </a:solidFill>
              </a:rPr>
              <a:t>szennyezőanyag  </a:t>
            </a:r>
            <a:r>
              <a:rPr lang="hu-HU" sz="1200" dirty="0" smtClean="0">
                <a:solidFill>
                  <a:prstClr val="black"/>
                </a:solidFill>
              </a:rPr>
              <a:t>megjelent </a:t>
            </a:r>
            <a:r>
              <a:rPr lang="hu-HU" sz="1200" dirty="0">
                <a:solidFill>
                  <a:prstClr val="black"/>
                </a:solidFill>
              </a:rPr>
              <a:t>a felszín alatti </a:t>
            </a:r>
            <a:r>
              <a:rPr lang="hu-HU" sz="1200" dirty="0" smtClean="0">
                <a:solidFill>
                  <a:prstClr val="black"/>
                </a:solidFill>
              </a:rPr>
              <a:t>vízben 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58004" y="2325219"/>
            <a:ext cx="3994719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79646">
                    <a:lumMod val="50000"/>
                  </a:srgbClr>
                </a:solidFill>
              </a:rPr>
              <a:t>Túllépések </a:t>
            </a:r>
            <a:r>
              <a:rPr lang="hu-HU" sz="1600" dirty="0">
                <a:solidFill>
                  <a:srgbClr val="F79646">
                    <a:lumMod val="50000"/>
                  </a:srgbClr>
                </a:solidFill>
              </a:rPr>
              <a:t>veszélyességének </a:t>
            </a:r>
            <a:r>
              <a:rPr lang="hu-HU" sz="1600" dirty="0" smtClean="0">
                <a:solidFill>
                  <a:srgbClr val="F79646">
                    <a:lumMod val="50000"/>
                  </a:srgbClr>
                </a:solidFill>
              </a:rPr>
              <a:t>ellenőrzése</a:t>
            </a:r>
          </a:p>
          <a:p>
            <a:pPr algn="ctr"/>
            <a:r>
              <a:rPr lang="hu-HU" sz="1200" dirty="0" smtClean="0">
                <a:solidFill>
                  <a:prstClr val="black"/>
                </a:solidFill>
              </a:rPr>
              <a:t>A szennyeződés veszélyességének megítélése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9410" y="2318591"/>
            <a:ext cx="3610542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79646">
                    <a:lumMod val="50000"/>
                  </a:srgbClr>
                </a:solidFill>
              </a:rPr>
              <a:t>Trendelemzés</a:t>
            </a:r>
          </a:p>
          <a:p>
            <a:pPr algn="ctr"/>
            <a:r>
              <a:rPr lang="hu-HU" sz="1200" dirty="0" smtClean="0">
                <a:solidFill>
                  <a:prstClr val="black"/>
                </a:solidFill>
              </a:rPr>
              <a:t>a szennyezőanyag  mennyisége hogyan változik?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94978" y="3404380"/>
            <a:ext cx="347940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prstClr val="black"/>
                </a:solidFill>
              </a:rPr>
              <a:t>A szennyezőanyag a víztest nagy részén mérhető a monitoring kutakban, vagy területhasználat terhelése alapján </a:t>
            </a:r>
            <a:r>
              <a:rPr lang="hu-HU" sz="1400" dirty="0" err="1" smtClean="0">
                <a:solidFill>
                  <a:prstClr val="black"/>
                </a:solidFill>
              </a:rPr>
              <a:t>feltételezthető</a:t>
            </a:r>
            <a:r>
              <a:rPr lang="hu-HU" sz="1400" dirty="0" smtClean="0">
                <a:solidFill>
                  <a:prstClr val="black"/>
                </a:solidFill>
              </a:rPr>
              <a:t>: diffúz szennyezés</a:t>
            </a:r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43515" y="3363022"/>
            <a:ext cx="356439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prstClr val="black"/>
                </a:solidFill>
              </a:rPr>
              <a:t>A szennyezőanyag megjelenik az ivóvízbázisok monitoring vagy termelő kútjában</a:t>
            </a:r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843515" y="4893139"/>
            <a:ext cx="356439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EEECE1"/>
                </a:solidFill>
              </a:rPr>
              <a:t>Veszélyeztetett, esetleg felhagyott vízbázis</a:t>
            </a:r>
            <a:endParaRPr lang="hu-HU" sz="1400" dirty="0">
              <a:solidFill>
                <a:srgbClr val="EEECE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353649" y="6084372"/>
            <a:ext cx="6120680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srgbClr val="F79646">
                    <a:lumMod val="50000"/>
                  </a:srgbClr>
                </a:solidFill>
              </a:rPr>
              <a:t>Területhasználat terhelése </a:t>
            </a:r>
            <a:endParaRPr lang="hu-HU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cxnSp>
        <p:nvCxnSpPr>
          <p:cNvPr id="12" name="Szögletes összekötő 11"/>
          <p:cNvCxnSpPr/>
          <p:nvPr/>
        </p:nvCxnSpPr>
        <p:spPr>
          <a:xfrm rot="5400000">
            <a:off x="-1218298" y="3128548"/>
            <a:ext cx="4565269" cy="1565771"/>
          </a:xfrm>
          <a:prstGeom prst="bentConnector3">
            <a:avLst>
              <a:gd name="adj1" fmla="val -27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281451" y="6194069"/>
            <a:ext cx="1088424" cy="21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2267744" y="4411811"/>
            <a:ext cx="0" cy="16725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flipV="1">
            <a:off x="6516216" y="5222049"/>
            <a:ext cx="8588" cy="8623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H="1">
            <a:off x="2411760" y="2052636"/>
            <a:ext cx="1662624" cy="1522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/>
          <p:nvPr/>
        </p:nvCxnSpPr>
        <p:spPr>
          <a:xfrm>
            <a:off x="4355976" y="2052636"/>
            <a:ext cx="2088232" cy="2051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/>
          <p:cNvCxnSpPr/>
          <p:nvPr/>
        </p:nvCxnSpPr>
        <p:spPr>
          <a:xfrm>
            <a:off x="2267744" y="2848439"/>
            <a:ext cx="0" cy="5145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/>
          <p:nvPr/>
        </p:nvCxnSpPr>
        <p:spPr>
          <a:xfrm>
            <a:off x="6516216" y="2868847"/>
            <a:ext cx="0" cy="4941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gyenes összekötő nyíllal 44"/>
          <p:cNvCxnSpPr/>
          <p:nvPr/>
        </p:nvCxnSpPr>
        <p:spPr>
          <a:xfrm>
            <a:off x="6504114" y="4164722"/>
            <a:ext cx="0" cy="7284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864096"/>
          </a:xfrm>
        </p:spPr>
        <p:txBody>
          <a:bodyPr>
            <a:normAutofit/>
          </a:bodyPr>
          <a:lstStyle/>
          <a:p>
            <a:r>
              <a:rPr lang="hu-HU" altLang="hu-HU" dirty="0"/>
              <a:t>A </a:t>
            </a:r>
            <a:r>
              <a:rPr lang="hu-HU" altLang="hu-HU" dirty="0" smtClean="0"/>
              <a:t>FELSZÍN ALATTI </a:t>
            </a:r>
            <a:r>
              <a:rPr lang="hu-HU" altLang="hu-HU" dirty="0"/>
              <a:t>VÍZTESTEK </a:t>
            </a:r>
            <a:r>
              <a:rPr lang="hu-HU" altLang="hu-HU" dirty="0" smtClean="0"/>
              <a:t>kémiai </a:t>
            </a:r>
            <a:r>
              <a:rPr lang="hu-HU" altLang="hu-HU" dirty="0"/>
              <a:t>ÁLLAPOTA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33346"/>
            <a:ext cx="3024336" cy="44067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33346"/>
            <a:ext cx="2952328" cy="42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864096"/>
          </a:xfrm>
        </p:spPr>
        <p:txBody>
          <a:bodyPr>
            <a:normAutofit/>
          </a:bodyPr>
          <a:lstStyle/>
          <a:p>
            <a:r>
              <a:rPr lang="hu-HU" altLang="hu-HU" dirty="0"/>
              <a:t>A </a:t>
            </a:r>
            <a:r>
              <a:rPr lang="hu-HU" altLang="hu-HU" dirty="0" smtClean="0"/>
              <a:t>FELSZÍN ALATTI </a:t>
            </a:r>
            <a:r>
              <a:rPr lang="hu-HU" altLang="hu-HU" dirty="0"/>
              <a:t>VÍZTESTEK </a:t>
            </a:r>
            <a:r>
              <a:rPr lang="hu-HU" altLang="hu-HU" dirty="0" smtClean="0"/>
              <a:t>kémiai </a:t>
            </a:r>
            <a:r>
              <a:rPr lang="hu-HU" altLang="hu-HU" dirty="0"/>
              <a:t>ÁLLAPOTA 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12221"/>
              </p:ext>
            </p:extLst>
          </p:nvPr>
        </p:nvGraphicFramePr>
        <p:xfrm>
          <a:off x="107504" y="1340769"/>
          <a:ext cx="8208912" cy="5372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7052"/>
                <a:gridCol w="2487052"/>
                <a:gridCol w="1617404"/>
                <a:gridCol w="1617404"/>
              </a:tblGrid>
              <a:tr h="17477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Érintett víztest 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Szennyezett vízbázis neve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A rossz állapot oka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356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Szennyezés termelő kútban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Szennyezés nem termelő kútban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k.1.1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Veszprém, Séd-völgyi </a:t>
                      </a:r>
                      <a:r>
                        <a:rPr lang="hu-HU" sz="600" dirty="0" err="1">
                          <a:effectLst/>
                        </a:rPr>
                        <a:t>vb.-ok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k.1.6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Kőszárhegy karsztakna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sh.1.6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Leányfalu, DJRVR Leányfalui vízbázis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sp.1.12.2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Dejtár-Patak kútsor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SO</a:t>
                      </a:r>
                      <a:r>
                        <a:rPr lang="hu-HU" sz="600" baseline="-25000">
                          <a:effectLst/>
                        </a:rPr>
                        <a:t>4</a:t>
                      </a:r>
                      <a:r>
                        <a:rPr lang="hu-HU" sz="600" baseline="30000">
                          <a:effectLst/>
                        </a:rPr>
                        <a:t>2–</a:t>
                      </a:r>
                      <a:r>
                        <a:rPr lang="hu-HU" sz="600">
                          <a:effectLst/>
                        </a:rPr>
                        <a:t> 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 rowSpan="4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sp.1.13.1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Budapest IV., </a:t>
                      </a:r>
                      <a:r>
                        <a:rPr lang="hu-HU" sz="600" dirty="0" err="1">
                          <a:effectLst/>
                        </a:rPr>
                        <a:t>Balpart</a:t>
                      </a:r>
                      <a:r>
                        <a:rPr lang="hu-HU" sz="600" dirty="0">
                          <a:effectLst/>
                        </a:rPr>
                        <a:t> I. </a:t>
                      </a:r>
                      <a:r>
                        <a:rPr lang="hu-HU" sz="600" dirty="0" err="1">
                          <a:effectLst/>
                        </a:rPr>
                        <a:t>Vmt</a:t>
                      </a:r>
                      <a:r>
                        <a:rPr lang="hu-HU" sz="600" dirty="0">
                          <a:effectLst/>
                        </a:rPr>
                        <a:t>.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SO</a:t>
                      </a:r>
                      <a:r>
                        <a:rPr lang="hu-HU" sz="600" baseline="-25000">
                          <a:effectLst/>
                        </a:rPr>
                        <a:t>4</a:t>
                      </a:r>
                      <a:r>
                        <a:rPr lang="hu-HU" sz="600" baseline="30000">
                          <a:effectLst/>
                        </a:rPr>
                        <a:t>2–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Dunakeszi, DBRVR Dunakeszi vízbázis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Fót, DBRVR Fót I-II. és Gyermekvárosi vízbázis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Göd, DBRVR Gödi vízbázis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SO</a:t>
                      </a:r>
                      <a:r>
                        <a:rPr lang="hu-HU" sz="600" baseline="-25000">
                          <a:effectLst/>
                        </a:rPr>
                        <a:t>4</a:t>
                      </a:r>
                      <a:r>
                        <a:rPr lang="hu-HU" sz="600" baseline="30000">
                          <a:effectLst/>
                        </a:rPr>
                        <a:t>2–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 row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sp.1.13.2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Pócsmegyer, Surányi </a:t>
                      </a:r>
                      <a:r>
                        <a:rPr lang="hu-HU" sz="600" dirty="0" err="1">
                          <a:effectLst/>
                        </a:rPr>
                        <a:t>vmt</a:t>
                      </a:r>
                      <a:r>
                        <a:rPr lang="hu-HU" sz="600" dirty="0">
                          <a:effectLst/>
                        </a:rPr>
                        <a:t>.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Szigetmonostor, Pócsmegyeri </a:t>
                      </a:r>
                      <a:r>
                        <a:rPr lang="hu-HU" sz="600" dirty="0" err="1">
                          <a:effectLst/>
                        </a:rPr>
                        <a:t>vmt</a:t>
                      </a:r>
                      <a:r>
                        <a:rPr lang="hu-HU" sz="600" dirty="0">
                          <a:effectLst/>
                        </a:rPr>
                        <a:t>.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 rowSpan="3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sp.1.14.1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Gödöllő DBRVR Gödöllő D-i vízbázis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Isaszeg Községi vízmű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Kerepes-Kistarcsa Vízmű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 rowSpan="3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sp.1.14.2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Halásztelek, Csepel-Halásztelek vízmű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r>
                        <a:rPr lang="hu-HU" sz="600">
                          <a:effectLst/>
                        </a:rPr>
                        <a:t>, SO</a:t>
                      </a:r>
                      <a:r>
                        <a:rPr lang="hu-HU" sz="600" baseline="-25000">
                          <a:effectLst/>
                        </a:rPr>
                        <a:t>4</a:t>
                      </a:r>
                      <a:r>
                        <a:rPr lang="hu-HU" sz="600" baseline="30000">
                          <a:effectLst/>
                        </a:rPr>
                        <a:t>2–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Dunavecse Észak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SO</a:t>
                      </a:r>
                      <a:r>
                        <a:rPr lang="hu-HU" sz="600" baseline="-25000">
                          <a:effectLst/>
                        </a:rPr>
                        <a:t>4</a:t>
                      </a:r>
                      <a:r>
                        <a:rPr lang="hu-HU" sz="600" baseline="30000">
                          <a:effectLst/>
                        </a:rPr>
                        <a:t>2–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Szigetújfalu, Tököl-Szigetújfalui vízmű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r>
                        <a:rPr lang="hu-HU" sz="600">
                          <a:effectLst/>
                        </a:rPr>
                        <a:t>, SO</a:t>
                      </a:r>
                      <a:r>
                        <a:rPr lang="hu-HU" sz="600" baseline="-25000">
                          <a:effectLst/>
                        </a:rPr>
                        <a:t>4</a:t>
                      </a:r>
                      <a:r>
                        <a:rPr lang="hu-HU" sz="600" baseline="30000">
                          <a:effectLst/>
                        </a:rPr>
                        <a:t>2–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 row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sp.1.2.1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Kapuvár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SO</a:t>
                      </a:r>
                      <a:r>
                        <a:rPr lang="hu-HU" sz="600" baseline="-25000">
                          <a:effectLst/>
                        </a:rPr>
                        <a:t>4</a:t>
                      </a:r>
                      <a:r>
                        <a:rPr lang="hu-HU" sz="600" baseline="30000">
                          <a:effectLst/>
                        </a:rPr>
                        <a:t>2–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Nagylózs vízmű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0769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sp.1.3.1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Szombathely - </a:t>
                      </a:r>
                      <a:r>
                        <a:rPr lang="hu-HU" sz="600" dirty="0" err="1">
                          <a:effectLst/>
                        </a:rPr>
                        <a:t>Újperinti</a:t>
                      </a:r>
                      <a:r>
                        <a:rPr lang="hu-HU" sz="600" dirty="0">
                          <a:effectLst/>
                        </a:rPr>
                        <a:t> vízbázis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 row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sp.1.6.1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Kaposvári vízmű fácánosi vízbázis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Dombóvár Kiskonda és Nagykonda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23562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sp.1.7.1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Székesfehérvár, </a:t>
                      </a:r>
                      <a:r>
                        <a:rPr lang="hu-HU" sz="600" dirty="0" err="1">
                          <a:effectLst/>
                        </a:rPr>
                        <a:t>Aszalvölgyi</a:t>
                      </a:r>
                      <a:r>
                        <a:rPr lang="hu-HU" sz="600" dirty="0">
                          <a:effectLst/>
                        </a:rPr>
                        <a:t> vízmű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NO</a:t>
                      </a:r>
                      <a:r>
                        <a:rPr lang="hu-HU" sz="600" baseline="-25000">
                          <a:effectLst/>
                        </a:rPr>
                        <a:t>3</a:t>
                      </a:r>
                      <a:r>
                        <a:rPr lang="hu-HU" sz="600" baseline="30000">
                          <a:effectLst/>
                        </a:rPr>
                        <a:t>–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  <a:tr h="19619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sp.1.9.1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Ercsi partiszűrésű vízbázisok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>
                          <a:effectLst/>
                        </a:rPr>
                        <a:t> </a:t>
                      </a:r>
                      <a:endParaRPr lang="hu-HU" sz="7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10896" marB="1089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600" dirty="0">
                          <a:effectLst/>
                        </a:rPr>
                        <a:t>NO</a:t>
                      </a:r>
                      <a:r>
                        <a:rPr lang="hu-HU" sz="600" baseline="-25000" dirty="0">
                          <a:effectLst/>
                        </a:rPr>
                        <a:t>3</a:t>
                      </a:r>
                      <a:r>
                        <a:rPr lang="hu-HU" sz="600" baseline="30000" dirty="0">
                          <a:effectLst/>
                        </a:rPr>
                        <a:t>–</a:t>
                      </a:r>
                      <a:endParaRPr lang="hu-HU" sz="7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2180" marR="221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6860315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Ivóvízbázisok </a:t>
            </a:r>
            <a:r>
              <a:rPr lang="hu-HU" dirty="0"/>
              <a:t>megoszlása a vízkészlet szerint a Duna-részvízgyűjtőn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0009" y="3002512"/>
            <a:ext cx="8156459" cy="864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4680518" y="1512167"/>
            <a:ext cx="59888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1026" name="Diagram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68" y="1512167"/>
            <a:ext cx="7179552" cy="500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0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220355" cy="864096"/>
          </a:xfrm>
        </p:spPr>
        <p:txBody>
          <a:bodyPr>
            <a:normAutofit/>
          </a:bodyPr>
          <a:lstStyle/>
          <a:p>
            <a:r>
              <a:rPr lang="hu-HU" dirty="0"/>
              <a:t>A vízbázisok vízkészlet típusa és kapacitása a Duna-részvízgyűjtőn</a:t>
            </a:r>
          </a:p>
        </p:txBody>
      </p:sp>
      <p:pic>
        <p:nvPicPr>
          <p:cNvPr id="2050" name="Diagram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044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Diagram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4455964" cy="36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6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88640"/>
            <a:ext cx="6860315" cy="864096"/>
          </a:xfrm>
        </p:spPr>
        <p:txBody>
          <a:bodyPr/>
          <a:lstStyle/>
          <a:p>
            <a:r>
              <a:rPr lang="hu-HU" dirty="0" smtClean="0"/>
              <a:t>Ivóvízbázisok veszélyeztetettsége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8" y="1484785"/>
            <a:ext cx="8156459" cy="86409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u-HU" sz="1600" dirty="0"/>
              <a:t>Az </a:t>
            </a:r>
            <a:r>
              <a:rPr lang="hu-HU" sz="1600" dirty="0" smtClean="0"/>
              <a:t>801 db közcélú</a:t>
            </a:r>
            <a:r>
              <a:rPr lang="hu-HU" sz="1600" dirty="0"/>
              <a:t>, több mint 50 fő vízellátását biztosító felszín alatti </a:t>
            </a:r>
            <a:r>
              <a:rPr lang="hu-HU" sz="1600" dirty="0" smtClean="0"/>
              <a:t>ivóvízbázisból </a:t>
            </a:r>
            <a:r>
              <a:rPr lang="hu-HU" sz="1600" b="1" dirty="0"/>
              <a:t>547</a:t>
            </a:r>
            <a:r>
              <a:rPr lang="hu-HU" sz="1600" dirty="0" smtClean="0"/>
              <a:t> </a:t>
            </a:r>
            <a:r>
              <a:rPr lang="hu-HU" sz="1600" b="1" dirty="0" smtClean="0"/>
              <a:t>db </a:t>
            </a:r>
          </a:p>
          <a:p>
            <a:pPr marL="0" indent="0" algn="just">
              <a:buNone/>
            </a:pPr>
            <a:r>
              <a:rPr lang="hu-HU" sz="1600" b="1" dirty="0" smtClean="0"/>
              <a:t>(68 %) </a:t>
            </a:r>
            <a:r>
              <a:rPr lang="hu-HU" sz="1600" b="1" dirty="0"/>
              <a:t>sérülékeny</a:t>
            </a:r>
            <a:r>
              <a:rPr lang="hu-HU" sz="1600" dirty="0"/>
              <a:t>, mert olyan természeti-földtani környezetben </a:t>
            </a:r>
            <a:r>
              <a:rPr lang="hu-HU" sz="1600" dirty="0" smtClean="0"/>
              <a:t>található, ahol </a:t>
            </a:r>
            <a:r>
              <a:rPr lang="hu-HU" sz="1600" dirty="0"/>
              <a:t>a terepfelszín alá kerülő szennyező anyagok - még ha évtizedek alatt is – de lejuthatnak a vízellátást biztosító </a:t>
            </a:r>
            <a:r>
              <a:rPr lang="hu-HU" sz="1600" dirty="0" smtClean="0"/>
              <a:t>víztömegbe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23528" y="2751922"/>
            <a:ext cx="417646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prstClr val="black"/>
                </a:solidFill>
              </a:rPr>
              <a:t>Sérülékeny vízbázisok veszélyeztetettsége: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prstClr val="black"/>
                </a:solidFill>
              </a:rPr>
              <a:t>Jogi </a:t>
            </a:r>
            <a:r>
              <a:rPr lang="hu-HU" sz="1200" dirty="0">
                <a:solidFill>
                  <a:prstClr val="black"/>
                </a:solidFill>
              </a:rPr>
              <a:t>védelem </a:t>
            </a:r>
            <a:r>
              <a:rPr lang="hu-HU" sz="1200" dirty="0" smtClean="0">
                <a:solidFill>
                  <a:prstClr val="black"/>
                </a:solidFill>
              </a:rPr>
              <a:t>hiánya (kiadott: 201/ </a:t>
            </a:r>
            <a:r>
              <a:rPr lang="hu-HU" sz="1200" b="1" dirty="0" smtClean="0">
                <a:solidFill>
                  <a:prstClr val="black"/>
                </a:solidFill>
              </a:rPr>
              <a:t>hátra van 346 db</a:t>
            </a:r>
            <a:r>
              <a:rPr lang="hu-HU" sz="1200" dirty="0" smtClean="0">
                <a:solidFill>
                  <a:prstClr val="black"/>
                </a:solidFill>
              </a:rPr>
              <a:t>)</a:t>
            </a:r>
            <a:endParaRPr lang="hu-HU" sz="12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prstClr val="black"/>
                </a:solidFill>
              </a:rPr>
              <a:t>Az emberi tevékenység által okozott tényleges és potenciális terhelések </a:t>
            </a:r>
            <a:r>
              <a:rPr lang="hu-HU" sz="1200" dirty="0" smtClean="0">
                <a:solidFill>
                  <a:prstClr val="black"/>
                </a:solidFill>
              </a:rPr>
              <a:t>hatása </a:t>
            </a:r>
            <a:r>
              <a:rPr lang="hu-HU" sz="1200" b="1" dirty="0" smtClean="0"/>
              <a:t>508 692 </a:t>
            </a:r>
            <a:r>
              <a:rPr lang="hu-HU" sz="1200" b="1" dirty="0"/>
              <a:t>m</a:t>
            </a:r>
            <a:r>
              <a:rPr lang="hu-HU" sz="1200" b="1" baseline="30000" dirty="0"/>
              <a:t>3</a:t>
            </a:r>
            <a:r>
              <a:rPr lang="hu-HU" sz="1200" b="1" dirty="0"/>
              <a:t>/nap</a:t>
            </a:r>
            <a:endParaRPr lang="hu-HU" sz="12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prstClr val="black"/>
                </a:solidFill>
              </a:rPr>
              <a:t>A földtani közeg állapotában történő </a:t>
            </a:r>
            <a:r>
              <a:rPr lang="hu-HU" sz="1200" dirty="0" smtClean="0">
                <a:solidFill>
                  <a:prstClr val="black"/>
                </a:solidFill>
              </a:rPr>
              <a:t>változás: </a:t>
            </a:r>
            <a:r>
              <a:rPr lang="hu-HU" sz="1200" b="1" dirty="0" err="1" smtClean="0">
                <a:solidFill>
                  <a:srgbClr val="FF0000"/>
                </a:solidFill>
              </a:rPr>
              <a:t>partiszűrés</a:t>
            </a:r>
            <a:r>
              <a:rPr lang="hu-HU" sz="1200" b="1" dirty="0">
                <a:solidFill>
                  <a:srgbClr val="FF0000"/>
                </a:solidFill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</a:rPr>
              <a:t>mederállapot</a:t>
            </a:r>
            <a:r>
              <a:rPr lang="hu-HU" sz="1200" dirty="0" smtClean="0">
                <a:solidFill>
                  <a:prstClr val="black"/>
                </a:solidFill>
              </a:rPr>
              <a:t>:</a:t>
            </a:r>
            <a:endParaRPr lang="hu-HU" sz="12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prstClr val="black"/>
                </a:solidFill>
              </a:rPr>
              <a:t>Felszíni víz okozta </a:t>
            </a:r>
            <a:r>
              <a:rPr lang="hu-HU" sz="1200" dirty="0" smtClean="0">
                <a:solidFill>
                  <a:prstClr val="black"/>
                </a:solidFill>
              </a:rPr>
              <a:t>veszélyeztetettség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 smtClean="0">
                <a:solidFill>
                  <a:prstClr val="black"/>
                </a:solidFill>
              </a:rPr>
              <a:t>Árvízi veszélyeztetettség:</a:t>
            </a:r>
            <a:r>
              <a:rPr lang="hu-HU" sz="12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 err="1">
                <a:solidFill>
                  <a:srgbClr val="FF0000"/>
                </a:solidFill>
              </a:rPr>
              <a:t>partiszűrés</a:t>
            </a:r>
            <a:endParaRPr lang="hu-HU" sz="12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prstClr val="black"/>
                </a:solidFill>
              </a:rPr>
              <a:t>Az éghajlat változásból eredő potenciális veszélyek, amelyek mind a vízminőségre, mind a mennyiségre hatással lehetnek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4680518" y="1512167"/>
            <a:ext cx="59888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prstClr val="black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004" y="2702771"/>
            <a:ext cx="4136460" cy="28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652403" cy="864096"/>
          </a:xfrm>
        </p:spPr>
        <p:txBody>
          <a:bodyPr>
            <a:normAutofit/>
          </a:bodyPr>
          <a:lstStyle/>
          <a:p>
            <a:r>
              <a:rPr lang="hu-HU" dirty="0"/>
              <a:t>Intézkedések a </a:t>
            </a:r>
            <a:r>
              <a:rPr lang="hu-HU" dirty="0" smtClean="0"/>
              <a:t>pontszerű terhelések </a:t>
            </a:r>
            <a:r>
              <a:rPr lang="hu-HU" dirty="0"/>
              <a:t>csökkentésére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 smtClean="0"/>
              <a:t>A </a:t>
            </a:r>
            <a:r>
              <a:rPr lang="hu-HU" sz="2300" dirty="0"/>
              <a:t>Szennyvíz Program </a:t>
            </a:r>
            <a:r>
              <a:rPr lang="hu-HU" sz="2300" dirty="0" smtClean="0"/>
              <a:t>megvalósítása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/>
              <a:t>Csapadékvíz szennyvízcsatornára történő rákötéseinek csökkentése, különösen </a:t>
            </a:r>
            <a:r>
              <a:rPr lang="hu-HU" sz="2300" dirty="0" smtClean="0"/>
              <a:t>a felszín </a:t>
            </a:r>
            <a:r>
              <a:rPr lang="hu-HU" sz="2300" dirty="0"/>
              <a:t>alatti víz szempontjából fokozottan érzékeny </a:t>
            </a:r>
            <a:r>
              <a:rPr lang="hu-HU" sz="2300" dirty="0" smtClean="0"/>
              <a:t>területeken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/>
              <a:t>Szennyezett terület kármentesítése (feltárás, megfigyelés, biztosítás, felszámolás)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/>
              <a:t>A kármentesítés jó gyakorlatainak </a:t>
            </a:r>
            <a:r>
              <a:rPr lang="hu-HU" sz="2300" dirty="0" smtClean="0"/>
              <a:t>továbbfejlesztése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/>
              <a:t>Kommunális hulladéklerakók megfelelő kialakítása, </a:t>
            </a:r>
            <a:r>
              <a:rPr lang="hu-HU" sz="2300" dirty="0" smtClean="0"/>
              <a:t>ellenőrzése,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 smtClean="0"/>
              <a:t>Felhagyott </a:t>
            </a:r>
            <a:r>
              <a:rPr lang="hu-HU" sz="2300" dirty="0"/>
              <a:t>kommunális hulladéklerakók </a:t>
            </a:r>
            <a:r>
              <a:rPr lang="hu-HU" sz="2300" dirty="0" smtClean="0"/>
              <a:t>rekultivációja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 smtClean="0"/>
              <a:t>Iparterületeken </a:t>
            </a:r>
            <a:r>
              <a:rPr lang="hu-HU" sz="2300" dirty="0"/>
              <a:t>lévő hulladéklerakók megfelelő kialakítása, </a:t>
            </a:r>
            <a:r>
              <a:rPr lang="hu-HU" sz="2300" dirty="0" smtClean="0"/>
              <a:t>ellenőrzése</a:t>
            </a:r>
            <a:endParaRPr lang="hu-HU" sz="2300" dirty="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 smtClean="0"/>
              <a:t>Állattartótelepek korszerűsítése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/>
              <a:t>Szakszerűtlenül kiképzett kutak ellenőrzése, rekonstrukciója, </a:t>
            </a:r>
            <a:r>
              <a:rPr lang="hu-HU" sz="2300" dirty="0" smtClean="0"/>
              <a:t>felszámolása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2300" dirty="0"/>
              <a:t>Szénhidrogén termeléshez, feltáráshoz használt kutakból kitermelt folyadék visszasajtolásának szabályozása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hu-HU" sz="23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47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Intézkedések a Mezőgazdasági </a:t>
            </a:r>
            <a:r>
              <a:rPr lang="hu-HU" dirty="0"/>
              <a:t>eredetű tápanyagszennyezés </a:t>
            </a:r>
            <a:r>
              <a:rPr lang="hu-HU" dirty="0" smtClean="0"/>
              <a:t>csökkentésére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200" b="1" dirty="0"/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 smtClean="0"/>
              <a:t>Tápanyag </a:t>
            </a:r>
            <a:r>
              <a:rPr lang="hu-HU" sz="1400" dirty="0"/>
              <a:t>kihelyezés tényleges korlátozása szántó és ültetvény területeken az </a:t>
            </a:r>
            <a:r>
              <a:rPr lang="hu-HU" sz="1400" dirty="0" smtClean="0"/>
              <a:t>EU Nitrát </a:t>
            </a:r>
            <a:r>
              <a:rPr lang="hu-HU" sz="1400" dirty="0"/>
              <a:t>Irányelvben és a Közös Agrárpolitikára vonatkozó rendeletben </a:t>
            </a:r>
            <a:r>
              <a:rPr lang="hu-HU" sz="1400" dirty="0" smtClean="0"/>
              <a:t>foglaltak szerint</a:t>
            </a:r>
            <a:r>
              <a:rPr lang="hu-HU" sz="1400" dirty="0"/>
              <a:t>, nitrát-érzékeny </a:t>
            </a:r>
            <a:r>
              <a:rPr lang="hu-HU" sz="1400" dirty="0" smtClean="0"/>
              <a:t>területeken, vízbázisok védőterületein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 smtClean="0"/>
              <a:t> Tápanyag </a:t>
            </a:r>
            <a:r>
              <a:rPr lang="hu-HU" sz="1400" dirty="0"/>
              <a:t>kihelyezés tényleges korlátozása az alapot meghaladó mértékben </a:t>
            </a:r>
            <a:r>
              <a:rPr lang="hu-HU" sz="1400" dirty="0" smtClean="0"/>
              <a:t>önkéntes agrár-környezetvédelmi </a:t>
            </a:r>
            <a:r>
              <a:rPr lang="hu-HU" sz="1400" dirty="0"/>
              <a:t>célprogram (ÁKG) </a:t>
            </a:r>
            <a:r>
              <a:rPr lang="hu-HU" sz="1400" dirty="0" smtClean="0"/>
              <a:t>keretében (helyes környezeti gyakorlatok</a:t>
            </a:r>
            <a:r>
              <a:rPr lang="hu-HU" sz="1400" dirty="0"/>
              <a:t>, </a:t>
            </a:r>
            <a:r>
              <a:rPr lang="hu-HU" sz="1400" dirty="0" smtClean="0"/>
              <a:t>gazdasági </a:t>
            </a:r>
            <a:r>
              <a:rPr lang="hu-HU" sz="1400" dirty="0"/>
              <a:t>ösztönzők alkalmazása, </a:t>
            </a:r>
            <a:r>
              <a:rPr lang="hu-HU" sz="1400" dirty="0" smtClean="0"/>
              <a:t>önkéntes megállapodások</a:t>
            </a:r>
            <a:r>
              <a:rPr lang="hu-HU" sz="1400" b="1" dirty="0" smtClean="0"/>
              <a:t>)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 smtClean="0"/>
              <a:t>Tápanyag-gazdálkodási </a:t>
            </a:r>
            <a:r>
              <a:rPr lang="hu-HU" sz="1400" dirty="0"/>
              <a:t>terv alapján történő tápanyag kihelyezés szántók </a:t>
            </a:r>
            <a:r>
              <a:rPr lang="hu-HU" sz="1400" dirty="0" smtClean="0"/>
              <a:t>esetében agrár-környezetvédelmi </a:t>
            </a:r>
            <a:r>
              <a:rPr lang="hu-HU" sz="1400" dirty="0"/>
              <a:t>célprogramok (ÁKG) </a:t>
            </a:r>
            <a:r>
              <a:rPr lang="hu-HU" sz="1400" dirty="0" smtClean="0"/>
              <a:t>keretében ( helyes környezeti gyakorlatok, gazdasági </a:t>
            </a:r>
            <a:r>
              <a:rPr lang="hu-HU" sz="1400" dirty="0"/>
              <a:t>ösztönzők alkalmazása</a:t>
            </a:r>
            <a:r>
              <a:rPr lang="hu-HU" sz="1400" dirty="0" smtClean="0"/>
              <a:t>, önkéntes megállapodások</a:t>
            </a:r>
            <a:r>
              <a:rPr lang="hu-HU" sz="1400" b="1" dirty="0" smtClean="0"/>
              <a:t>)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 smtClean="0"/>
              <a:t>Művelési </a:t>
            </a:r>
            <a:r>
              <a:rPr lang="hu-HU" sz="1400" dirty="0"/>
              <a:t>ág váltás, (szántó-gyep, szántó - erdő, szántó-vizes élőhely konverzió</a:t>
            </a:r>
            <a:r>
              <a:rPr lang="hu-HU" sz="1400" dirty="0" smtClean="0"/>
              <a:t>) (gazdasági </a:t>
            </a:r>
            <a:r>
              <a:rPr lang="hu-HU" sz="1400" dirty="0"/>
              <a:t>ösztönzők alkalmazása, </a:t>
            </a:r>
            <a:r>
              <a:rPr lang="hu-HU" sz="1400" dirty="0" smtClean="0"/>
              <a:t>önkéntes megállapodások)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/>
              <a:t>A szennyvíziszap mezőgazdasági területen való hasznosításának </a:t>
            </a:r>
            <a:r>
              <a:rPr lang="hu-HU" sz="1400" dirty="0" smtClean="0"/>
              <a:t> szabályozása(követelmények </a:t>
            </a:r>
            <a:r>
              <a:rPr lang="hu-HU" sz="1400" dirty="0"/>
              <a:t>és tilalmak</a:t>
            </a:r>
            <a:r>
              <a:rPr lang="hu-HU" sz="1400" dirty="0" smtClean="0"/>
              <a:t>).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 smtClean="0"/>
              <a:t>A </a:t>
            </a:r>
            <a:r>
              <a:rPr lang="hu-HU" sz="1400" dirty="0"/>
              <a:t>szennyvíziszap mezőgazdasági kihelyezésének elősegítése, technológiai </a:t>
            </a:r>
            <a:r>
              <a:rPr lang="hu-HU" sz="1400" dirty="0" smtClean="0"/>
              <a:t>fejlesztéssel (</a:t>
            </a:r>
            <a:r>
              <a:rPr lang="hu-HU" sz="1400" dirty="0"/>
              <a:t>komposzt), </a:t>
            </a:r>
            <a:r>
              <a:rPr lang="hu-HU" sz="1400" dirty="0" smtClean="0"/>
              <a:t>tartamkísérletekkel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 smtClean="0"/>
              <a:t>Szennyvíziszap </a:t>
            </a:r>
            <a:r>
              <a:rPr lang="hu-HU" sz="1400" dirty="0"/>
              <a:t>mezőgazdasági elhelyezésének összehangolása az </a:t>
            </a:r>
            <a:r>
              <a:rPr lang="hu-HU" sz="1400" dirty="0" err="1" smtClean="0"/>
              <a:t>agrárkörnyezetvédelmi</a:t>
            </a:r>
            <a:r>
              <a:rPr lang="hu-HU" sz="1400" dirty="0" smtClean="0"/>
              <a:t> célprogramokkal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 smtClean="0"/>
              <a:t>Növényvédő </a:t>
            </a:r>
            <a:r>
              <a:rPr lang="hu-HU" sz="1400" dirty="0"/>
              <a:t>szerek alkalmazásának szabályozása </a:t>
            </a:r>
            <a:r>
              <a:rPr lang="hu-HU" sz="1400" b="1" dirty="0"/>
              <a:t>EU Peszticid </a:t>
            </a:r>
            <a:r>
              <a:rPr lang="hu-HU" sz="1400" b="1" dirty="0" smtClean="0"/>
              <a:t>Irányelvalapján </a:t>
            </a:r>
            <a:r>
              <a:rPr lang="hu-HU" sz="1400" dirty="0" smtClean="0"/>
              <a:t>(</a:t>
            </a:r>
            <a:r>
              <a:rPr lang="hu-HU" sz="1400" dirty="0"/>
              <a:t>szántó, ültetvények és legelő </a:t>
            </a:r>
            <a:r>
              <a:rPr lang="hu-HU" sz="1400" dirty="0" smtClean="0"/>
              <a:t>esetén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hu-HU" sz="1400" dirty="0" err="1" smtClean="0"/>
              <a:t>Növényvédőszerek</a:t>
            </a:r>
            <a:r>
              <a:rPr lang="hu-HU" sz="1400" dirty="0" smtClean="0"/>
              <a:t> </a:t>
            </a:r>
            <a:r>
              <a:rPr lang="hu-HU" sz="1400" dirty="0"/>
              <a:t>alkalmazásának korlátozása agrár-környezetvédelmi </a:t>
            </a:r>
            <a:r>
              <a:rPr lang="hu-HU" sz="1400" dirty="0" smtClean="0"/>
              <a:t>célprogram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707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Településekről, épített infrastruktúrából és a közlekedésből származó szennyezések</a:t>
            </a:r>
            <a:br>
              <a:rPr lang="hu-HU" dirty="0"/>
            </a:br>
            <a:r>
              <a:rPr lang="hu-HU" dirty="0"/>
              <a:t>megelőzése és szabályozása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081" y="1436711"/>
            <a:ext cx="8435280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/>
              <a:t>Települési eredetű, belterületi növénytermesztésből, állattartásból, </a:t>
            </a:r>
            <a:r>
              <a:rPr lang="hu-HU" sz="1600" dirty="0" smtClean="0"/>
              <a:t>közterületekről származó </a:t>
            </a:r>
            <a:r>
              <a:rPr lang="hu-HU" sz="1600" dirty="0"/>
              <a:t>terhelések </a:t>
            </a:r>
            <a:r>
              <a:rPr lang="hu-HU" sz="1600" dirty="0" smtClean="0"/>
              <a:t>csökkentése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/>
              <a:t>Illegális hulladéklerakók felszámolása, a hulladéklerakás ellenőrzése, </a:t>
            </a:r>
            <a:r>
              <a:rPr lang="hu-HU" sz="1600" dirty="0" smtClean="0"/>
              <a:t>bírságolása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/>
              <a:t>A </a:t>
            </a:r>
            <a:r>
              <a:rPr lang="hu-HU" sz="1600" dirty="0"/>
              <a:t>Szennyvíz Program megvalósítása (csatornázás, egyedi szennyvízkezelés</a:t>
            </a:r>
            <a:r>
              <a:rPr lang="hu-HU" sz="16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/>
              <a:t>További csatornarákötések elősegítése és </a:t>
            </a:r>
            <a:r>
              <a:rPr lang="hu-HU" sz="1600" dirty="0" smtClean="0"/>
              <a:t>megvalósítása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/>
              <a:t>Csatornahálózatok </a:t>
            </a:r>
            <a:r>
              <a:rPr lang="hu-HU" sz="1600" dirty="0" smtClean="0"/>
              <a:t>rekonstrukciója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/>
              <a:t>Belterületi területhasználatok vízbázis védelmi </a:t>
            </a:r>
            <a:r>
              <a:rPr lang="hu-HU" sz="1600" smtClean="0"/>
              <a:t>szempontú felülvizsgálata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64484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134266" cy="5756164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076339" cy="864096"/>
          </a:xfrm>
        </p:spPr>
        <p:txBody>
          <a:bodyPr/>
          <a:lstStyle/>
          <a:p>
            <a:r>
              <a:rPr lang="hu-HU" dirty="0" smtClean="0"/>
              <a:t>A részvízgyűjtők felosztása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51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Intézkedések ivóvízbázisaink érdekében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081" y="1436711"/>
            <a:ext cx="8435280" cy="51845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hu-HU" sz="16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/>
              <a:t>Ugyanazok az intézkedések, mint az előzőekben, csak fokozott hatósági ellenőrzés mellett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/>
              <a:t>A 123/1997 (VII.18.) vízbázis védelmi kormány rendelet módosítása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/>
              <a:t>A jogszabály szerint köteles vízbázisok védőterületeinek kijelölése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u-HU" sz="1600" dirty="0" smtClean="0"/>
              <a:t>Helyes területhasználatok alkalmazása vízbázis védelmi területeken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hu-HU" sz="1600" dirty="0"/>
          </a:p>
          <a:p>
            <a:pPr marL="0" indent="0">
              <a:buNone/>
            </a:pPr>
            <a:r>
              <a:rPr lang="hu-HU" sz="1600" dirty="0" smtClean="0"/>
              <a:t> </a:t>
            </a:r>
            <a:endParaRPr lang="hu-HU" sz="1600" dirty="0"/>
          </a:p>
          <a:p>
            <a:pPr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29561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43" y="5248527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 descr="http://www.eduvizig.hu/sites/default/files/logo_edukovizig_0_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78783"/>
            <a:ext cx="595695" cy="60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6" descr="SMARAGD_LOGO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5400670"/>
            <a:ext cx="1340060" cy="2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004331" cy="86409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felszín alatti vizeket érintő jelentős terhelések, hatásuk, és intézkedések 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222374"/>
          <a:ext cx="5111750" cy="349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Csoportba foglalás 8"/>
          <p:cNvGrpSpPr/>
          <p:nvPr/>
        </p:nvGrpSpPr>
        <p:grpSpPr>
          <a:xfrm>
            <a:off x="5758454" y="1448111"/>
            <a:ext cx="2386761" cy="596690"/>
            <a:chOff x="2722948" y="838888"/>
            <a:chExt cx="2386761" cy="596690"/>
          </a:xfrm>
        </p:grpSpPr>
        <p:sp>
          <p:nvSpPr>
            <p:cNvPr id="10" name="Lekerekített téglalap 9"/>
            <p:cNvSpPr/>
            <p:nvPr/>
          </p:nvSpPr>
          <p:spPr>
            <a:xfrm>
              <a:off x="2722948" y="838888"/>
              <a:ext cx="2386761" cy="5966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Lekerekített téglalap 4"/>
            <p:cNvSpPr/>
            <p:nvPr/>
          </p:nvSpPr>
          <p:spPr>
            <a:xfrm>
              <a:off x="2740424" y="856364"/>
              <a:ext cx="2351809" cy="561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100" dirty="0" smtClean="0">
                  <a:solidFill>
                    <a:srgbClr val="F79646">
                      <a:lumMod val="60000"/>
                      <a:lumOff val="40000"/>
                    </a:srgbClr>
                  </a:solidFill>
                </a:rPr>
                <a:t>Pontszerű szennyezőforrások </a:t>
              </a:r>
              <a:endParaRPr lang="hu-HU" sz="2100" dirty="0">
                <a:solidFill>
                  <a:srgbClr val="F79646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5790534" y="2185986"/>
            <a:ext cx="2386761" cy="884722"/>
            <a:chOff x="2722948" y="1644420"/>
            <a:chExt cx="2386761" cy="596690"/>
          </a:xfrm>
        </p:grpSpPr>
        <p:sp>
          <p:nvSpPr>
            <p:cNvPr id="13" name="Lekerekített téglalap 12"/>
            <p:cNvSpPr/>
            <p:nvPr/>
          </p:nvSpPr>
          <p:spPr>
            <a:xfrm>
              <a:off x="2722948" y="1644420"/>
              <a:ext cx="2386761" cy="5966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Lekerekített téglalap 4"/>
            <p:cNvSpPr/>
            <p:nvPr/>
          </p:nvSpPr>
          <p:spPr>
            <a:xfrm>
              <a:off x="2740424" y="1661896"/>
              <a:ext cx="2351809" cy="561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pontszerű szennyeződések</a:t>
              </a:r>
            </a:p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26" name="Jobbra nyíl 25"/>
          <p:cNvSpPr/>
          <p:nvPr/>
        </p:nvSpPr>
        <p:spPr>
          <a:xfrm rot="5400000">
            <a:off x="6931704" y="2056786"/>
            <a:ext cx="104420" cy="104420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8" name="Szögletes összekötő 27"/>
          <p:cNvCxnSpPr/>
          <p:nvPr/>
        </p:nvCxnSpPr>
        <p:spPr>
          <a:xfrm rot="5400000">
            <a:off x="6007971" y="2562652"/>
            <a:ext cx="238854" cy="1351785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Jobb oldali kapcsos zárójel 2"/>
          <p:cNvSpPr/>
          <p:nvPr/>
        </p:nvSpPr>
        <p:spPr>
          <a:xfrm rot="5400000">
            <a:off x="2522860" y="2203821"/>
            <a:ext cx="425053" cy="5111751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23218" y="5006181"/>
            <a:ext cx="302433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prstClr val="black"/>
                </a:solidFill>
              </a:rPr>
              <a:t>Jelentős terhelés azonosítása</a:t>
            </a:r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218503" y="5729164"/>
            <a:ext cx="30243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prstClr val="black"/>
                </a:solidFill>
              </a:rPr>
              <a:t>Intézkedés a jelentős terhelések csökkentésére, megszüntetésére  </a:t>
            </a:r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2" name="Lefelé nyíl 1"/>
          <p:cNvSpPr/>
          <p:nvPr/>
        </p:nvSpPr>
        <p:spPr>
          <a:xfrm>
            <a:off x="2730671" y="5421387"/>
            <a:ext cx="45719" cy="239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29937" y="116632"/>
            <a:ext cx="7238407" cy="864096"/>
          </a:xfrm>
        </p:spPr>
        <p:txBody>
          <a:bodyPr/>
          <a:lstStyle/>
          <a:p>
            <a:r>
              <a:rPr lang="hu-HU" dirty="0" smtClean="0"/>
              <a:t>Terhelés 1: Felszín alatti Vízkivételek 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29572" y="5879376"/>
            <a:ext cx="38130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Összesen: </a:t>
            </a:r>
            <a:r>
              <a:rPr lang="hu-HU" sz="1400" dirty="0" smtClean="0">
                <a:solidFill>
                  <a:srgbClr val="FF0000"/>
                </a:solidFill>
              </a:rPr>
              <a:t>1.376.661 </a:t>
            </a:r>
            <a:r>
              <a:rPr lang="hu-HU" sz="1400" dirty="0" smtClean="0">
                <a:solidFill>
                  <a:srgbClr val="FF0000"/>
                </a:solidFill>
              </a:rPr>
              <a:t>m</a:t>
            </a:r>
            <a:r>
              <a:rPr lang="hu-HU" sz="1400" baseline="30000" dirty="0" smtClean="0">
                <a:solidFill>
                  <a:srgbClr val="FF0000"/>
                </a:solidFill>
              </a:rPr>
              <a:t>3</a:t>
            </a:r>
            <a:r>
              <a:rPr lang="hu-HU" sz="1400" dirty="0" smtClean="0">
                <a:solidFill>
                  <a:srgbClr val="FF0000"/>
                </a:solidFill>
              </a:rPr>
              <a:t>/nap</a:t>
            </a:r>
            <a:endParaRPr lang="hu-HU" sz="1400" dirty="0">
              <a:solidFill>
                <a:srgbClr val="FF0000"/>
              </a:solidFill>
            </a:endParaRPr>
          </a:p>
          <a:p>
            <a:r>
              <a:rPr lang="hu-HU" sz="1400" dirty="0" smtClean="0">
                <a:solidFill>
                  <a:prstClr val="black"/>
                </a:solidFill>
              </a:rPr>
              <a:t> </a:t>
            </a:r>
            <a:r>
              <a:rPr lang="hu-HU" sz="1200" dirty="0" smtClean="0">
                <a:solidFill>
                  <a:prstClr val="black"/>
                </a:solidFill>
              </a:rPr>
              <a:t>Ebből becsült engedély nélküli: 58 980  m</a:t>
            </a:r>
            <a:r>
              <a:rPr lang="hu-HU" sz="1200" baseline="30000" dirty="0" smtClean="0">
                <a:solidFill>
                  <a:prstClr val="black"/>
                </a:solidFill>
              </a:rPr>
              <a:t>3</a:t>
            </a:r>
            <a:r>
              <a:rPr lang="hu-HU" sz="1200" dirty="0" smtClean="0">
                <a:solidFill>
                  <a:prstClr val="black"/>
                </a:solidFill>
              </a:rPr>
              <a:t>/nap (4 %)</a:t>
            </a:r>
            <a:endParaRPr lang="hu-HU" sz="1200" dirty="0">
              <a:solidFill>
                <a:prstClr val="black"/>
              </a:solidFill>
            </a:endParaRPr>
          </a:p>
        </p:txBody>
      </p:sp>
      <p:pic>
        <p:nvPicPr>
          <p:cNvPr id="1032" name="Ké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8585"/>
            <a:ext cx="4717031" cy="342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Diagram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6"/>
          <a:stretch>
            <a:fillRect/>
          </a:stretch>
        </p:blipFill>
        <p:spPr bwMode="auto">
          <a:xfrm>
            <a:off x="-43580" y="1988840"/>
            <a:ext cx="4086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179512" y="1366332"/>
            <a:ext cx="244827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prstClr val="black"/>
                </a:solidFill>
              </a:rPr>
              <a:t>Vízadó típusa szerint</a:t>
            </a:r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076056" y="1366332"/>
            <a:ext cx="12241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prstClr val="black"/>
                </a:solidFill>
              </a:rPr>
              <a:t>Hajtóerők</a:t>
            </a:r>
            <a:endParaRPr lang="hu-HU" sz="1400" dirty="0">
              <a:solidFill>
                <a:prstClr val="black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399711" y="5868288"/>
            <a:ext cx="453650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Parti szűrésű vízbázison: 80-50 % felszíni víz</a:t>
            </a:r>
            <a:endParaRPr lang="hu-H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392545" y="5122951"/>
            <a:ext cx="3073393" cy="16158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09600" indent="-609600"/>
            <a:r>
              <a:rPr lang="hu-HU" altLang="hu-HU" sz="1100" b="1" dirty="0" smtClean="0">
                <a:solidFill>
                  <a:srgbClr val="FF0000"/>
                </a:solidFill>
              </a:rPr>
              <a:t>Gyenge </a:t>
            </a:r>
            <a:r>
              <a:rPr lang="hu-HU" altLang="hu-HU" sz="1100" b="1" dirty="0">
                <a:solidFill>
                  <a:srgbClr val="FF0000"/>
                </a:solidFill>
              </a:rPr>
              <a:t>az állapot</a:t>
            </a:r>
            <a:r>
              <a:rPr lang="hu-HU" altLang="hu-HU" sz="1100" dirty="0">
                <a:solidFill>
                  <a:prstClr val="black"/>
                </a:solidFill>
              </a:rPr>
              <a:t>, </a:t>
            </a:r>
            <a:r>
              <a:rPr lang="hu-HU" altLang="hu-HU" sz="1100" dirty="0" smtClean="0">
                <a:solidFill>
                  <a:prstClr val="black"/>
                </a:solidFill>
              </a:rPr>
              <a:t>ha</a:t>
            </a:r>
          </a:p>
          <a:p>
            <a:pPr marL="609600" indent="-609600"/>
            <a:endParaRPr lang="hu-HU" altLang="hu-HU" sz="1100" dirty="0">
              <a:solidFill>
                <a:prstClr val="black"/>
              </a:solidFill>
            </a:endParaRPr>
          </a:p>
          <a:p>
            <a:pPr marL="609600" indent="-609600"/>
            <a:r>
              <a:rPr lang="hu-HU" altLang="hu-HU" sz="1100" b="1" dirty="0" smtClean="0">
                <a:solidFill>
                  <a:srgbClr val="0000FF"/>
                </a:solidFill>
              </a:rPr>
              <a:t>sekély porózus víztestek</a:t>
            </a:r>
            <a:r>
              <a:rPr lang="hu-HU" altLang="hu-HU" sz="1100" dirty="0" smtClean="0">
                <a:solidFill>
                  <a:prstClr val="black"/>
                </a:solidFill>
              </a:rPr>
              <a:t>: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hu-HU" altLang="hu-HU" sz="1100" dirty="0" smtClean="0">
                <a:solidFill>
                  <a:prstClr val="black"/>
                </a:solidFill>
              </a:rPr>
              <a:t>0.05 - 0.2 m/év süllyedés a víztest területének több, mint 50%-t érinti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hu-HU" altLang="hu-HU" sz="1100" dirty="0" smtClean="0">
                <a:solidFill>
                  <a:prstClr val="black"/>
                </a:solidFill>
              </a:rPr>
              <a:t>0.2 </a:t>
            </a:r>
            <a:r>
              <a:rPr lang="hu-HU" altLang="hu-HU" sz="1100" dirty="0">
                <a:solidFill>
                  <a:prstClr val="black"/>
                </a:solidFill>
              </a:rPr>
              <a:t>m/évet meghaladó süllyedés a víztest területének több, mint </a:t>
            </a:r>
            <a:r>
              <a:rPr lang="hu-HU" altLang="hu-HU" sz="1100" dirty="0" smtClean="0">
                <a:solidFill>
                  <a:prstClr val="black"/>
                </a:solidFill>
              </a:rPr>
              <a:t>20%-</a:t>
            </a:r>
            <a:r>
              <a:rPr lang="hu-HU" altLang="hu-HU" sz="1100" dirty="0">
                <a:solidFill>
                  <a:prstClr val="black"/>
                </a:solidFill>
              </a:rPr>
              <a:t>t </a:t>
            </a:r>
            <a:r>
              <a:rPr lang="hu-HU" altLang="hu-HU" sz="1100" dirty="0" smtClean="0">
                <a:solidFill>
                  <a:prstClr val="black"/>
                </a:solidFill>
              </a:rPr>
              <a:t>érinti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hu-HU" altLang="hu-HU" sz="1100" dirty="0" smtClean="0">
                <a:solidFill>
                  <a:prstClr val="black"/>
                </a:solidFill>
              </a:rPr>
              <a:t>Kettő </a:t>
            </a:r>
            <a:r>
              <a:rPr lang="hu-HU" altLang="hu-HU" sz="1100" dirty="0">
                <a:solidFill>
                  <a:prstClr val="black"/>
                </a:solidFill>
              </a:rPr>
              <a:t>együtt a víztest területének több, mint </a:t>
            </a:r>
            <a:r>
              <a:rPr lang="hu-HU" altLang="hu-HU" sz="1100" dirty="0" smtClean="0">
                <a:solidFill>
                  <a:prstClr val="black"/>
                </a:solidFill>
              </a:rPr>
              <a:t>50%-</a:t>
            </a:r>
            <a:r>
              <a:rPr lang="hu-HU" altLang="hu-HU" sz="1100" dirty="0">
                <a:solidFill>
                  <a:prstClr val="black"/>
                </a:solidFill>
              </a:rPr>
              <a:t>t </a:t>
            </a:r>
            <a:r>
              <a:rPr lang="hu-HU" altLang="hu-HU" sz="1100" dirty="0" smtClean="0">
                <a:solidFill>
                  <a:prstClr val="black"/>
                </a:solidFill>
              </a:rPr>
              <a:t>érinti</a:t>
            </a:r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966277" y="5327677"/>
            <a:ext cx="4189900" cy="126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100" b="1" dirty="0" smtClean="0">
                <a:solidFill>
                  <a:srgbClr val="FF0000"/>
                </a:solidFill>
              </a:rPr>
              <a:t>Gyenge </a:t>
            </a:r>
            <a:r>
              <a:rPr lang="hu-HU" altLang="hu-HU" sz="1100" b="1" dirty="0">
                <a:solidFill>
                  <a:srgbClr val="FF0000"/>
                </a:solidFill>
              </a:rPr>
              <a:t>az </a:t>
            </a:r>
            <a:r>
              <a:rPr lang="hu-HU" altLang="hu-HU" sz="1100" b="1" dirty="0" smtClean="0">
                <a:solidFill>
                  <a:srgbClr val="FF0000"/>
                </a:solidFill>
              </a:rPr>
              <a:t>állapot:</a:t>
            </a:r>
          </a:p>
          <a:p>
            <a:endParaRPr lang="hu-HU" altLang="hu-HU" sz="1100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>
                <a:solidFill>
                  <a:prstClr val="black"/>
                </a:solidFill>
              </a:rPr>
              <a:t>FAVÖKO (kisvízfolyás, forrás, tó, láp, mocsár, rét, egyes erdők)</a:t>
            </a:r>
            <a:endParaRPr lang="hu-HU" sz="11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prstClr val="black"/>
                </a:solidFill>
              </a:rPr>
              <a:t>NATURA </a:t>
            </a:r>
            <a:r>
              <a:rPr lang="hu-HU" sz="1100" dirty="0">
                <a:solidFill>
                  <a:prstClr val="black"/>
                </a:solidFill>
              </a:rPr>
              <a:t>2000 területek természetvédelmi értékelése alapján</a:t>
            </a:r>
            <a:r>
              <a:rPr lang="hu-HU" altLang="hu-HU" sz="1100" b="1" dirty="0" smtClean="0">
                <a:solidFill>
                  <a:srgbClr val="FF0000"/>
                </a:solidFill>
              </a:rPr>
              <a:t> </a:t>
            </a:r>
            <a:endParaRPr lang="hu-HU" altLang="hu-HU" sz="11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prstClr val="black"/>
                </a:solidFill>
              </a:rPr>
              <a:t>Élővilág degradációja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dirty="0" smtClean="0">
                <a:solidFill>
                  <a:prstClr val="black"/>
                </a:solidFill>
              </a:rPr>
              <a:t>Teljes kiszáradás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30213" y="1300847"/>
            <a:ext cx="277363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prstClr val="black"/>
                </a:solidFill>
              </a:rPr>
              <a:t>A vízszint trendszerű süllyedése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885116" y="1300845"/>
            <a:ext cx="300930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200" b="1" dirty="0" smtClean="0">
                <a:solidFill>
                  <a:prstClr val="black"/>
                </a:solidFill>
              </a:rPr>
              <a:t>Felszín alatti víztől függő ökoszisztéma állapota</a:t>
            </a:r>
            <a:endParaRPr lang="hu-HU" sz="1200" b="1" dirty="0">
              <a:solidFill>
                <a:prstClr val="black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71" y="1771984"/>
            <a:ext cx="2496993" cy="3546218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6" y="1746056"/>
            <a:ext cx="2697722" cy="3224018"/>
          </a:xfrm>
        </p:spPr>
      </p:pic>
      <p:sp>
        <p:nvSpPr>
          <p:cNvPr id="12" name="Cím 3"/>
          <p:cNvSpPr>
            <a:spLocks noGrp="1"/>
          </p:cNvSpPr>
          <p:nvPr>
            <p:ph type="title"/>
          </p:nvPr>
        </p:nvSpPr>
        <p:spPr>
          <a:xfrm>
            <a:off x="430213" y="115888"/>
            <a:ext cx="7454900" cy="865187"/>
          </a:xfrm>
        </p:spPr>
        <p:txBody>
          <a:bodyPr>
            <a:normAutofit/>
          </a:bodyPr>
          <a:lstStyle/>
          <a:p>
            <a:r>
              <a:rPr lang="hu-HU" dirty="0" smtClean="0"/>
              <a:t>HATÁS 1: A </a:t>
            </a:r>
            <a:r>
              <a:rPr lang="hu-HU" dirty="0"/>
              <a:t>vízszint trendszerű </a:t>
            </a:r>
            <a:r>
              <a:rPr lang="hu-HU" dirty="0" smtClean="0"/>
              <a:t>süllyedése, FAVÖKO állapota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90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Cím 3"/>
          <p:cNvSpPr>
            <a:spLocks/>
          </p:cNvSpPr>
          <p:nvPr/>
        </p:nvSpPr>
        <p:spPr bwMode="auto">
          <a:xfrm>
            <a:off x="173038" y="44450"/>
            <a:ext cx="8416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hu-HU" altLang="hu-HU" sz="2400" b="1" cap="all" dirty="0" smtClean="0">
                <a:solidFill>
                  <a:prstClr val="white"/>
                </a:solidFill>
              </a:rPr>
              <a:t>Sekély porózus víztestek állapota</a:t>
            </a:r>
            <a:endParaRPr lang="hu-HU" altLang="hu-HU" sz="2400" b="1" cap="all" dirty="0">
              <a:solidFill>
                <a:prstClr val="white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5" y="1268760"/>
            <a:ext cx="2767931" cy="400271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129692" y="1340768"/>
            <a:ext cx="5166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1200" b="1" dirty="0" smtClean="0">
                <a:solidFill>
                  <a:srgbClr val="FF0000"/>
                </a:solidFill>
              </a:rPr>
              <a:t>Gyenge állapot:</a:t>
            </a:r>
          </a:p>
          <a:p>
            <a:pPr lvl="0"/>
            <a:endParaRPr lang="hu-HU" sz="1200" b="1" dirty="0" smtClean="0">
              <a:solidFill>
                <a:srgbClr val="FF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 smtClean="0"/>
              <a:t>Hanság</a:t>
            </a:r>
            <a:r>
              <a:rPr lang="hu-HU" sz="1200" dirty="0"/>
              <a:t>, Rábca-völgy északi része sp.1.1.2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/>
              <a:t>Rábca-völgy déli része sp.1.2.2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/>
              <a:t>Duna-Tisza közi hátság - Duna-vízgyűjtő északi rész sp.1.14.1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/>
              <a:t>Duna-Tisza köze - Duna-völgy északi rész sp.1.14.2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/>
              <a:t>Duna-Tisza közi hátság - Duna-vízgyűjtő déli rész sp.1.15.1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hu-HU" sz="1200" dirty="0"/>
              <a:t>Duna-Tisza köze - Duna-völgy déli rész </a:t>
            </a:r>
            <a:r>
              <a:rPr lang="hu-HU" sz="1200" dirty="0" smtClean="0"/>
              <a:t>sp.1.15.2</a:t>
            </a:r>
          </a:p>
          <a:p>
            <a:pPr lvl="0"/>
            <a:endParaRPr lang="hu-HU" sz="1200" dirty="0"/>
          </a:p>
          <a:p>
            <a:pPr lvl="0"/>
            <a:r>
              <a:rPr lang="hu-HU" sz="1200" b="1" dirty="0" smtClean="0">
                <a:solidFill>
                  <a:srgbClr val="FF0000"/>
                </a:solidFill>
              </a:rPr>
              <a:t>Okok</a:t>
            </a:r>
          </a:p>
          <a:p>
            <a:pPr lvl="0"/>
            <a:endParaRPr lang="hu-HU" sz="1200" dirty="0"/>
          </a:p>
          <a:p>
            <a:pPr marL="228600" lvl="0" indent="-228600">
              <a:buFont typeface="+mj-lt"/>
              <a:buAutoNum type="alphaLcPeriod"/>
            </a:pPr>
            <a:r>
              <a:rPr lang="hu-HU" sz="1200" dirty="0" smtClean="0"/>
              <a:t>A </a:t>
            </a:r>
            <a:r>
              <a:rPr lang="hu-HU" sz="1200" dirty="0"/>
              <a:t>vízkivételek nem illeszkednek a száraz időszakok kisebb </a:t>
            </a:r>
            <a:r>
              <a:rPr lang="hu-HU" sz="1200" dirty="0" err="1"/>
              <a:t>utánpótlódásához</a:t>
            </a:r>
            <a:r>
              <a:rPr lang="hu-HU" sz="1200" dirty="0"/>
              <a:t>, sőt általában ekkor növekszik meg az öntözési célú vízkivétel, gyakran nem engedélyezett kutakkal történő vízkivétellel</a:t>
            </a:r>
            <a:r>
              <a:rPr lang="hu-HU" sz="1200" dirty="0" smtClean="0"/>
              <a:t>..</a:t>
            </a:r>
          </a:p>
          <a:p>
            <a:pPr marL="228600" lvl="0" indent="-228600">
              <a:buFont typeface="+mj-lt"/>
              <a:buAutoNum type="alphaLcPeriod"/>
            </a:pPr>
            <a:r>
              <a:rPr lang="hu-HU" sz="1200" dirty="0" smtClean="0"/>
              <a:t>Belvízelvezetés, belvízelvezető csatornák miatti megcsapolás </a:t>
            </a:r>
          </a:p>
          <a:p>
            <a:pPr marL="228600" lvl="0" indent="-228600">
              <a:buFont typeface="+mj-lt"/>
              <a:buAutoNum type="alphaLcPeriod"/>
            </a:pPr>
            <a:r>
              <a:rPr lang="hu-HU" sz="1200" dirty="0" smtClean="0"/>
              <a:t>A </a:t>
            </a:r>
            <a:r>
              <a:rPr lang="hu-HU" sz="1200" dirty="0"/>
              <a:t>mélyebb porózus víztestekben történő vízkivétel hatása.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57479"/>
              </p:ext>
            </p:extLst>
          </p:nvPr>
        </p:nvGraphicFramePr>
        <p:xfrm>
          <a:off x="1403648" y="5445224"/>
          <a:ext cx="6892364" cy="1254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555"/>
                <a:gridCol w="2790190"/>
                <a:gridCol w="1395095"/>
                <a:gridCol w="2076524"/>
              </a:tblGrid>
              <a:tr h="46355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Érintett víztest száma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Az érintett terület megnevezése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Közvetlen vízkivétel </a:t>
                      </a:r>
                      <a:endParaRPr lang="hu-HU" sz="1100">
                        <a:effectLst/>
                      </a:endParaRPr>
                    </a:p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(Teljes vízkivétel %-a)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Közvetett vízkivétel</a:t>
                      </a:r>
                      <a:endParaRPr lang="hu-HU" sz="1100">
                        <a:effectLst/>
                      </a:endParaRPr>
                    </a:p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(Teljes vízkivétel %-a)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sp.1.14.1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Duna-Tisza közi hátság - Duna-vízgyűjtő északi rész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36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64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sp.1.14.2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Duna-Tisza köze - Duna-völgy északi rész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27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 smtClean="0">
                          <a:effectLst/>
                        </a:rPr>
                        <a:t>73  </a:t>
                      </a:r>
                      <a:r>
                        <a:rPr lang="hu-HU" sz="900" u="sng" dirty="0" smtClean="0">
                          <a:solidFill>
                            <a:srgbClr val="C00000"/>
                          </a:solidFill>
                          <a:effectLst/>
                        </a:rPr>
                        <a:t>(21% kavics bányászat)</a:t>
                      </a:r>
                      <a:endParaRPr lang="hu-HU" sz="1100" u="sng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sp.1.15.1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Duna-Tisza közi hátság - Duna-vízgyűjtő déli rész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22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78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sp.1.15.2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Duna-Tisza köze - Duna-völgy déli rész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15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85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4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Cím 3"/>
          <p:cNvSpPr>
            <a:spLocks/>
          </p:cNvSpPr>
          <p:nvPr/>
        </p:nvSpPr>
        <p:spPr bwMode="auto">
          <a:xfrm>
            <a:off x="173038" y="44450"/>
            <a:ext cx="8416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hu-HU" altLang="hu-HU" sz="2400" b="1" cap="all" dirty="0">
                <a:solidFill>
                  <a:prstClr val="white"/>
                </a:solidFill>
              </a:rPr>
              <a:t>A </a:t>
            </a:r>
            <a:r>
              <a:rPr lang="hu-HU" altLang="hu-HU" sz="2400" b="1" cap="all" dirty="0" smtClean="0">
                <a:solidFill>
                  <a:prstClr val="white"/>
                </a:solidFill>
              </a:rPr>
              <a:t>Dunántúli-középhegység </a:t>
            </a:r>
            <a:r>
              <a:rPr lang="hu-HU" altLang="hu-HU" sz="2400" b="1" dirty="0" smtClean="0">
                <a:solidFill>
                  <a:prstClr val="white"/>
                </a:solidFill>
              </a:rPr>
              <a:t>ÁLLAPOTA </a:t>
            </a:r>
            <a:endParaRPr lang="hu-HU" altLang="hu-HU" sz="2400" b="1" dirty="0">
              <a:solidFill>
                <a:prstClr val="white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9900"/>
            <a:ext cx="2592288" cy="3777212"/>
          </a:xfrm>
          <a:prstGeom prst="rect">
            <a:avLst/>
          </a:prstGeom>
        </p:spPr>
      </p:pic>
      <p:pic>
        <p:nvPicPr>
          <p:cNvPr id="3074" name="Picture 2" descr="DKH Karsztvízszint differencia térkép 2003 -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291" r="2339" b="1115"/>
          <a:stretch>
            <a:fillRect/>
          </a:stretch>
        </p:blipFill>
        <p:spPr bwMode="auto">
          <a:xfrm>
            <a:off x="3203848" y="1500934"/>
            <a:ext cx="5238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3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Cím 3"/>
          <p:cNvSpPr>
            <a:spLocks/>
          </p:cNvSpPr>
          <p:nvPr/>
        </p:nvSpPr>
        <p:spPr bwMode="auto">
          <a:xfrm>
            <a:off x="173038" y="44450"/>
            <a:ext cx="8416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hu-HU" altLang="hu-HU" sz="2400" b="1" cap="all" dirty="0">
                <a:solidFill>
                  <a:prstClr val="white"/>
                </a:solidFill>
              </a:rPr>
              <a:t>A </a:t>
            </a:r>
            <a:r>
              <a:rPr lang="hu-HU" altLang="hu-HU" sz="2400" b="1" cap="all" dirty="0" smtClean="0">
                <a:solidFill>
                  <a:prstClr val="white"/>
                </a:solidFill>
              </a:rPr>
              <a:t>Dunántúli-középhegység </a:t>
            </a:r>
            <a:r>
              <a:rPr lang="hu-HU" altLang="hu-HU" sz="2400" b="1" dirty="0" smtClean="0">
                <a:solidFill>
                  <a:prstClr val="white"/>
                </a:solidFill>
              </a:rPr>
              <a:t>ÁLLAPOTA </a:t>
            </a:r>
            <a:endParaRPr lang="hu-HU" altLang="hu-HU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68706"/>
              </p:ext>
            </p:extLst>
          </p:nvPr>
        </p:nvGraphicFramePr>
        <p:xfrm>
          <a:off x="1100207" y="1811652"/>
          <a:ext cx="6079490" cy="17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1944"/>
                <a:gridCol w="1394504"/>
                <a:gridCol w="1503042"/>
              </a:tblGrid>
              <a:tr h="629516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Víztest (Tárolórész)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2014. januári. karsztvízszint (mBf)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2003-2014</a:t>
                      </a:r>
                      <a:endParaRPr lang="hu-HU" sz="1100" dirty="0">
                        <a:effectLst/>
                      </a:endParaRPr>
                    </a:p>
                    <a:p>
                      <a:pPr marL="71755" marR="71755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vízszintkülönbség (m)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7466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Veszprém, Várpalota, Vértes D-i f-ok (K-i Bakony)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150-170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25-30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7466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Tatai és Fényes források (Tata térsége)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135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20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7466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Esztergomi források (Dorog-Esztergom)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110-125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5-15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27466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Budapest környéki termálkarszt (Budai term. vonal)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110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3-5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1115616" y="1412776"/>
            <a:ext cx="5763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karsztvízszint emelkedésének mértéke a 2003-2014 közötti </a:t>
            </a:r>
            <a:r>
              <a:rPr lang="hu-HU" sz="1200" dirty="0" smtClean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időszakban:</a:t>
            </a:r>
            <a:endParaRPr lang="hu-HU" sz="1200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53703"/>
              </p:ext>
            </p:extLst>
          </p:nvPr>
        </p:nvGraphicFramePr>
        <p:xfrm>
          <a:off x="1115616" y="4293096"/>
          <a:ext cx="6048672" cy="1932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970"/>
                <a:gridCol w="2876550"/>
                <a:gridCol w="1170305"/>
                <a:gridCol w="1479847"/>
              </a:tblGrid>
              <a:tr h="58293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Víztest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Víztest neve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Mért, becsült hozam 2013-2014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(m</a:t>
                      </a:r>
                      <a:r>
                        <a:rPr lang="hu-HU" sz="900" baseline="30000">
                          <a:effectLst/>
                        </a:rPr>
                        <a:t>3</a:t>
                      </a:r>
                      <a:r>
                        <a:rPr lang="hu-HU" sz="900">
                          <a:effectLst/>
                        </a:rPr>
                        <a:t>/nap)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900">
                          <a:effectLst/>
                        </a:rPr>
                        <a:t>Mért átlagos hozam </a:t>
                      </a:r>
                      <a:br>
                        <a:rPr lang="hu-HU" sz="900">
                          <a:effectLst/>
                        </a:rPr>
                      </a:br>
                      <a:r>
                        <a:rPr lang="hu-HU" sz="900">
                          <a:effectLst/>
                        </a:rPr>
                        <a:t>1951-60</a:t>
                      </a:r>
                      <a:endParaRPr lang="hu-HU" sz="110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(m</a:t>
                      </a:r>
                      <a:r>
                        <a:rPr lang="hu-HU" sz="900" baseline="30000">
                          <a:effectLst/>
                        </a:rPr>
                        <a:t>3</a:t>
                      </a:r>
                      <a:r>
                        <a:rPr lang="hu-HU" sz="900">
                          <a:effectLst/>
                        </a:rPr>
                        <a:t>/nap)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k.1.1.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Veszprém-Várpalota, Vértes D-i források vízgyűjtője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97 494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104 026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180340">
                <a:tc>
                  <a:txBody>
                    <a:bodyPr/>
                    <a:lstStyle/>
                    <a:p>
                      <a:pPr indent="763270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k.1.2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Tatai és Fényes- források vízgyűjtője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29 521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33 313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180340">
                <a:tc>
                  <a:txBody>
                    <a:bodyPr/>
                    <a:lstStyle/>
                    <a:p>
                      <a:pPr indent="763270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k.1.3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Budai források vízgyűjtője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36 490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23 059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180340">
                <a:tc>
                  <a:txBody>
                    <a:bodyPr/>
                    <a:lstStyle/>
                    <a:p>
                      <a:pPr indent="763270"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k.1.4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Esztergomi források vízgyűjtője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5560" marR="355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</a:rPr>
                        <a:t>2 880</a:t>
                      </a:r>
                      <a:endParaRPr lang="hu-HU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</a:rPr>
                        <a:t>5 417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</a:tbl>
          </a:graphicData>
        </a:graphic>
      </p:graphicFrame>
      <p:sp>
        <p:nvSpPr>
          <p:cNvPr id="10" name="Téglalap 9"/>
          <p:cNvSpPr/>
          <p:nvPr/>
        </p:nvSpPr>
        <p:spPr>
          <a:xfrm>
            <a:off x="1043608" y="3744961"/>
            <a:ext cx="1465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források hozama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283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116632"/>
            <a:ext cx="7652403" cy="864096"/>
          </a:xfrm>
        </p:spPr>
        <p:txBody>
          <a:bodyPr>
            <a:normAutofit/>
          </a:bodyPr>
          <a:lstStyle/>
          <a:p>
            <a:r>
              <a:rPr lang="hu-HU" dirty="0"/>
              <a:t>Intézkedések </a:t>
            </a:r>
            <a:r>
              <a:rPr lang="hu-HU" dirty="0" smtClean="0"/>
              <a:t>A Vízkivételek fenntarthatósága érdekében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66828" y="1564920"/>
            <a:ext cx="8381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Engedély nélküli kutak: Az </a:t>
            </a:r>
            <a:r>
              <a:rPr lang="hu-HU" sz="1600" dirty="0"/>
              <a:t>engedélyezési eljárás jogszabály rendszerének módosítása, összehangolása, egyszerűsítése</a:t>
            </a:r>
          </a:p>
        </p:txBody>
      </p:sp>
      <p:sp>
        <p:nvSpPr>
          <p:cNvPr id="5" name="Szöveg helye 3"/>
          <p:cNvSpPr txBox="1">
            <a:spLocks/>
          </p:cNvSpPr>
          <p:nvPr/>
        </p:nvSpPr>
        <p:spPr>
          <a:xfrm>
            <a:off x="381723" y="2232139"/>
            <a:ext cx="8195368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/>
              <a:t>Vízkivételek </a:t>
            </a:r>
            <a:r>
              <a:rPr lang="hu-HU" sz="1600" dirty="0" smtClean="0"/>
              <a:t>szabályozása: tartósan süllyedő területeken vízkivételi korlátozás (pl. kavicsbányászat), engedélyek felülvizsgálata (Budapest termálvíz hasznosítás)</a:t>
            </a:r>
            <a:br>
              <a:rPr lang="hu-HU" sz="1600" dirty="0" smtClean="0"/>
            </a:br>
            <a:endParaRPr lang="hu-HU" sz="1600" dirty="0"/>
          </a:p>
        </p:txBody>
      </p:sp>
      <p:sp>
        <p:nvSpPr>
          <p:cNvPr id="6" name="Szöveg helye 3"/>
          <p:cNvSpPr txBox="1">
            <a:spLocks/>
          </p:cNvSpPr>
          <p:nvPr/>
        </p:nvSpPr>
        <p:spPr>
          <a:xfrm>
            <a:off x="409554" y="2803348"/>
            <a:ext cx="8195368" cy="316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/>
              <a:t>Vízkivételek </a:t>
            </a:r>
            <a:r>
              <a:rPr lang="hu-HU" sz="1600" dirty="0" smtClean="0"/>
              <a:t>szabályozása gazdasági eszközökkel</a:t>
            </a:r>
            <a:br>
              <a:rPr lang="hu-HU" sz="1600" dirty="0" smtClean="0"/>
            </a:br>
            <a:endParaRPr lang="hu-HU" sz="1600" dirty="0"/>
          </a:p>
        </p:txBody>
      </p:sp>
      <p:sp>
        <p:nvSpPr>
          <p:cNvPr id="7" name="Téglalap 6"/>
          <p:cNvSpPr/>
          <p:nvPr/>
        </p:nvSpPr>
        <p:spPr>
          <a:xfrm>
            <a:off x="396335" y="3812432"/>
            <a:ext cx="7220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Belvíz: Szemlélet-váltás, helyes </a:t>
            </a:r>
            <a:r>
              <a:rPr lang="hu-HU" sz="1600" dirty="0"/>
              <a:t>belvíz-gazdálkodási </a:t>
            </a:r>
            <a:r>
              <a:rPr lang="hu-HU" sz="1600" dirty="0" smtClean="0"/>
              <a:t>gyakorlat</a:t>
            </a:r>
            <a:endParaRPr lang="hu-HU" sz="1600" dirty="0"/>
          </a:p>
        </p:txBody>
      </p:sp>
      <p:sp>
        <p:nvSpPr>
          <p:cNvPr id="8" name="Téglalap 7"/>
          <p:cNvSpPr/>
          <p:nvPr/>
        </p:nvSpPr>
        <p:spPr>
          <a:xfrm>
            <a:off x="389911" y="4251564"/>
            <a:ext cx="7220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Ivóvíz: Hálózatok rekonstrukciója, belső veszteségek csökkentése</a:t>
            </a:r>
            <a:endParaRPr lang="hu-HU" sz="1600" dirty="0"/>
          </a:p>
        </p:txBody>
      </p:sp>
      <p:sp>
        <p:nvSpPr>
          <p:cNvPr id="9" name="Téglalap 8"/>
          <p:cNvSpPr/>
          <p:nvPr/>
        </p:nvSpPr>
        <p:spPr>
          <a:xfrm>
            <a:off x="389911" y="4719068"/>
            <a:ext cx="72203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Öntözés: Takarékos technológia, áttérés felszíni vízre</a:t>
            </a:r>
            <a:endParaRPr lang="hu-HU" sz="1600" dirty="0"/>
          </a:p>
        </p:txBody>
      </p:sp>
      <p:sp>
        <p:nvSpPr>
          <p:cNvPr id="10" name="Téglalap 9"/>
          <p:cNvSpPr/>
          <p:nvPr/>
        </p:nvSpPr>
        <p:spPr>
          <a:xfrm>
            <a:off x="396335" y="5125909"/>
            <a:ext cx="7906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Termálvíz felhasználás: Energetikai kihasználtság növelése, visszasajtolás (legalább 40%), új vízkivételeknél alapelv</a:t>
            </a:r>
            <a:endParaRPr lang="hu-HU" sz="1600" dirty="0"/>
          </a:p>
        </p:txBody>
      </p:sp>
      <p:sp>
        <p:nvSpPr>
          <p:cNvPr id="12" name="Téglalap 11"/>
          <p:cNvSpPr/>
          <p:nvPr/>
        </p:nvSpPr>
        <p:spPr>
          <a:xfrm>
            <a:off x="396335" y="5732476"/>
            <a:ext cx="7906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Vizes </a:t>
            </a:r>
            <a:r>
              <a:rPr lang="hu-HU" sz="1600" dirty="0"/>
              <a:t>élőhely-rehabilitációk : </a:t>
            </a:r>
            <a:r>
              <a:rPr lang="hu-HU" sz="1600" dirty="0" smtClean="0"/>
              <a:t>belvízelvezetés megszüntetése, vízpótlás (Homokháti vízpótlás) </a:t>
            </a:r>
            <a:endParaRPr lang="hu-HU" sz="1600" dirty="0"/>
          </a:p>
        </p:txBody>
      </p:sp>
      <p:sp>
        <p:nvSpPr>
          <p:cNvPr id="11" name="Téglalap 10"/>
          <p:cNvSpPr/>
          <p:nvPr/>
        </p:nvSpPr>
        <p:spPr>
          <a:xfrm>
            <a:off x="402106" y="6304329"/>
            <a:ext cx="8381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Tisztított </a:t>
            </a:r>
            <a:r>
              <a:rPr lang="hu-HU" sz="1600" dirty="0"/>
              <a:t>települési szennyvíz újrahasznosítása és </a:t>
            </a:r>
            <a:r>
              <a:rPr lang="hu-HU" sz="1600" dirty="0" err="1" smtClean="0"/>
              <a:t>tározása</a:t>
            </a:r>
            <a:endParaRPr lang="hu-HU" sz="1600" dirty="0"/>
          </a:p>
        </p:txBody>
      </p:sp>
      <p:sp>
        <p:nvSpPr>
          <p:cNvPr id="13" name="Szöveg helye 3"/>
          <p:cNvSpPr txBox="1">
            <a:spLocks/>
          </p:cNvSpPr>
          <p:nvPr/>
        </p:nvSpPr>
        <p:spPr>
          <a:xfrm>
            <a:off x="407586" y="3188408"/>
            <a:ext cx="8195368" cy="316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dirty="0" smtClean="0"/>
              <a:t>Műszaki problémák megoldása: elsősorban karsztvíz hasznosítás formájában Várpalota és Tata környékén</a:t>
            </a:r>
            <a:br>
              <a:rPr lang="hu-HU" sz="1600" dirty="0" smtClean="0"/>
            </a:b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507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1371</Words>
  <Application>Microsoft Office PowerPoint</Application>
  <PresentationFormat>Diavetítés a képernyőre (4:3 oldalarány)</PresentationFormat>
  <Paragraphs>312</Paragraphs>
  <Slides>21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MS Mincho</vt:lpstr>
      <vt:lpstr>Arial</vt:lpstr>
      <vt:lpstr>Calibri</vt:lpstr>
      <vt:lpstr>Times New Roman</vt:lpstr>
      <vt:lpstr>Office-téma</vt:lpstr>
      <vt:lpstr>DUNA RÉSZVÍZGYŰJTŐ-GAZDÁLKODÁSI TERV FELÜLVIZSGÁLATA  Az Országos Vízügyi főigazgatóság ÉS AZ Észak-dunántúli Vízügyi Igazgatóság SZAKMAI FÓRUMA  felszín alatti vizek állapota a részvízgyűjtőn és a kiemelt intézkedések</vt:lpstr>
      <vt:lpstr>A részvízgyűjtők felosztása</vt:lpstr>
      <vt:lpstr>A felszín alatti vizeket érintő jelentős terhelések, hatásuk, és intézkedések </vt:lpstr>
      <vt:lpstr>Terhelés 1: Felszín alatti Vízkivételek </vt:lpstr>
      <vt:lpstr>HATÁS 1: A vízszint trendszerű süllyedése, FAVÖKO állapota</vt:lpstr>
      <vt:lpstr>PowerPoint bemutató</vt:lpstr>
      <vt:lpstr>PowerPoint bemutató</vt:lpstr>
      <vt:lpstr>PowerPoint bemutató</vt:lpstr>
      <vt:lpstr>Intézkedések A Vízkivételek fenntarthatósága érdekében</vt:lpstr>
      <vt:lpstr>Terhelés 2: A felszín alatti vizek kémiai állapotát befolyásoló terhelések</vt:lpstr>
      <vt:lpstr>A pontszerű és diffúz szennyezőforrások hatása </vt:lpstr>
      <vt:lpstr>A FELSZÍN ALATTI VÍZTESTEK kémiai ÁLLAPOTA </vt:lpstr>
      <vt:lpstr>A FELSZÍN ALATTI VÍZTESTEK kémiai ÁLLAPOTA </vt:lpstr>
      <vt:lpstr>Ivóvízbázisok megoszlása a vízkészlet szerint a Duna-részvízgyűjtőn</vt:lpstr>
      <vt:lpstr>A vízbázisok vízkészlet típusa és kapacitása a Duna-részvízgyűjtőn</vt:lpstr>
      <vt:lpstr>Ivóvízbázisok veszélyeztetettsége</vt:lpstr>
      <vt:lpstr>Intézkedések a pontszerű terhelések csökkentésére</vt:lpstr>
      <vt:lpstr>Intézkedések a Mezőgazdasági eredetű tápanyagszennyezés csökkentésére</vt:lpstr>
      <vt:lpstr>Településekről, épített infrastruktúrából és a közlekedésből származó szennyezések megelőzése és szabályozása</vt:lpstr>
      <vt:lpstr>Intézkedések ivóvízbázisaink érdekében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Sőregi Kata</cp:lastModifiedBy>
  <cp:revision>76</cp:revision>
  <dcterms:created xsi:type="dcterms:W3CDTF">2014-03-03T11:13:53Z</dcterms:created>
  <dcterms:modified xsi:type="dcterms:W3CDTF">2015-08-27T10:53:51Z</dcterms:modified>
</cp:coreProperties>
</file>