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58" r:id="rId1"/>
  </p:sldMasterIdLst>
  <p:notesMasterIdLst>
    <p:notesMasterId r:id="rId13"/>
  </p:notesMasterIdLst>
  <p:sldIdLst>
    <p:sldId id="256" r:id="rId2"/>
    <p:sldId id="295" r:id="rId3"/>
    <p:sldId id="296" r:id="rId4"/>
    <p:sldId id="312" r:id="rId5"/>
    <p:sldId id="307" r:id="rId6"/>
    <p:sldId id="314" r:id="rId7"/>
    <p:sldId id="315" r:id="rId8"/>
    <p:sldId id="316" r:id="rId9"/>
    <p:sldId id="318" r:id="rId10"/>
    <p:sldId id="317" r:id="rId11"/>
    <p:sldId id="309" r:id="rId12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CC"/>
    <a:srgbClr val="000099"/>
    <a:srgbClr val="00009E"/>
    <a:srgbClr val="FFFF99"/>
    <a:srgbClr val="00CC99"/>
    <a:srgbClr val="66FF99"/>
    <a:srgbClr val="008080"/>
    <a:srgbClr val="0033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Közepesen sötét stílus 2 – 1. jelölőszín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3019" autoAdjust="0"/>
  </p:normalViewPr>
  <p:slideViewPr>
    <p:cSldViewPr snapToObjects="1">
      <p:cViewPr>
        <p:scale>
          <a:sx n="87" d="100"/>
          <a:sy n="87" d="100"/>
        </p:scale>
        <p:origin x="-876" y="64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Objects="1">
      <p:cViewPr varScale="1">
        <p:scale>
          <a:sx n="86" d="100"/>
          <a:sy n="86" d="100"/>
        </p:scale>
        <p:origin x="3786" y="78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Élőfej hely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E1230F8-2015-46AC-9C15-B08EDE877F5D}" type="datetimeFigureOut">
              <a:rPr lang="hu-HU" smtClean="0"/>
              <a:t>2015.09.03.</a:t>
            </a:fld>
            <a:endParaRPr lang="hu-HU"/>
          </a:p>
        </p:txBody>
      </p:sp>
      <p:sp>
        <p:nvSpPr>
          <p:cNvPr id="4" name="Diakép helye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hu-HU"/>
          </a:p>
        </p:txBody>
      </p:sp>
      <p:sp>
        <p:nvSpPr>
          <p:cNvPr id="5" name="Jegyzetek helye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DA5C11E-540C-488B-B718-84796C0B45F1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03658561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A5C11E-540C-488B-B718-84796C0B45F1}" type="slidenum">
              <a:rPr lang="hu-HU" smtClean="0"/>
              <a:t>1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11238914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A5C11E-540C-488B-B718-84796C0B45F1}" type="slidenum">
              <a:rPr lang="hu-HU" smtClean="0"/>
              <a:t>4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57918210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A5C11E-540C-488B-B718-84796C0B45F1}" type="slidenum">
              <a:rPr lang="hu-HU" smtClean="0"/>
              <a:t>5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27220315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A5C11E-540C-488B-B718-84796C0B45F1}" type="slidenum">
              <a:rPr lang="hu-HU" smtClean="0"/>
              <a:t>6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66468964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A5C11E-540C-488B-B718-84796C0B45F1}" type="slidenum">
              <a:rPr lang="hu-HU" smtClean="0"/>
              <a:t>7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75652278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u-HU" dirty="0" smtClean="0"/>
              <a:t>Esetleg</a:t>
            </a:r>
            <a:r>
              <a:rPr lang="hu-HU" baseline="0" dirty="0" smtClean="0"/>
              <a:t> konkrét speciális kérdés a területen lévő duzzasztók hasznosításával kapcsolatban…. </a:t>
            </a:r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A5C11E-540C-488B-B718-84796C0B45F1}" type="slidenum">
              <a:rPr lang="hu-HU" smtClean="0"/>
              <a:t>10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54741584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A5C11E-540C-488B-B718-84796C0B45F1}" type="slidenum">
              <a:rPr lang="hu-HU" smtClean="0"/>
              <a:t>11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11238914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u-HU" smtClean="0"/>
              <a:t>Alcím mintájának szerkesztése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05FFA-4383-4574-9830-A5FF25BE8406}" type="datetimeFigureOut">
              <a:rPr lang="hu-HU" smtClean="0"/>
              <a:t>2015.09.03.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4ECFDF-B4B8-4D79-9C23-DD008FAF0A0B}" type="slidenum">
              <a:rPr lang="hu-HU" smtClean="0"/>
              <a:t>‹#›</a:t>
            </a:fld>
            <a:endParaRPr lang="hu-HU"/>
          </a:p>
        </p:txBody>
      </p:sp>
      <p:sp>
        <p:nvSpPr>
          <p:cNvPr id="7" name="Cím 1"/>
          <p:cNvSpPr txBox="1">
            <a:spLocks/>
          </p:cNvSpPr>
          <p:nvPr userDrawn="1"/>
        </p:nvSpPr>
        <p:spPr>
          <a:xfrm>
            <a:off x="447989" y="44624"/>
            <a:ext cx="4412043" cy="86409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400" b="1" kern="1200" cap="all" baseline="0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8052360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47989" y="44624"/>
            <a:ext cx="4700075" cy="936104"/>
          </a:xfrm>
        </p:spPr>
        <p:txBody>
          <a:bodyPr>
            <a:normAutofit/>
          </a:bodyPr>
          <a:lstStyle>
            <a:lvl1pPr algn="l">
              <a:defRPr sz="2400"/>
            </a:lvl1pPr>
          </a:lstStyle>
          <a:p>
            <a:r>
              <a:rPr lang="hu-HU" dirty="0" smtClean="0"/>
              <a:t>Mintacím szerkesztése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05FFA-4383-4574-9830-A5FF25BE8406}" type="datetimeFigureOut">
              <a:rPr lang="hu-HU" smtClean="0"/>
              <a:t>2015.09.03.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4ECFDF-B4B8-4D79-9C23-DD008FAF0A0B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3296148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05FFA-4383-4574-9830-A5FF25BE8406}" type="datetimeFigureOut">
              <a:rPr lang="hu-HU" smtClean="0"/>
              <a:t>2015.09.03.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4ECFDF-B4B8-4D79-9C23-DD008FAF0A0B}" type="slidenum">
              <a:rPr lang="hu-HU" smtClean="0"/>
              <a:t>‹#›</a:t>
            </a:fld>
            <a:endParaRPr lang="hu-HU"/>
          </a:p>
        </p:txBody>
      </p:sp>
      <p:sp>
        <p:nvSpPr>
          <p:cNvPr id="7" name="Cím 1"/>
          <p:cNvSpPr txBox="1">
            <a:spLocks/>
          </p:cNvSpPr>
          <p:nvPr userDrawn="1"/>
        </p:nvSpPr>
        <p:spPr>
          <a:xfrm>
            <a:off x="447989" y="44624"/>
            <a:ext cx="4412043" cy="86409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400" b="1" kern="1200" cap="all" baseline="0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4690271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dirty="0" smtClean="0"/>
              <a:t>Mintaszöveg szerkesztése</a:t>
            </a:r>
          </a:p>
          <a:p>
            <a:pPr lvl="1"/>
            <a:r>
              <a:rPr lang="hu-HU" dirty="0" smtClean="0"/>
              <a:t>Második szint</a:t>
            </a:r>
          </a:p>
          <a:p>
            <a:pPr lvl="2"/>
            <a:r>
              <a:rPr lang="hu-HU" dirty="0" smtClean="0"/>
              <a:t>Harmadik szint</a:t>
            </a:r>
          </a:p>
          <a:p>
            <a:pPr lvl="3"/>
            <a:r>
              <a:rPr lang="hu-HU" dirty="0" smtClean="0"/>
              <a:t>Negyedik szint</a:t>
            </a:r>
          </a:p>
          <a:p>
            <a:pPr lvl="4"/>
            <a:r>
              <a:rPr lang="hu-HU" dirty="0" smtClean="0"/>
              <a:t>Ötödik szint</a:t>
            </a:r>
            <a:endParaRPr lang="hu-HU" dirty="0"/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05FFA-4383-4574-9830-A5FF25BE8406}" type="datetimeFigureOut">
              <a:rPr lang="hu-HU" smtClean="0"/>
              <a:t>2015.09.03.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4ECFDF-B4B8-4D79-9C23-DD008FAF0A0B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6345614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Szöveg hely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7" name="Dátum hely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05FFA-4383-4574-9830-A5FF25BE8406}" type="datetimeFigureOut">
              <a:rPr lang="hu-HU" smtClean="0"/>
              <a:t>2015.09.03.</a:t>
            </a:fld>
            <a:endParaRPr lang="hu-HU"/>
          </a:p>
        </p:txBody>
      </p:sp>
      <p:sp>
        <p:nvSpPr>
          <p:cNvPr id="8" name="Élőláb hely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9" name="Dia számának hely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4ECFDF-B4B8-4D79-9C23-DD008FAF0A0B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44561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6" name="Tartalom helye 2"/>
          <p:cNvSpPr>
            <a:spLocks noGrp="1"/>
          </p:cNvSpPr>
          <p:nvPr>
            <p:ph idx="1"/>
          </p:nvPr>
        </p:nvSpPr>
        <p:spPr>
          <a:xfrm>
            <a:off x="447989" y="1628800"/>
            <a:ext cx="5111750" cy="4691063"/>
          </a:xfrm>
        </p:spPr>
        <p:txBody>
          <a:bodyPr/>
          <a:lstStyle>
            <a:lvl1pPr>
              <a:defRPr sz="24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 dirty="0" smtClean="0"/>
              <a:t>Mintaszöveg szerkesztése</a:t>
            </a:r>
          </a:p>
          <a:p>
            <a:pPr lvl="1"/>
            <a:r>
              <a:rPr lang="hu-HU" dirty="0" smtClean="0"/>
              <a:t>Második szint</a:t>
            </a:r>
          </a:p>
          <a:p>
            <a:pPr lvl="2"/>
            <a:r>
              <a:rPr lang="hu-HU" dirty="0" smtClean="0"/>
              <a:t>Harmadik szint</a:t>
            </a:r>
          </a:p>
          <a:p>
            <a:pPr lvl="3"/>
            <a:r>
              <a:rPr lang="hu-HU" dirty="0" smtClean="0"/>
              <a:t>Negyedik szint</a:t>
            </a:r>
          </a:p>
          <a:p>
            <a:pPr lvl="4"/>
            <a:r>
              <a:rPr lang="hu-HU" dirty="0" smtClean="0"/>
              <a:t>Ötödik szint</a:t>
            </a:r>
            <a:endParaRPr lang="hu-HU" dirty="0"/>
          </a:p>
        </p:txBody>
      </p:sp>
      <p:sp>
        <p:nvSpPr>
          <p:cNvPr id="7" name="Kép helye 2"/>
          <p:cNvSpPr>
            <a:spLocks noGrp="1"/>
          </p:cNvSpPr>
          <p:nvPr>
            <p:ph type="pic" idx="13"/>
          </p:nvPr>
        </p:nvSpPr>
        <p:spPr>
          <a:xfrm>
            <a:off x="5724128" y="1633102"/>
            <a:ext cx="3240360" cy="4691063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0861757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3575050" y="1435100"/>
            <a:ext cx="5111750" cy="46910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dirty="0" smtClean="0"/>
              <a:t>Második szint</a:t>
            </a:r>
          </a:p>
          <a:p>
            <a:pPr lvl="2"/>
            <a:r>
              <a:rPr lang="hu-HU" dirty="0" smtClean="0"/>
              <a:t>Harmadik szint</a:t>
            </a:r>
          </a:p>
          <a:p>
            <a:pPr lvl="3"/>
            <a:r>
              <a:rPr lang="hu-HU" dirty="0" smtClean="0"/>
              <a:t>Negyedik szint</a:t>
            </a:r>
          </a:p>
          <a:p>
            <a:pPr lvl="4"/>
            <a:r>
              <a:rPr lang="hu-HU" dirty="0" smtClean="0"/>
              <a:t>Ötödik szint</a:t>
            </a:r>
            <a:endParaRPr lang="hu-HU" dirty="0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05FFA-4383-4574-9830-A5FF25BE8406}" type="datetimeFigureOut">
              <a:rPr lang="hu-HU" smtClean="0"/>
              <a:t>2015.09.03.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4ECFDF-B4B8-4D79-9C23-DD008FAF0A0B}" type="slidenum">
              <a:rPr lang="hu-HU" smtClean="0"/>
              <a:t>‹#›</a:t>
            </a:fld>
            <a:endParaRPr lang="hu-HU"/>
          </a:p>
        </p:txBody>
      </p:sp>
      <p:sp>
        <p:nvSpPr>
          <p:cNvPr id="9" name="Cím 1"/>
          <p:cNvSpPr>
            <a:spLocks noGrp="1"/>
          </p:cNvSpPr>
          <p:nvPr>
            <p:ph type="title"/>
          </p:nvPr>
        </p:nvSpPr>
        <p:spPr>
          <a:xfrm>
            <a:off x="447989" y="44624"/>
            <a:ext cx="4412043" cy="864096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4287766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Kép hely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05FFA-4383-4574-9830-A5FF25BE8406}" type="datetimeFigureOut">
              <a:rPr lang="hu-HU" smtClean="0"/>
              <a:t>2015.09.03.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4ECFDF-B4B8-4D79-9C23-DD008FAF0A0B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903494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8"/>
          <p:cNvSpPr>
            <a:spLocks noGrp="1"/>
          </p:cNvSpPr>
          <p:nvPr>
            <p:ph type="title" hasCustomPrompt="1"/>
          </p:nvPr>
        </p:nvSpPr>
        <p:spPr>
          <a:xfrm>
            <a:off x="4495800" y="2286000"/>
            <a:ext cx="4419600" cy="1143000"/>
          </a:xfrm>
        </p:spPr>
        <p:txBody>
          <a:bodyPr anchor="t">
            <a:noAutofit/>
          </a:bodyPr>
          <a:lstStyle>
            <a:lvl1pPr algn="l">
              <a:defRPr sz="4400" b="1" cap="all" baseline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r>
              <a:rPr lang="hu-HU" dirty="0" smtClean="0"/>
              <a:t>Prezentáció Címe</a:t>
            </a:r>
            <a:endParaRPr lang="en-US" dirty="0"/>
          </a:p>
        </p:txBody>
      </p:sp>
      <p:sp>
        <p:nvSpPr>
          <p:cNvPr id="17" name="Text Placeholder 15"/>
          <p:cNvSpPr>
            <a:spLocks noGrp="1"/>
          </p:cNvSpPr>
          <p:nvPr>
            <p:ph type="body" sz="quarter" idx="10" hasCustomPrompt="1"/>
          </p:nvPr>
        </p:nvSpPr>
        <p:spPr>
          <a:xfrm>
            <a:off x="4495800" y="3886200"/>
            <a:ext cx="4343400" cy="914400"/>
          </a:xfrm>
        </p:spPr>
        <p:txBody>
          <a:bodyPr wrap="square" anchor="t"/>
          <a:lstStyle>
            <a:lvl1pPr marL="514350" indent="-514350" algn="l">
              <a:spcAft>
                <a:spcPts val="600"/>
              </a:spcAft>
              <a:buFontTx/>
              <a:buNone/>
              <a:defRPr cap="all" baseline="0">
                <a:solidFill>
                  <a:srgbClr val="FFFFFF"/>
                </a:solidFill>
                <a:latin typeface="Arial"/>
                <a:cs typeface="Arial"/>
              </a:defRPr>
            </a:lvl1pPr>
            <a:lvl2pPr>
              <a:buNone/>
              <a:defRPr/>
            </a:lvl2pPr>
          </a:lstStyle>
          <a:p>
            <a:pPr lvl="0"/>
            <a:r>
              <a:rPr lang="hu-HU" dirty="0" smtClean="0"/>
              <a:t>Click to edit Alcím</a:t>
            </a:r>
          </a:p>
          <a:p>
            <a:pPr lvl="0"/>
            <a:endParaRPr lang="hu-HU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jp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helye 1"/>
          <p:cNvSpPr>
            <a:spLocks noGrp="1"/>
          </p:cNvSpPr>
          <p:nvPr>
            <p:ph type="title"/>
          </p:nvPr>
        </p:nvSpPr>
        <p:spPr>
          <a:xfrm>
            <a:off x="447989" y="44624"/>
            <a:ext cx="4412043" cy="86409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 dirty="0" smtClean="0"/>
              <a:t>Mintacím szerkesztése</a:t>
            </a:r>
            <a:endParaRPr lang="hu-HU" dirty="0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 dirty="0" smtClean="0"/>
              <a:t>Mintaszöveg szerkesztése</a:t>
            </a:r>
          </a:p>
          <a:p>
            <a:pPr lvl="1"/>
            <a:r>
              <a:rPr lang="hu-HU" dirty="0" smtClean="0"/>
              <a:t>Második szint</a:t>
            </a:r>
          </a:p>
          <a:p>
            <a:pPr lvl="2"/>
            <a:r>
              <a:rPr lang="hu-HU" dirty="0" smtClean="0"/>
              <a:t>Harmadik szint</a:t>
            </a:r>
          </a:p>
          <a:p>
            <a:pPr lvl="3"/>
            <a:r>
              <a:rPr lang="hu-HU" dirty="0" smtClean="0"/>
              <a:t>Negyedik szint</a:t>
            </a:r>
          </a:p>
          <a:p>
            <a:pPr lvl="4"/>
            <a:r>
              <a:rPr lang="hu-HU" dirty="0" smtClean="0"/>
              <a:t>Ötödik szint</a:t>
            </a:r>
            <a:endParaRPr lang="hu-HU" dirty="0"/>
          </a:p>
        </p:txBody>
      </p:sp>
      <p:sp>
        <p:nvSpPr>
          <p:cNvPr id="4" name="Dátum hely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DD05FFA-4383-4574-9830-A5FF25BE8406}" type="datetimeFigureOut">
              <a:rPr lang="hu-HU" smtClean="0"/>
              <a:t>2015.09.03.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74ECFDF-B4B8-4D79-9C23-DD008FAF0A0B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9150826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60" r:id="rId2"/>
    <p:sldLayoutId id="2147483661" r:id="rId3"/>
    <p:sldLayoutId id="2147483662" r:id="rId4"/>
    <p:sldLayoutId id="2147483663" r:id="rId5"/>
    <p:sldLayoutId id="2147483664" r:id="rId6"/>
    <p:sldLayoutId id="2147483666" r:id="rId7"/>
    <p:sldLayoutId id="2147483667" r:id="rId8"/>
    <p:sldLayoutId id="2147483670" r:id="rId9"/>
  </p:sldLayoutIdLst>
  <p:txStyles>
    <p:titleStyle>
      <a:lvl1pPr algn="l" defTabSz="914400" rtl="0" eaLnBrk="1" latinLnBrk="0" hangingPunct="1">
        <a:spcBef>
          <a:spcPct val="0"/>
        </a:spcBef>
        <a:buNone/>
        <a:defRPr sz="2400" b="1" kern="1200" cap="all" baseline="0">
          <a:solidFill>
            <a:schemeClr val="bg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9.jpe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187624" y="296602"/>
            <a:ext cx="7848872" cy="3888432"/>
          </a:xfrm>
        </p:spPr>
        <p:txBody>
          <a:bodyPr/>
          <a:lstStyle/>
          <a:p>
            <a:r>
              <a:rPr lang="hu-HU" sz="2400" dirty="0"/>
              <a:t>A </a:t>
            </a:r>
            <a:r>
              <a:rPr lang="hu-HU" sz="2400" dirty="0" smtClean="0"/>
              <a:t>vízgyűjtő-gazdálkodási </a:t>
            </a:r>
            <a:r>
              <a:rPr lang="hu-HU" sz="2400" dirty="0"/>
              <a:t>tervezés energiaipart érintő </a:t>
            </a:r>
            <a:r>
              <a:rPr lang="hu-HU" sz="2400" dirty="0" smtClean="0"/>
              <a:t>eredményei, </a:t>
            </a:r>
            <a:br>
              <a:rPr lang="hu-HU" sz="2400" dirty="0" smtClean="0"/>
            </a:br>
            <a:r>
              <a:rPr lang="hu-HU" sz="2400" dirty="0" smtClean="0"/>
              <a:t>az intézkedések programja</a:t>
            </a:r>
            <a:r>
              <a:rPr lang="hu-HU" sz="2000" dirty="0"/>
              <a:t/>
            </a:r>
            <a:br>
              <a:rPr lang="hu-HU" sz="2000" dirty="0"/>
            </a:br>
            <a:r>
              <a:rPr lang="hu-HU" sz="2000" dirty="0" smtClean="0"/>
              <a:t/>
            </a:r>
            <a:br>
              <a:rPr lang="hu-HU" sz="2000" dirty="0" smtClean="0"/>
            </a:br>
            <a:r>
              <a:rPr lang="hu-HU" sz="2400" i="1" dirty="0" smtClean="0"/>
              <a:t>Országos </a:t>
            </a:r>
            <a:r>
              <a:rPr lang="hu-HU" sz="2400" i="1" dirty="0" smtClean="0"/>
              <a:t>szakmai fórum</a:t>
            </a:r>
            <a:r>
              <a:rPr lang="hu-HU" sz="2800" dirty="0" smtClean="0"/>
              <a:t/>
            </a:r>
            <a:br>
              <a:rPr lang="hu-HU" sz="2800" dirty="0" smtClean="0"/>
            </a:br>
            <a:r>
              <a:rPr lang="hu-HU" sz="2800" dirty="0" smtClean="0"/>
              <a:t/>
            </a:r>
            <a:br>
              <a:rPr lang="hu-HU" sz="2800" dirty="0" smtClean="0"/>
            </a:br>
            <a:r>
              <a:rPr lang="hu-HU" sz="2400" dirty="0"/>
              <a:t>Vízerőművek hatása a vizek állapotára, megvalósításuk és </a:t>
            </a:r>
            <a:r>
              <a:rPr lang="hu-HU" sz="2400" dirty="0" smtClean="0"/>
              <a:t>üzemeltetésük </a:t>
            </a:r>
            <a:r>
              <a:rPr lang="hu-HU" sz="2400" dirty="0"/>
              <a:t>összehangolása a VKI előírásaival és </a:t>
            </a:r>
            <a:r>
              <a:rPr lang="hu-HU" sz="2400" dirty="0" smtClean="0"/>
              <a:t>céljaival</a:t>
            </a:r>
            <a:r>
              <a:rPr lang="hu-HU" sz="2800" dirty="0"/>
              <a:t/>
            </a:r>
            <a:br>
              <a:rPr lang="hu-HU" sz="2800" dirty="0"/>
            </a:br>
            <a:r>
              <a:rPr lang="hu-HU" sz="2800" dirty="0" smtClean="0"/>
              <a:t/>
            </a:r>
            <a:br>
              <a:rPr lang="hu-HU" sz="2800" dirty="0" smtClean="0"/>
            </a:br>
            <a:r>
              <a:rPr lang="hu-HU" sz="2800" i="1" cap="none" dirty="0" err="1" smtClean="0"/>
              <a:t>Simonffy</a:t>
            </a:r>
            <a:r>
              <a:rPr lang="hu-HU" sz="2800" i="1" cap="none" dirty="0" smtClean="0"/>
              <a:t> Zoltán </a:t>
            </a:r>
            <a:endParaRPr lang="hu-HU" sz="2000" i="1" dirty="0"/>
          </a:p>
        </p:txBody>
      </p:sp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116013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808" y="5270361"/>
            <a:ext cx="648072" cy="6087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10" descr="ovfLogo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5229200"/>
            <a:ext cx="652463" cy="652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697705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ím 1"/>
          <p:cNvSpPr>
            <a:spLocks noGrp="1"/>
          </p:cNvSpPr>
          <p:nvPr>
            <p:ph type="title"/>
          </p:nvPr>
        </p:nvSpPr>
        <p:spPr>
          <a:xfrm>
            <a:off x="447989" y="44624"/>
            <a:ext cx="8238811" cy="936104"/>
          </a:xfrm>
        </p:spPr>
        <p:txBody>
          <a:bodyPr>
            <a:normAutofit/>
          </a:bodyPr>
          <a:lstStyle/>
          <a:p>
            <a:r>
              <a:rPr lang="hu-HU" dirty="0" smtClean="0"/>
              <a:t>Felmerülő </a:t>
            </a:r>
            <a:r>
              <a:rPr lang="hu-HU" dirty="0" smtClean="0"/>
              <a:t>kérdések </a:t>
            </a:r>
            <a:endParaRPr lang="hu-HU" cap="none" dirty="0"/>
          </a:p>
        </p:txBody>
      </p:sp>
      <p:sp>
        <p:nvSpPr>
          <p:cNvPr id="7" name="Szövegdoboz 6"/>
          <p:cNvSpPr txBox="1"/>
          <p:nvPr/>
        </p:nvSpPr>
        <p:spPr>
          <a:xfrm>
            <a:off x="238801" y="1556792"/>
            <a:ext cx="8725687" cy="34778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lvl="0"/>
            <a:endParaRPr lang="hu-HU" sz="2000" dirty="0"/>
          </a:p>
          <a:p>
            <a:r>
              <a:rPr lang="hu-HU" sz="2000" dirty="0" smtClean="0"/>
              <a:t>Ön </a:t>
            </a:r>
            <a:r>
              <a:rPr lang="hu-HU" sz="2000" dirty="0"/>
              <a:t>szerint is fontos-e, hogy a fenntarthatóság szempontjai érvényesüljenek, vagyis egyaránt figyelembe kell venni az ökológiai, társadalmi és gazdasági szempontokat? </a:t>
            </a:r>
            <a:endParaRPr lang="hu-HU" sz="2000" dirty="0" smtClean="0"/>
          </a:p>
          <a:p>
            <a:endParaRPr lang="hu-HU" sz="2000" dirty="0" smtClean="0"/>
          </a:p>
          <a:p>
            <a:pPr lvl="0"/>
            <a:r>
              <a:rPr lang="hu-HU" sz="2000" dirty="0"/>
              <a:t>Egyetért-e a vízenergia hasznosítás lehetőségeinek kihasználásával, amennyiben igazolható, hogy a gazdasági haszon jelentősebb, mint az ökológiai kár?  </a:t>
            </a:r>
            <a:endParaRPr lang="hu-HU" sz="2000" dirty="0" smtClean="0"/>
          </a:p>
          <a:p>
            <a:pPr lvl="0"/>
            <a:endParaRPr lang="hu-HU" sz="2000" dirty="0"/>
          </a:p>
          <a:p>
            <a:pPr lvl="0"/>
            <a:r>
              <a:rPr lang="hu-HU" sz="2000" dirty="0" smtClean="0"/>
              <a:t>???  </a:t>
            </a:r>
            <a:endParaRPr lang="hu-HU" sz="2000" dirty="0"/>
          </a:p>
          <a:p>
            <a:endParaRPr lang="hu-HU" sz="2000" dirty="0"/>
          </a:p>
        </p:txBody>
      </p:sp>
    </p:spTree>
    <p:extLst>
      <p:ext uri="{BB962C8B-B14F-4D97-AF65-F5344CB8AC3E}">
        <p14:creationId xmlns:p14="http://schemas.microsoft.com/office/powerpoint/2010/main" val="15626506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églalap 9"/>
          <p:cNvSpPr/>
          <p:nvPr/>
        </p:nvSpPr>
        <p:spPr>
          <a:xfrm>
            <a:off x="1116013" y="37050"/>
            <a:ext cx="8352531" cy="6820949"/>
          </a:xfrm>
          <a:prstGeom prst="rect">
            <a:avLst/>
          </a:prstGeom>
          <a:solidFill>
            <a:srgbClr val="0000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2843808" y="1679104"/>
            <a:ext cx="4419600" cy="1440160"/>
          </a:xfrm>
        </p:spPr>
        <p:txBody>
          <a:bodyPr/>
          <a:lstStyle/>
          <a:p>
            <a:r>
              <a:rPr lang="hu-HU" dirty="0" smtClean="0"/>
              <a:t>KÖSZÖNÖM </a:t>
            </a:r>
            <a:br>
              <a:rPr lang="hu-HU" dirty="0" smtClean="0"/>
            </a:br>
            <a:r>
              <a:rPr lang="hu-HU" dirty="0" smtClean="0"/>
              <a:t>A FIGYELMET!</a:t>
            </a:r>
            <a:endParaRPr lang="hu-HU" dirty="0"/>
          </a:p>
        </p:txBody>
      </p:sp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116013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808" y="5270361"/>
            <a:ext cx="648072" cy="6087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10" descr="ovfLogo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5229200"/>
            <a:ext cx="652463" cy="652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Kép 6" descr="http://www.kotivizig.hu/images/stories/kotivizig_logo.jpg"/>
          <p:cNvPicPr/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9952" y="5283968"/>
            <a:ext cx="542925" cy="542925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9" name="Egyenes összekötő nyíllal 8"/>
          <p:cNvCxnSpPr/>
          <p:nvPr/>
        </p:nvCxnSpPr>
        <p:spPr>
          <a:xfrm>
            <a:off x="323528" y="764704"/>
            <a:ext cx="914400" cy="9144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467669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ím 1"/>
          <p:cNvSpPr>
            <a:spLocks noGrp="1"/>
          </p:cNvSpPr>
          <p:nvPr>
            <p:ph type="title"/>
          </p:nvPr>
        </p:nvSpPr>
        <p:spPr>
          <a:xfrm>
            <a:off x="447989" y="44624"/>
            <a:ext cx="8238811" cy="936104"/>
          </a:xfrm>
        </p:spPr>
        <p:txBody>
          <a:bodyPr/>
          <a:lstStyle/>
          <a:p>
            <a:r>
              <a:rPr lang="hu-HU" dirty="0" smtClean="0"/>
              <a:t>EU – VKI – Vízerőművek  </a:t>
            </a:r>
            <a:endParaRPr lang="hu-HU" cap="none" dirty="0"/>
          </a:p>
        </p:txBody>
      </p:sp>
      <p:sp>
        <p:nvSpPr>
          <p:cNvPr id="5" name="Szövegdoboz 4"/>
          <p:cNvSpPr txBox="1"/>
          <p:nvPr/>
        </p:nvSpPr>
        <p:spPr>
          <a:xfrm>
            <a:off x="166793" y="1484784"/>
            <a:ext cx="8520007" cy="677108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lvl="0"/>
            <a:r>
              <a:rPr lang="hu-HU" dirty="0" smtClean="0"/>
              <a:t>A Víz Keretirányelv (VKI) fő célkitűzése </a:t>
            </a:r>
            <a:r>
              <a:rPr lang="hu-HU" sz="2000" b="1" dirty="0" smtClean="0">
                <a:solidFill>
                  <a:srgbClr val="0070C0"/>
                </a:solidFill>
              </a:rPr>
              <a:t>a vizek jó állapotának </a:t>
            </a:r>
            <a:r>
              <a:rPr lang="hu-HU" dirty="0" smtClean="0"/>
              <a:t>elérése </a:t>
            </a:r>
          </a:p>
          <a:p>
            <a:pPr lvl="0"/>
            <a:r>
              <a:rPr lang="hu-HU" dirty="0" smtClean="0"/>
              <a:t>(ha ez nem lehetséges, akkor az  adott feltételek mellett elérhető legjobb állapot) </a:t>
            </a:r>
          </a:p>
        </p:txBody>
      </p:sp>
      <p:sp>
        <p:nvSpPr>
          <p:cNvPr id="8" name="Szövegdoboz 7"/>
          <p:cNvSpPr txBox="1"/>
          <p:nvPr/>
        </p:nvSpPr>
        <p:spPr>
          <a:xfrm>
            <a:off x="202289" y="2420888"/>
            <a:ext cx="8834207" cy="218521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lvl="0"/>
            <a:r>
              <a:rPr lang="hu-HU" dirty="0" smtClean="0"/>
              <a:t>Általánosabban:  elősegíteni </a:t>
            </a:r>
            <a:r>
              <a:rPr lang="hu-HU" sz="2000" b="1" dirty="0" smtClean="0">
                <a:solidFill>
                  <a:srgbClr val="0070C0"/>
                </a:solidFill>
              </a:rPr>
              <a:t>a fenntartható vízhasználatokat</a:t>
            </a:r>
            <a:endParaRPr lang="hu-HU" sz="2000" dirty="0"/>
          </a:p>
          <a:p>
            <a:pPr lvl="0"/>
            <a:r>
              <a:rPr lang="hu-HU" dirty="0" smtClean="0"/>
              <a:t>A  vízhasználatok körébe tartozik a </a:t>
            </a:r>
            <a:r>
              <a:rPr lang="hu-HU" sz="2000" b="1" dirty="0" smtClean="0">
                <a:solidFill>
                  <a:srgbClr val="0000CC"/>
                </a:solidFill>
              </a:rPr>
              <a:t>vízerő-hasznosítás</a:t>
            </a:r>
            <a:r>
              <a:rPr lang="hu-HU" sz="2400" b="1" dirty="0" smtClean="0">
                <a:solidFill>
                  <a:srgbClr val="0000CC"/>
                </a:solidFill>
              </a:rPr>
              <a:t> </a:t>
            </a:r>
            <a:r>
              <a:rPr lang="hu-HU" dirty="0" smtClean="0"/>
              <a:t>is. </a:t>
            </a:r>
          </a:p>
          <a:p>
            <a:pPr lvl="0"/>
            <a:endParaRPr lang="hu-HU" dirty="0"/>
          </a:p>
          <a:p>
            <a:pPr lvl="0"/>
            <a:r>
              <a:rPr lang="hu-HU" dirty="0" smtClean="0"/>
              <a:t>Vízenergia: </a:t>
            </a:r>
            <a:r>
              <a:rPr lang="hu-HU" sz="2000" b="1" dirty="0" smtClean="0">
                <a:solidFill>
                  <a:srgbClr val="0000CC"/>
                </a:solidFill>
              </a:rPr>
              <a:t>megújuló </a:t>
            </a:r>
            <a:r>
              <a:rPr lang="hu-HU" sz="2000" b="1" dirty="0">
                <a:solidFill>
                  <a:srgbClr val="0000CC"/>
                </a:solidFill>
              </a:rPr>
              <a:t>energia, </a:t>
            </a:r>
            <a:r>
              <a:rPr lang="hu-HU" sz="2000" b="1" dirty="0" smtClean="0">
                <a:solidFill>
                  <a:srgbClr val="0000CC"/>
                </a:solidFill>
              </a:rPr>
              <a:t>de a fenntarthatóság </a:t>
            </a:r>
            <a:r>
              <a:rPr lang="hu-HU" dirty="0" smtClean="0"/>
              <a:t>kérdéses</a:t>
            </a:r>
          </a:p>
          <a:p>
            <a:pPr lvl="0"/>
            <a:r>
              <a:rPr lang="hu-HU" dirty="0" smtClean="0"/>
              <a:t>Mit </a:t>
            </a:r>
            <a:r>
              <a:rPr lang="hu-HU" dirty="0" smtClean="0"/>
              <a:t>jelent ebben az esetben a fenntarthatóság? </a:t>
            </a:r>
          </a:p>
          <a:p>
            <a:pPr lvl="0"/>
            <a:r>
              <a:rPr lang="hu-HU" dirty="0" smtClean="0">
                <a:solidFill>
                  <a:srgbClr val="0000CC"/>
                </a:solidFill>
              </a:rPr>
              <a:t>A műszaki megoldáson </a:t>
            </a:r>
            <a:r>
              <a:rPr lang="hu-HU" dirty="0" smtClean="0"/>
              <a:t>kívül </a:t>
            </a:r>
            <a:r>
              <a:rPr lang="hu-HU" dirty="0" smtClean="0">
                <a:solidFill>
                  <a:srgbClr val="0000CC"/>
                </a:solidFill>
              </a:rPr>
              <a:t>környezeti hatások </a:t>
            </a:r>
            <a:r>
              <a:rPr lang="hu-HU" dirty="0" smtClean="0"/>
              <a:t>(átjárhatóság, hordalék, vízjárás), a </a:t>
            </a:r>
            <a:r>
              <a:rPr lang="hu-HU" dirty="0" smtClean="0">
                <a:solidFill>
                  <a:srgbClr val="0000CC"/>
                </a:solidFill>
              </a:rPr>
              <a:t>költségek</a:t>
            </a:r>
            <a:r>
              <a:rPr lang="hu-HU" dirty="0" smtClean="0"/>
              <a:t> (drága beruházás) és </a:t>
            </a:r>
            <a:r>
              <a:rPr lang="hu-HU" dirty="0" smtClean="0">
                <a:solidFill>
                  <a:srgbClr val="0000CC"/>
                </a:solidFill>
              </a:rPr>
              <a:t>társadalmi preferenciák </a:t>
            </a:r>
            <a:r>
              <a:rPr lang="hu-HU" dirty="0" smtClean="0"/>
              <a:t>(megvan-e a támogatás?)</a:t>
            </a:r>
          </a:p>
        </p:txBody>
      </p:sp>
      <p:sp>
        <p:nvSpPr>
          <p:cNvPr id="9" name="Szövegdoboz 8"/>
          <p:cNvSpPr txBox="1"/>
          <p:nvPr/>
        </p:nvSpPr>
        <p:spPr>
          <a:xfrm>
            <a:off x="184540" y="4826675"/>
            <a:ext cx="8869703" cy="203132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lvl="0"/>
            <a:r>
              <a:rPr lang="hu-HU" dirty="0" smtClean="0"/>
              <a:t>Jelentősége miatt kiemelten foglalkozik a  témával az EU és az ICPDR is !!!</a:t>
            </a:r>
          </a:p>
          <a:p>
            <a:pPr lvl="0"/>
            <a:endParaRPr lang="hu-HU" dirty="0"/>
          </a:p>
          <a:p>
            <a:pPr lvl="0"/>
            <a:r>
              <a:rPr lang="hu-HU" dirty="0" smtClean="0"/>
              <a:t>EU-anyag: Vízerő-hasznosítás és a Víz Keretirányelv, CIS </a:t>
            </a:r>
            <a:r>
              <a:rPr lang="hu-HU" dirty="0" err="1" smtClean="0"/>
              <a:t>workshop</a:t>
            </a:r>
            <a:r>
              <a:rPr lang="hu-HU" dirty="0" smtClean="0"/>
              <a:t> 2007, EU-project, </a:t>
            </a:r>
            <a:r>
              <a:rPr lang="hu-HU" dirty="0" smtClean="0"/>
              <a:t>2011</a:t>
            </a:r>
            <a:endParaRPr lang="hu-HU" dirty="0" smtClean="0"/>
          </a:p>
          <a:p>
            <a:pPr lvl="0"/>
            <a:r>
              <a:rPr lang="hu-HU" dirty="0" smtClean="0"/>
              <a:t>  </a:t>
            </a:r>
            <a:endParaRPr lang="hu-HU" dirty="0" smtClean="0"/>
          </a:p>
          <a:p>
            <a:pPr lvl="0"/>
            <a:r>
              <a:rPr lang="hu-HU" dirty="0" smtClean="0"/>
              <a:t>ICPDR:  Alapelvek vízerő-hasznosításhoz 2013</a:t>
            </a:r>
          </a:p>
          <a:p>
            <a:pPr lvl="0"/>
            <a:endParaRPr lang="hu-HU" dirty="0" smtClean="0"/>
          </a:p>
        </p:txBody>
      </p:sp>
    </p:spTree>
    <p:extLst>
      <p:ext uri="{BB962C8B-B14F-4D97-AF65-F5344CB8AC3E}">
        <p14:creationId xmlns:p14="http://schemas.microsoft.com/office/powerpoint/2010/main" val="4283532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ím 1"/>
          <p:cNvSpPr>
            <a:spLocks noGrp="1"/>
          </p:cNvSpPr>
          <p:nvPr>
            <p:ph type="title"/>
          </p:nvPr>
        </p:nvSpPr>
        <p:spPr>
          <a:xfrm>
            <a:off x="447989" y="44624"/>
            <a:ext cx="8238811" cy="936104"/>
          </a:xfrm>
        </p:spPr>
        <p:txBody>
          <a:bodyPr/>
          <a:lstStyle/>
          <a:p>
            <a:r>
              <a:rPr lang="hu-HU" dirty="0"/>
              <a:t>EU – VKI – Vízerőművek </a:t>
            </a:r>
            <a:endParaRPr lang="hu-HU" cap="none" dirty="0"/>
          </a:p>
        </p:txBody>
      </p:sp>
      <p:sp>
        <p:nvSpPr>
          <p:cNvPr id="2" name="Szövegdoboz 1"/>
          <p:cNvSpPr txBox="1"/>
          <p:nvPr/>
        </p:nvSpPr>
        <p:spPr>
          <a:xfrm>
            <a:off x="1691679" y="2505962"/>
            <a:ext cx="1393561" cy="830997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hu-HU" sz="2400" b="1" dirty="0" smtClean="0">
                <a:solidFill>
                  <a:srgbClr val="0000CC"/>
                </a:solidFill>
              </a:rPr>
              <a:t>Vízerő-művek </a:t>
            </a:r>
            <a:endParaRPr lang="hu-HU" sz="2400" b="1" dirty="0">
              <a:solidFill>
                <a:srgbClr val="0000CC"/>
              </a:solidFill>
            </a:endParaRPr>
          </a:p>
        </p:txBody>
      </p:sp>
      <p:sp>
        <p:nvSpPr>
          <p:cNvPr id="6" name="Szövegdoboz 5"/>
          <p:cNvSpPr txBox="1"/>
          <p:nvPr/>
        </p:nvSpPr>
        <p:spPr>
          <a:xfrm>
            <a:off x="5724128" y="2505962"/>
            <a:ext cx="1440160" cy="830997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hu-HU" sz="2400" b="1" dirty="0" smtClean="0">
                <a:solidFill>
                  <a:srgbClr val="0000CC"/>
                </a:solidFill>
              </a:rPr>
              <a:t>VKI</a:t>
            </a:r>
          </a:p>
          <a:p>
            <a:pPr algn="ctr"/>
            <a:r>
              <a:rPr lang="hu-HU" sz="2400" b="1" dirty="0">
                <a:solidFill>
                  <a:srgbClr val="0000CC"/>
                </a:solidFill>
              </a:rPr>
              <a:t>V</a:t>
            </a:r>
            <a:r>
              <a:rPr lang="hu-HU" sz="2400" b="1" dirty="0" smtClean="0">
                <a:solidFill>
                  <a:srgbClr val="0000CC"/>
                </a:solidFill>
              </a:rPr>
              <a:t>GT </a:t>
            </a:r>
            <a:r>
              <a:rPr lang="hu-HU" b="1" dirty="0" smtClean="0">
                <a:solidFill>
                  <a:srgbClr val="0000CC"/>
                </a:solidFill>
              </a:rPr>
              <a:t> </a:t>
            </a:r>
            <a:endParaRPr lang="hu-HU" b="1" dirty="0">
              <a:solidFill>
                <a:srgbClr val="0000CC"/>
              </a:solidFill>
            </a:endParaRPr>
          </a:p>
        </p:txBody>
      </p:sp>
      <p:cxnSp>
        <p:nvCxnSpPr>
          <p:cNvPr id="4" name="Egyenes összekötő nyíllal 3"/>
          <p:cNvCxnSpPr/>
          <p:nvPr/>
        </p:nvCxnSpPr>
        <p:spPr>
          <a:xfrm flipH="1">
            <a:off x="3311860" y="3140968"/>
            <a:ext cx="2016224" cy="0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Egyenes összekötő nyíllal 7"/>
          <p:cNvCxnSpPr/>
          <p:nvPr/>
        </p:nvCxnSpPr>
        <p:spPr>
          <a:xfrm>
            <a:off x="3311860" y="2649847"/>
            <a:ext cx="2016224" cy="0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Szövegdoboz 8"/>
          <p:cNvSpPr txBox="1"/>
          <p:nvPr/>
        </p:nvSpPr>
        <p:spPr>
          <a:xfrm>
            <a:off x="3565020" y="3186439"/>
            <a:ext cx="172354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 smtClean="0">
                <a:solidFill>
                  <a:srgbClr val="0000CC"/>
                </a:solidFill>
              </a:rPr>
              <a:t>intézkedések,</a:t>
            </a:r>
          </a:p>
          <a:p>
            <a:r>
              <a:rPr lang="hu-HU" dirty="0" smtClean="0">
                <a:solidFill>
                  <a:srgbClr val="0000CC"/>
                </a:solidFill>
              </a:rPr>
              <a:t>követelmények</a:t>
            </a:r>
            <a:endParaRPr lang="hu-HU" dirty="0">
              <a:solidFill>
                <a:srgbClr val="0000CC"/>
              </a:solidFill>
            </a:endParaRPr>
          </a:p>
        </p:txBody>
      </p:sp>
      <p:sp>
        <p:nvSpPr>
          <p:cNvPr id="11" name="Szövegdoboz 10"/>
          <p:cNvSpPr txBox="1"/>
          <p:nvPr/>
        </p:nvSpPr>
        <p:spPr>
          <a:xfrm>
            <a:off x="3789968" y="1967270"/>
            <a:ext cx="110799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 smtClean="0">
                <a:solidFill>
                  <a:srgbClr val="0000CC"/>
                </a:solidFill>
              </a:rPr>
              <a:t>igények, </a:t>
            </a:r>
          </a:p>
          <a:p>
            <a:r>
              <a:rPr lang="hu-HU" dirty="0" smtClean="0">
                <a:solidFill>
                  <a:srgbClr val="0000CC"/>
                </a:solidFill>
              </a:rPr>
              <a:t>indokok </a:t>
            </a:r>
            <a:endParaRPr lang="hu-HU" dirty="0">
              <a:solidFill>
                <a:srgbClr val="0000CC"/>
              </a:solidFill>
            </a:endParaRPr>
          </a:p>
        </p:txBody>
      </p:sp>
      <p:sp>
        <p:nvSpPr>
          <p:cNvPr id="12" name="Szövegdoboz 11"/>
          <p:cNvSpPr txBox="1"/>
          <p:nvPr/>
        </p:nvSpPr>
        <p:spPr>
          <a:xfrm>
            <a:off x="447989" y="4221087"/>
            <a:ext cx="2637251" cy="1015663"/>
          </a:xfrm>
          <a:prstGeom prst="rect">
            <a:avLst/>
          </a:prstGeom>
          <a:noFill/>
          <a:ln>
            <a:solidFill>
              <a:srgbClr val="0000CC"/>
            </a:solidFill>
          </a:ln>
        </p:spPr>
        <p:txBody>
          <a:bodyPr wrap="square" rtlCol="0">
            <a:spAutoFit/>
          </a:bodyPr>
          <a:lstStyle/>
          <a:p>
            <a:r>
              <a:rPr lang="hu-HU" sz="2000" b="1" dirty="0" smtClean="0">
                <a:solidFill>
                  <a:srgbClr val="0000CC"/>
                </a:solidFill>
              </a:rPr>
              <a:t>Megújuló energia</a:t>
            </a:r>
          </a:p>
          <a:p>
            <a:r>
              <a:rPr lang="hu-HU" sz="2000" b="1" dirty="0" smtClean="0">
                <a:solidFill>
                  <a:srgbClr val="0000CC"/>
                </a:solidFill>
              </a:rPr>
              <a:t>Megéri?  Támogatás? </a:t>
            </a:r>
          </a:p>
        </p:txBody>
      </p:sp>
      <p:sp>
        <p:nvSpPr>
          <p:cNvPr id="13" name="Ellipszis 12"/>
          <p:cNvSpPr/>
          <p:nvPr/>
        </p:nvSpPr>
        <p:spPr>
          <a:xfrm>
            <a:off x="3107820" y="1845504"/>
            <a:ext cx="2472292" cy="2375583"/>
          </a:xfrm>
          <a:prstGeom prst="ellipse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4" name="Szövegdoboz 13"/>
          <p:cNvSpPr txBox="1"/>
          <p:nvPr/>
        </p:nvSpPr>
        <p:spPr>
          <a:xfrm>
            <a:off x="4841910" y="1628800"/>
            <a:ext cx="2682418" cy="369332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r>
              <a:rPr lang="hu-HU" dirty="0" smtClean="0"/>
              <a:t>Fórum, konzultáció…..  </a:t>
            </a:r>
            <a:endParaRPr lang="hu-HU" dirty="0"/>
          </a:p>
        </p:txBody>
      </p:sp>
      <p:sp>
        <p:nvSpPr>
          <p:cNvPr id="17" name="Szövegdoboz 16"/>
          <p:cNvSpPr txBox="1"/>
          <p:nvPr/>
        </p:nvSpPr>
        <p:spPr>
          <a:xfrm>
            <a:off x="5724129" y="4113365"/>
            <a:ext cx="2962672" cy="2246769"/>
          </a:xfrm>
          <a:prstGeom prst="rect">
            <a:avLst/>
          </a:prstGeom>
          <a:noFill/>
          <a:ln>
            <a:solidFill>
              <a:srgbClr val="0000CC"/>
            </a:solidFill>
          </a:ln>
        </p:spPr>
        <p:txBody>
          <a:bodyPr wrap="square" rtlCol="0">
            <a:spAutoFit/>
          </a:bodyPr>
          <a:lstStyle/>
          <a:p>
            <a:r>
              <a:rPr lang="hu-HU" sz="2000" b="1" dirty="0" smtClean="0">
                <a:solidFill>
                  <a:srgbClr val="0000CC"/>
                </a:solidFill>
              </a:rPr>
              <a:t>Költség-haszon elemzés eredménye? </a:t>
            </a:r>
          </a:p>
          <a:p>
            <a:r>
              <a:rPr lang="hu-HU" sz="2000" b="1" dirty="0" smtClean="0">
                <a:solidFill>
                  <a:srgbClr val="0000CC"/>
                </a:solidFill>
              </a:rPr>
              <a:t>(jelen, jövő)</a:t>
            </a:r>
            <a:endParaRPr lang="hu-HU" sz="2000" b="1" dirty="0" smtClean="0">
              <a:solidFill>
                <a:srgbClr val="0000CC"/>
              </a:solidFill>
            </a:endParaRPr>
          </a:p>
          <a:p>
            <a:endParaRPr lang="hu-HU" sz="2000" b="1" dirty="0">
              <a:solidFill>
                <a:srgbClr val="0000CC"/>
              </a:solidFill>
            </a:endParaRPr>
          </a:p>
          <a:p>
            <a:r>
              <a:rPr lang="hu-HU" sz="2000" b="1" dirty="0" smtClean="0">
                <a:solidFill>
                  <a:srgbClr val="0000CC"/>
                </a:solidFill>
              </a:rPr>
              <a:t>Átjárhatóság, </a:t>
            </a:r>
            <a:r>
              <a:rPr lang="hu-HU" sz="2000" b="1" dirty="0" smtClean="0">
                <a:solidFill>
                  <a:srgbClr val="0000CC"/>
                </a:solidFill>
              </a:rPr>
              <a:t>A kedvezőtlen hatások mérséklése</a:t>
            </a:r>
          </a:p>
        </p:txBody>
      </p:sp>
      <p:cxnSp>
        <p:nvCxnSpPr>
          <p:cNvPr id="16" name="Egyenes összekötő nyíllal 15"/>
          <p:cNvCxnSpPr/>
          <p:nvPr/>
        </p:nvCxnSpPr>
        <p:spPr>
          <a:xfrm>
            <a:off x="3419872" y="4728918"/>
            <a:ext cx="2016224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274670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ím 1"/>
          <p:cNvSpPr>
            <a:spLocks noGrp="1"/>
          </p:cNvSpPr>
          <p:nvPr>
            <p:ph type="title"/>
          </p:nvPr>
        </p:nvSpPr>
        <p:spPr>
          <a:xfrm>
            <a:off x="447989" y="44624"/>
            <a:ext cx="8696011" cy="936104"/>
          </a:xfrm>
        </p:spPr>
        <p:txBody>
          <a:bodyPr>
            <a:normAutofit/>
          </a:bodyPr>
          <a:lstStyle/>
          <a:p>
            <a:r>
              <a:rPr lang="hu-HU" dirty="0" smtClean="0"/>
              <a:t>A vízerő-hasznosításhoz kapcsolódó ökológiai hatások </a:t>
            </a:r>
            <a:endParaRPr lang="hu-HU" cap="none" dirty="0"/>
          </a:p>
        </p:txBody>
      </p:sp>
      <p:sp>
        <p:nvSpPr>
          <p:cNvPr id="7" name="Szövegdoboz 6"/>
          <p:cNvSpPr txBox="1"/>
          <p:nvPr/>
        </p:nvSpPr>
        <p:spPr>
          <a:xfrm>
            <a:off x="304176" y="1347611"/>
            <a:ext cx="8447999" cy="1477328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lvl="0"/>
            <a:r>
              <a:rPr lang="hu-HU" dirty="0" smtClean="0"/>
              <a:t>DSIR: </a:t>
            </a:r>
          </a:p>
          <a:p>
            <a:pPr lvl="0"/>
            <a:r>
              <a:rPr lang="hu-HU" dirty="0" smtClean="0"/>
              <a:t>Hajtóerő: energiatermelés</a:t>
            </a:r>
          </a:p>
          <a:p>
            <a:pPr lvl="0"/>
            <a:r>
              <a:rPr lang="hu-HU" dirty="0" smtClean="0"/>
              <a:t>„Terhelés”:  duzzasztás, </a:t>
            </a:r>
            <a:r>
              <a:rPr lang="hu-HU" dirty="0" err="1" smtClean="0"/>
              <a:t>csúcsrajáratás</a:t>
            </a:r>
            <a:r>
              <a:rPr lang="hu-HU" dirty="0" smtClean="0"/>
              <a:t>, átvezetés  </a:t>
            </a:r>
          </a:p>
          <a:p>
            <a:pPr lvl="0"/>
            <a:r>
              <a:rPr lang="hu-HU" dirty="0" smtClean="0"/>
              <a:t>Állapot: vízhozam, vízállás, sebesség, biológiai és kémiai paraméterek</a:t>
            </a:r>
          </a:p>
          <a:p>
            <a:pPr lvl="0"/>
            <a:r>
              <a:rPr lang="hu-HU" dirty="0" smtClean="0"/>
              <a:t>Hatások…. </a:t>
            </a:r>
            <a:endParaRPr lang="hu-HU" dirty="0" smtClean="0"/>
          </a:p>
        </p:txBody>
      </p:sp>
      <p:sp>
        <p:nvSpPr>
          <p:cNvPr id="5" name="Szövegdoboz 4"/>
          <p:cNvSpPr txBox="1"/>
          <p:nvPr/>
        </p:nvSpPr>
        <p:spPr>
          <a:xfrm>
            <a:off x="2693804" y="3169979"/>
            <a:ext cx="2224908" cy="523220"/>
          </a:xfrm>
          <a:prstGeom prst="rect">
            <a:avLst/>
          </a:prstGeom>
          <a:noFill/>
          <a:ln>
            <a:solidFill>
              <a:srgbClr val="0000CC"/>
            </a:solidFill>
          </a:ln>
        </p:spPr>
        <p:txBody>
          <a:bodyPr wrap="square" rtlCol="0">
            <a:spAutoFit/>
          </a:bodyPr>
          <a:lstStyle/>
          <a:p>
            <a:pPr lvl="0"/>
            <a:r>
              <a:rPr lang="hu-HU" sz="1400" b="1" dirty="0" smtClean="0">
                <a:solidFill>
                  <a:srgbClr val="0000CC"/>
                </a:solidFill>
              </a:rPr>
              <a:t>Duzzasztás </a:t>
            </a:r>
          </a:p>
          <a:p>
            <a:pPr lvl="0"/>
            <a:r>
              <a:rPr lang="hu-HU" sz="1400" b="1" dirty="0" smtClean="0">
                <a:solidFill>
                  <a:srgbClr val="0000CC"/>
                </a:solidFill>
              </a:rPr>
              <a:t>(</a:t>
            </a:r>
            <a:r>
              <a:rPr lang="hu-HU" sz="1400" b="1" dirty="0" smtClean="0">
                <a:solidFill>
                  <a:srgbClr val="0000CC"/>
                </a:solidFill>
                <a:sym typeface="Wingdings" pitchFamily="2" charset="2"/>
              </a:rPr>
              <a:t> </a:t>
            </a:r>
            <a:r>
              <a:rPr lang="hu-HU" sz="1400" b="1" dirty="0" smtClean="0">
                <a:solidFill>
                  <a:srgbClr val="0000CC"/>
                </a:solidFill>
              </a:rPr>
              <a:t>vízállás, sebesség)</a:t>
            </a:r>
          </a:p>
        </p:txBody>
      </p:sp>
      <p:sp>
        <p:nvSpPr>
          <p:cNvPr id="6" name="Szövegdoboz 5"/>
          <p:cNvSpPr txBox="1"/>
          <p:nvPr/>
        </p:nvSpPr>
        <p:spPr>
          <a:xfrm>
            <a:off x="6362955" y="2824939"/>
            <a:ext cx="2601533" cy="738664"/>
          </a:xfrm>
          <a:prstGeom prst="rect">
            <a:avLst/>
          </a:prstGeom>
          <a:noFill/>
          <a:ln>
            <a:solidFill>
              <a:srgbClr val="0000CC"/>
            </a:solidFill>
          </a:ln>
        </p:spPr>
        <p:txBody>
          <a:bodyPr wrap="square" rtlCol="0">
            <a:spAutoFit/>
          </a:bodyPr>
          <a:lstStyle/>
          <a:p>
            <a:pPr lvl="0"/>
            <a:r>
              <a:rPr lang="hu-HU" sz="1400" b="1" dirty="0" smtClean="0">
                <a:solidFill>
                  <a:srgbClr val="00B050"/>
                </a:solidFill>
              </a:rPr>
              <a:t>Az átjárhatóság/élettér korlátozása  (vándorló/nem vándorló fajok számára) </a:t>
            </a:r>
          </a:p>
        </p:txBody>
      </p:sp>
      <p:sp>
        <p:nvSpPr>
          <p:cNvPr id="8" name="Szövegdoboz 7"/>
          <p:cNvSpPr txBox="1"/>
          <p:nvPr/>
        </p:nvSpPr>
        <p:spPr>
          <a:xfrm>
            <a:off x="469858" y="3945452"/>
            <a:ext cx="2953427" cy="523220"/>
          </a:xfrm>
          <a:prstGeom prst="rect">
            <a:avLst/>
          </a:prstGeom>
          <a:noFill/>
          <a:ln>
            <a:solidFill>
              <a:srgbClr val="0000CC"/>
            </a:solidFill>
          </a:ln>
        </p:spPr>
        <p:txBody>
          <a:bodyPr wrap="square" rtlCol="0">
            <a:spAutoFit/>
          </a:bodyPr>
          <a:lstStyle/>
          <a:p>
            <a:pPr lvl="0"/>
            <a:r>
              <a:rPr lang="hu-HU" sz="1400" b="1" dirty="0" smtClean="0">
                <a:solidFill>
                  <a:srgbClr val="0000CC"/>
                </a:solidFill>
              </a:rPr>
              <a:t>Hordalékmozgás korlátozása</a:t>
            </a:r>
          </a:p>
          <a:p>
            <a:pPr lvl="0"/>
            <a:r>
              <a:rPr lang="hu-HU" sz="1400" b="1" dirty="0" smtClean="0">
                <a:solidFill>
                  <a:srgbClr val="0000CC"/>
                </a:solidFill>
              </a:rPr>
              <a:t>(medermélyülés, feliszapolódás)  </a:t>
            </a:r>
          </a:p>
        </p:txBody>
      </p:sp>
      <p:sp>
        <p:nvSpPr>
          <p:cNvPr id="9" name="Szövegdoboz 8"/>
          <p:cNvSpPr txBox="1"/>
          <p:nvPr/>
        </p:nvSpPr>
        <p:spPr>
          <a:xfrm>
            <a:off x="295792" y="5162710"/>
            <a:ext cx="2815431" cy="523220"/>
          </a:xfrm>
          <a:prstGeom prst="rect">
            <a:avLst/>
          </a:prstGeom>
          <a:noFill/>
          <a:ln>
            <a:solidFill>
              <a:srgbClr val="0000CC"/>
            </a:solidFill>
          </a:ln>
        </p:spPr>
        <p:txBody>
          <a:bodyPr wrap="square" rtlCol="0">
            <a:spAutoFit/>
          </a:bodyPr>
          <a:lstStyle/>
          <a:p>
            <a:pPr lvl="0"/>
            <a:r>
              <a:rPr lang="hu-HU" sz="1400" b="1" dirty="0" err="1" smtClean="0">
                <a:solidFill>
                  <a:srgbClr val="0000CC"/>
                </a:solidFill>
              </a:rPr>
              <a:t>Alvízi</a:t>
            </a:r>
            <a:r>
              <a:rPr lang="hu-HU" sz="1400" b="1" dirty="0" smtClean="0">
                <a:solidFill>
                  <a:srgbClr val="0000CC"/>
                </a:solidFill>
              </a:rPr>
              <a:t> vízhozam módosítása, ha jelentős vízkivezetés</a:t>
            </a:r>
          </a:p>
        </p:txBody>
      </p:sp>
      <p:sp>
        <p:nvSpPr>
          <p:cNvPr id="12" name="Szövegdoboz 11"/>
          <p:cNvSpPr txBox="1"/>
          <p:nvPr/>
        </p:nvSpPr>
        <p:spPr>
          <a:xfrm>
            <a:off x="5238489" y="4409074"/>
            <a:ext cx="3905511" cy="523220"/>
          </a:xfrm>
          <a:prstGeom prst="rect">
            <a:avLst/>
          </a:prstGeom>
          <a:noFill/>
          <a:ln>
            <a:solidFill>
              <a:srgbClr val="0000CC"/>
            </a:solidFill>
          </a:ln>
        </p:spPr>
        <p:txBody>
          <a:bodyPr wrap="square" rtlCol="0">
            <a:spAutoFit/>
          </a:bodyPr>
          <a:lstStyle/>
          <a:p>
            <a:pPr lvl="0"/>
            <a:r>
              <a:rPr lang="hu-HU" sz="1400" b="1" dirty="0" smtClean="0">
                <a:solidFill>
                  <a:srgbClr val="C00000"/>
                </a:solidFill>
              </a:rPr>
              <a:t>Vízminőség a duzzasztott részen (oxigénhiány, </a:t>
            </a:r>
            <a:r>
              <a:rPr lang="hu-HU" sz="1400" b="1" dirty="0" err="1" smtClean="0">
                <a:solidFill>
                  <a:srgbClr val="C00000"/>
                </a:solidFill>
              </a:rPr>
              <a:t>algásodás</a:t>
            </a:r>
            <a:r>
              <a:rPr lang="hu-HU" sz="1400" b="1" dirty="0" smtClean="0">
                <a:solidFill>
                  <a:srgbClr val="C00000"/>
                </a:solidFill>
              </a:rPr>
              <a:t>, üledék minősége)</a:t>
            </a:r>
          </a:p>
        </p:txBody>
      </p:sp>
      <p:sp>
        <p:nvSpPr>
          <p:cNvPr id="16" name="Szabadkézi sokszög 15"/>
          <p:cNvSpPr/>
          <p:nvPr/>
        </p:nvSpPr>
        <p:spPr>
          <a:xfrm>
            <a:off x="5445864" y="2759194"/>
            <a:ext cx="1533832" cy="870155"/>
          </a:xfrm>
          <a:custGeom>
            <a:avLst/>
            <a:gdLst>
              <a:gd name="connsiteX0" fmla="*/ 1533832 w 1533832"/>
              <a:gd name="connsiteY0" fmla="*/ 58994 h 870155"/>
              <a:gd name="connsiteX1" fmla="*/ 1460090 w 1533832"/>
              <a:gd name="connsiteY1" fmla="*/ 29497 h 870155"/>
              <a:gd name="connsiteX2" fmla="*/ 1371600 w 1533832"/>
              <a:gd name="connsiteY2" fmla="*/ 0 h 870155"/>
              <a:gd name="connsiteX3" fmla="*/ 929148 w 1533832"/>
              <a:gd name="connsiteY3" fmla="*/ 14749 h 870155"/>
              <a:gd name="connsiteX4" fmla="*/ 884903 w 1533832"/>
              <a:gd name="connsiteY4" fmla="*/ 44245 h 870155"/>
              <a:gd name="connsiteX5" fmla="*/ 796413 w 1533832"/>
              <a:gd name="connsiteY5" fmla="*/ 73742 h 870155"/>
              <a:gd name="connsiteX6" fmla="*/ 766916 w 1533832"/>
              <a:gd name="connsiteY6" fmla="*/ 117987 h 870155"/>
              <a:gd name="connsiteX7" fmla="*/ 648929 w 1533832"/>
              <a:gd name="connsiteY7" fmla="*/ 176981 h 870155"/>
              <a:gd name="connsiteX8" fmla="*/ 589936 w 1533832"/>
              <a:gd name="connsiteY8" fmla="*/ 235975 h 870155"/>
              <a:gd name="connsiteX9" fmla="*/ 501445 w 1533832"/>
              <a:gd name="connsiteY9" fmla="*/ 324465 h 870155"/>
              <a:gd name="connsiteX10" fmla="*/ 442452 w 1533832"/>
              <a:gd name="connsiteY10" fmla="*/ 398207 h 870155"/>
              <a:gd name="connsiteX11" fmla="*/ 353961 w 1533832"/>
              <a:gd name="connsiteY11" fmla="*/ 486697 h 870155"/>
              <a:gd name="connsiteX12" fmla="*/ 324465 w 1533832"/>
              <a:gd name="connsiteY12" fmla="*/ 530942 h 870155"/>
              <a:gd name="connsiteX13" fmla="*/ 235974 w 1533832"/>
              <a:gd name="connsiteY13" fmla="*/ 604684 h 870155"/>
              <a:gd name="connsiteX14" fmla="*/ 206478 w 1533832"/>
              <a:gd name="connsiteY14" fmla="*/ 648929 h 870155"/>
              <a:gd name="connsiteX15" fmla="*/ 162232 w 1533832"/>
              <a:gd name="connsiteY15" fmla="*/ 693175 h 870155"/>
              <a:gd name="connsiteX16" fmla="*/ 147484 w 1533832"/>
              <a:gd name="connsiteY16" fmla="*/ 737420 h 870155"/>
              <a:gd name="connsiteX17" fmla="*/ 103239 w 1533832"/>
              <a:gd name="connsiteY17" fmla="*/ 796413 h 870155"/>
              <a:gd name="connsiteX18" fmla="*/ 73742 w 1533832"/>
              <a:gd name="connsiteY18" fmla="*/ 840658 h 870155"/>
              <a:gd name="connsiteX19" fmla="*/ 29497 w 1533832"/>
              <a:gd name="connsiteY19" fmla="*/ 855407 h 870155"/>
              <a:gd name="connsiteX20" fmla="*/ 0 w 1533832"/>
              <a:gd name="connsiteY20" fmla="*/ 870155 h 8701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1533832" h="870155">
                <a:moveTo>
                  <a:pt x="1533832" y="58994"/>
                </a:moveTo>
                <a:cubicBezTo>
                  <a:pt x="1509251" y="49162"/>
                  <a:pt x="1484970" y="38544"/>
                  <a:pt x="1460090" y="29497"/>
                </a:cubicBezTo>
                <a:cubicBezTo>
                  <a:pt x="1430870" y="18871"/>
                  <a:pt x="1371600" y="0"/>
                  <a:pt x="1371600" y="0"/>
                </a:cubicBezTo>
                <a:cubicBezTo>
                  <a:pt x="1224116" y="4916"/>
                  <a:pt x="1076108" y="1389"/>
                  <a:pt x="929148" y="14749"/>
                </a:cubicBezTo>
                <a:cubicBezTo>
                  <a:pt x="911496" y="16354"/>
                  <a:pt x="901100" y="37046"/>
                  <a:pt x="884903" y="44245"/>
                </a:cubicBezTo>
                <a:cubicBezTo>
                  <a:pt x="856491" y="56873"/>
                  <a:pt x="796413" y="73742"/>
                  <a:pt x="796413" y="73742"/>
                </a:cubicBezTo>
                <a:cubicBezTo>
                  <a:pt x="786581" y="88490"/>
                  <a:pt x="781437" y="107822"/>
                  <a:pt x="766916" y="117987"/>
                </a:cubicBezTo>
                <a:cubicBezTo>
                  <a:pt x="730893" y="143203"/>
                  <a:pt x="648929" y="176981"/>
                  <a:pt x="648929" y="176981"/>
                </a:cubicBezTo>
                <a:cubicBezTo>
                  <a:pt x="617467" y="271369"/>
                  <a:pt x="660727" y="180915"/>
                  <a:pt x="589936" y="235975"/>
                </a:cubicBezTo>
                <a:cubicBezTo>
                  <a:pt x="557008" y="261585"/>
                  <a:pt x="501445" y="324465"/>
                  <a:pt x="501445" y="324465"/>
                </a:cubicBezTo>
                <a:cubicBezTo>
                  <a:pt x="466234" y="430102"/>
                  <a:pt x="516573" y="309262"/>
                  <a:pt x="442452" y="398207"/>
                </a:cubicBezTo>
                <a:cubicBezTo>
                  <a:pt x="358176" y="499338"/>
                  <a:pt x="477567" y="424894"/>
                  <a:pt x="353961" y="486697"/>
                </a:cubicBezTo>
                <a:cubicBezTo>
                  <a:pt x="344129" y="501445"/>
                  <a:pt x="335812" y="517325"/>
                  <a:pt x="324465" y="530942"/>
                </a:cubicBezTo>
                <a:cubicBezTo>
                  <a:pt x="288980" y="573524"/>
                  <a:pt x="279477" y="575682"/>
                  <a:pt x="235974" y="604684"/>
                </a:cubicBezTo>
                <a:cubicBezTo>
                  <a:pt x="226142" y="619432"/>
                  <a:pt x="217825" y="635312"/>
                  <a:pt x="206478" y="648929"/>
                </a:cubicBezTo>
                <a:cubicBezTo>
                  <a:pt x="193125" y="664952"/>
                  <a:pt x="173802" y="675820"/>
                  <a:pt x="162232" y="693175"/>
                </a:cubicBezTo>
                <a:cubicBezTo>
                  <a:pt x="153609" y="706110"/>
                  <a:pt x="155197" y="723922"/>
                  <a:pt x="147484" y="737420"/>
                </a:cubicBezTo>
                <a:cubicBezTo>
                  <a:pt x="135289" y="758762"/>
                  <a:pt x="117526" y="776411"/>
                  <a:pt x="103239" y="796413"/>
                </a:cubicBezTo>
                <a:cubicBezTo>
                  <a:pt x="92936" y="810837"/>
                  <a:pt x="87583" y="829585"/>
                  <a:pt x="73742" y="840658"/>
                </a:cubicBezTo>
                <a:cubicBezTo>
                  <a:pt x="61603" y="850370"/>
                  <a:pt x="43931" y="849633"/>
                  <a:pt x="29497" y="855407"/>
                </a:cubicBezTo>
                <a:cubicBezTo>
                  <a:pt x="19290" y="859490"/>
                  <a:pt x="9832" y="865239"/>
                  <a:pt x="0" y="870155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7" name="Szabadkézi sokszög 16"/>
          <p:cNvSpPr/>
          <p:nvPr/>
        </p:nvSpPr>
        <p:spPr>
          <a:xfrm>
            <a:off x="2407695" y="5023072"/>
            <a:ext cx="1637071" cy="1496961"/>
          </a:xfrm>
          <a:custGeom>
            <a:avLst/>
            <a:gdLst>
              <a:gd name="connsiteX0" fmla="*/ 1592826 w 1592826"/>
              <a:gd name="connsiteY0" fmla="*/ 0 h 1430594"/>
              <a:gd name="connsiteX1" fmla="*/ 1548581 w 1592826"/>
              <a:gd name="connsiteY1" fmla="*/ 73742 h 1430594"/>
              <a:gd name="connsiteX2" fmla="*/ 1504336 w 1592826"/>
              <a:gd name="connsiteY2" fmla="*/ 117988 h 1430594"/>
              <a:gd name="connsiteX3" fmla="*/ 1489587 w 1592826"/>
              <a:gd name="connsiteY3" fmla="*/ 162233 h 1430594"/>
              <a:gd name="connsiteX4" fmla="*/ 1401097 w 1592826"/>
              <a:gd name="connsiteY4" fmla="*/ 235975 h 1430594"/>
              <a:gd name="connsiteX5" fmla="*/ 1371600 w 1592826"/>
              <a:gd name="connsiteY5" fmla="*/ 309717 h 1430594"/>
              <a:gd name="connsiteX6" fmla="*/ 1327355 w 1592826"/>
              <a:gd name="connsiteY6" fmla="*/ 339213 h 1430594"/>
              <a:gd name="connsiteX7" fmla="*/ 1283110 w 1592826"/>
              <a:gd name="connsiteY7" fmla="*/ 383459 h 1430594"/>
              <a:gd name="connsiteX8" fmla="*/ 1179871 w 1592826"/>
              <a:gd name="connsiteY8" fmla="*/ 530942 h 1430594"/>
              <a:gd name="connsiteX9" fmla="*/ 1135626 w 1592826"/>
              <a:gd name="connsiteY9" fmla="*/ 589936 h 1430594"/>
              <a:gd name="connsiteX10" fmla="*/ 1091381 w 1592826"/>
              <a:gd name="connsiteY10" fmla="*/ 722671 h 1430594"/>
              <a:gd name="connsiteX11" fmla="*/ 1076633 w 1592826"/>
              <a:gd name="connsiteY11" fmla="*/ 781665 h 1430594"/>
              <a:gd name="connsiteX12" fmla="*/ 1032387 w 1592826"/>
              <a:gd name="connsiteY12" fmla="*/ 825910 h 1430594"/>
              <a:gd name="connsiteX13" fmla="*/ 988142 w 1592826"/>
              <a:gd name="connsiteY13" fmla="*/ 884904 h 1430594"/>
              <a:gd name="connsiteX14" fmla="*/ 958646 w 1592826"/>
              <a:gd name="connsiteY14" fmla="*/ 958646 h 1430594"/>
              <a:gd name="connsiteX15" fmla="*/ 914400 w 1592826"/>
              <a:gd name="connsiteY15" fmla="*/ 1002891 h 1430594"/>
              <a:gd name="connsiteX16" fmla="*/ 796413 w 1592826"/>
              <a:gd name="connsiteY16" fmla="*/ 1106130 h 1430594"/>
              <a:gd name="connsiteX17" fmla="*/ 737420 w 1592826"/>
              <a:gd name="connsiteY17" fmla="*/ 1120878 h 1430594"/>
              <a:gd name="connsiteX18" fmla="*/ 634181 w 1592826"/>
              <a:gd name="connsiteY18" fmla="*/ 1150375 h 1430594"/>
              <a:gd name="connsiteX19" fmla="*/ 427704 w 1592826"/>
              <a:gd name="connsiteY19" fmla="*/ 1165123 h 1430594"/>
              <a:gd name="connsiteX20" fmla="*/ 339213 w 1592826"/>
              <a:gd name="connsiteY20" fmla="*/ 1194620 h 1430594"/>
              <a:gd name="connsiteX21" fmla="*/ 294968 w 1592826"/>
              <a:gd name="connsiteY21" fmla="*/ 1209368 h 1430594"/>
              <a:gd name="connsiteX22" fmla="*/ 235975 w 1592826"/>
              <a:gd name="connsiteY22" fmla="*/ 1238865 h 1430594"/>
              <a:gd name="connsiteX23" fmla="*/ 206478 w 1592826"/>
              <a:gd name="connsiteY23" fmla="*/ 1297859 h 1430594"/>
              <a:gd name="connsiteX24" fmla="*/ 73742 w 1592826"/>
              <a:gd name="connsiteY24" fmla="*/ 1371600 h 1430594"/>
              <a:gd name="connsiteX25" fmla="*/ 44246 w 1592826"/>
              <a:gd name="connsiteY25" fmla="*/ 1415846 h 1430594"/>
              <a:gd name="connsiteX26" fmla="*/ 0 w 1592826"/>
              <a:gd name="connsiteY26" fmla="*/ 1430594 h 14305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</a:cxnLst>
            <a:rect l="l" t="t" r="r" b="b"/>
            <a:pathLst>
              <a:path w="1592826" h="1430594">
                <a:moveTo>
                  <a:pt x="1592826" y="0"/>
                </a:moveTo>
                <a:cubicBezTo>
                  <a:pt x="1578078" y="24581"/>
                  <a:pt x="1565780" y="50809"/>
                  <a:pt x="1548581" y="73742"/>
                </a:cubicBezTo>
                <a:cubicBezTo>
                  <a:pt x="1536067" y="90428"/>
                  <a:pt x="1515906" y="100633"/>
                  <a:pt x="1504336" y="117988"/>
                </a:cubicBezTo>
                <a:cubicBezTo>
                  <a:pt x="1495713" y="130923"/>
                  <a:pt x="1498211" y="149298"/>
                  <a:pt x="1489587" y="162233"/>
                </a:cubicBezTo>
                <a:cubicBezTo>
                  <a:pt x="1466875" y="196300"/>
                  <a:pt x="1433745" y="214210"/>
                  <a:pt x="1401097" y="235975"/>
                </a:cubicBezTo>
                <a:cubicBezTo>
                  <a:pt x="1391265" y="260556"/>
                  <a:pt x="1386988" y="288174"/>
                  <a:pt x="1371600" y="309717"/>
                </a:cubicBezTo>
                <a:cubicBezTo>
                  <a:pt x="1361297" y="324141"/>
                  <a:pt x="1340972" y="327866"/>
                  <a:pt x="1327355" y="339213"/>
                </a:cubicBezTo>
                <a:cubicBezTo>
                  <a:pt x="1311332" y="352566"/>
                  <a:pt x="1296684" y="367623"/>
                  <a:pt x="1283110" y="383459"/>
                </a:cubicBezTo>
                <a:cubicBezTo>
                  <a:pt x="1232754" y="442208"/>
                  <a:pt x="1230636" y="463255"/>
                  <a:pt x="1179871" y="530942"/>
                </a:cubicBezTo>
                <a:lnTo>
                  <a:pt x="1135626" y="589936"/>
                </a:lnTo>
                <a:cubicBezTo>
                  <a:pt x="1103305" y="751545"/>
                  <a:pt x="1143719" y="583101"/>
                  <a:pt x="1091381" y="722671"/>
                </a:cubicBezTo>
                <a:cubicBezTo>
                  <a:pt x="1084264" y="741650"/>
                  <a:pt x="1086690" y="764066"/>
                  <a:pt x="1076633" y="781665"/>
                </a:cubicBezTo>
                <a:cubicBezTo>
                  <a:pt x="1066285" y="799774"/>
                  <a:pt x="1045961" y="810074"/>
                  <a:pt x="1032387" y="825910"/>
                </a:cubicBezTo>
                <a:cubicBezTo>
                  <a:pt x="1016390" y="844573"/>
                  <a:pt x="1000079" y="863416"/>
                  <a:pt x="988142" y="884904"/>
                </a:cubicBezTo>
                <a:cubicBezTo>
                  <a:pt x="975285" y="908047"/>
                  <a:pt x="972677" y="936196"/>
                  <a:pt x="958646" y="958646"/>
                </a:cubicBezTo>
                <a:cubicBezTo>
                  <a:pt x="947592" y="976333"/>
                  <a:pt x="927753" y="986868"/>
                  <a:pt x="914400" y="1002891"/>
                </a:cubicBezTo>
                <a:cubicBezTo>
                  <a:pt x="872353" y="1053347"/>
                  <a:pt x="885425" y="1083877"/>
                  <a:pt x="796413" y="1106130"/>
                </a:cubicBezTo>
                <a:cubicBezTo>
                  <a:pt x="776749" y="1111046"/>
                  <a:pt x="756910" y="1115310"/>
                  <a:pt x="737420" y="1120878"/>
                </a:cubicBezTo>
                <a:cubicBezTo>
                  <a:pt x="701830" y="1131046"/>
                  <a:pt x="671899" y="1146184"/>
                  <a:pt x="634181" y="1150375"/>
                </a:cubicBezTo>
                <a:cubicBezTo>
                  <a:pt x="565602" y="1157995"/>
                  <a:pt x="496530" y="1160207"/>
                  <a:pt x="427704" y="1165123"/>
                </a:cubicBezTo>
                <a:lnTo>
                  <a:pt x="339213" y="1194620"/>
                </a:lnTo>
                <a:cubicBezTo>
                  <a:pt x="324465" y="1199536"/>
                  <a:pt x="308873" y="1202415"/>
                  <a:pt x="294968" y="1209368"/>
                </a:cubicBezTo>
                <a:lnTo>
                  <a:pt x="235975" y="1238865"/>
                </a:lnTo>
                <a:cubicBezTo>
                  <a:pt x="226143" y="1258530"/>
                  <a:pt x="222024" y="1282313"/>
                  <a:pt x="206478" y="1297859"/>
                </a:cubicBezTo>
                <a:cubicBezTo>
                  <a:pt x="155765" y="1348571"/>
                  <a:pt x="129379" y="1353055"/>
                  <a:pt x="73742" y="1371600"/>
                </a:cubicBezTo>
                <a:cubicBezTo>
                  <a:pt x="63910" y="1386349"/>
                  <a:pt x="58087" y="1404773"/>
                  <a:pt x="44246" y="1415846"/>
                </a:cubicBezTo>
                <a:cubicBezTo>
                  <a:pt x="32106" y="1425558"/>
                  <a:pt x="0" y="1430594"/>
                  <a:pt x="0" y="1430594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cxnSp>
        <p:nvCxnSpPr>
          <p:cNvPr id="21" name="Egyenes összekötő nyíllal 20"/>
          <p:cNvCxnSpPr>
            <a:stCxn id="6" idx="1"/>
            <a:endCxn id="16" idx="10"/>
          </p:cNvCxnSpPr>
          <p:nvPr/>
        </p:nvCxnSpPr>
        <p:spPr>
          <a:xfrm flipH="1" flipV="1">
            <a:off x="5888316" y="3157401"/>
            <a:ext cx="474639" cy="3687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Egyenes összekötő nyíllal 22"/>
          <p:cNvCxnSpPr>
            <a:stCxn id="5" idx="3"/>
            <a:endCxn id="14" idx="17"/>
          </p:cNvCxnSpPr>
          <p:nvPr/>
        </p:nvCxnSpPr>
        <p:spPr>
          <a:xfrm>
            <a:off x="4918712" y="3431589"/>
            <a:ext cx="434953" cy="240759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Egyenes összekötő nyíllal 27"/>
          <p:cNvCxnSpPr>
            <a:stCxn id="12" idx="1"/>
            <a:endCxn id="14" idx="3"/>
          </p:cNvCxnSpPr>
          <p:nvPr/>
        </p:nvCxnSpPr>
        <p:spPr>
          <a:xfrm flipH="1">
            <a:off x="4306529" y="4670684"/>
            <a:ext cx="931960" cy="34051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Egyenes összekötő nyíllal 31"/>
          <p:cNvCxnSpPr>
            <a:stCxn id="9" idx="3"/>
            <a:endCxn id="17" idx="8"/>
          </p:cNvCxnSpPr>
          <p:nvPr/>
        </p:nvCxnSpPr>
        <p:spPr>
          <a:xfrm>
            <a:off x="3111223" y="5424320"/>
            <a:ext cx="509117" cy="154325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Egyenes összekötő nyíllal 38"/>
          <p:cNvCxnSpPr>
            <a:endCxn id="14" idx="6"/>
          </p:cNvCxnSpPr>
          <p:nvPr/>
        </p:nvCxnSpPr>
        <p:spPr>
          <a:xfrm>
            <a:off x="3226230" y="4345286"/>
            <a:ext cx="1434260" cy="138224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" name="Szövegdoboz 52"/>
          <p:cNvSpPr txBox="1"/>
          <p:nvPr/>
        </p:nvSpPr>
        <p:spPr>
          <a:xfrm>
            <a:off x="5799825" y="3684536"/>
            <a:ext cx="2592287" cy="738664"/>
          </a:xfrm>
          <a:prstGeom prst="rect">
            <a:avLst/>
          </a:prstGeom>
          <a:noFill/>
          <a:ln>
            <a:solidFill>
              <a:srgbClr val="0000CC"/>
            </a:solidFill>
          </a:ln>
        </p:spPr>
        <p:txBody>
          <a:bodyPr wrap="square" rtlCol="0">
            <a:spAutoFit/>
          </a:bodyPr>
          <a:lstStyle/>
          <a:p>
            <a:pPr lvl="0"/>
            <a:r>
              <a:rPr lang="hu-HU" sz="1400" b="1" dirty="0" smtClean="0">
                <a:solidFill>
                  <a:srgbClr val="00B050"/>
                </a:solidFill>
              </a:rPr>
              <a:t>Duzzasztott szakasz: biológiai </a:t>
            </a:r>
            <a:r>
              <a:rPr lang="hu-HU" sz="1400" b="1" dirty="0" smtClean="0">
                <a:solidFill>
                  <a:srgbClr val="00B050"/>
                </a:solidFill>
              </a:rPr>
              <a:t>viszonyok megváltozása (flóra, fauna)</a:t>
            </a:r>
          </a:p>
        </p:txBody>
      </p:sp>
      <p:cxnSp>
        <p:nvCxnSpPr>
          <p:cNvPr id="54" name="Egyenes összekötő nyíllal 53"/>
          <p:cNvCxnSpPr>
            <a:endCxn id="14" idx="12"/>
          </p:cNvCxnSpPr>
          <p:nvPr/>
        </p:nvCxnSpPr>
        <p:spPr>
          <a:xfrm flipH="1">
            <a:off x="5073445" y="3972924"/>
            <a:ext cx="727361" cy="9141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L alak 10"/>
          <p:cNvSpPr/>
          <p:nvPr/>
        </p:nvSpPr>
        <p:spPr>
          <a:xfrm>
            <a:off x="4018811" y="4693767"/>
            <a:ext cx="313974" cy="320374"/>
          </a:xfrm>
          <a:prstGeom prst="corner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4" name="Szabadkézi sokszög 13"/>
          <p:cNvSpPr/>
          <p:nvPr/>
        </p:nvSpPr>
        <p:spPr>
          <a:xfrm>
            <a:off x="4188542" y="3640452"/>
            <a:ext cx="1268361" cy="1197019"/>
          </a:xfrm>
          <a:custGeom>
            <a:avLst/>
            <a:gdLst>
              <a:gd name="connsiteX0" fmla="*/ 0 w 1268361"/>
              <a:gd name="connsiteY0" fmla="*/ 1197019 h 1197019"/>
              <a:gd name="connsiteX1" fmla="*/ 44245 w 1268361"/>
              <a:gd name="connsiteY1" fmla="*/ 1123277 h 1197019"/>
              <a:gd name="connsiteX2" fmla="*/ 88490 w 1268361"/>
              <a:gd name="connsiteY2" fmla="*/ 1108529 h 1197019"/>
              <a:gd name="connsiteX3" fmla="*/ 117987 w 1268361"/>
              <a:gd name="connsiteY3" fmla="*/ 1064283 h 1197019"/>
              <a:gd name="connsiteX4" fmla="*/ 250723 w 1268361"/>
              <a:gd name="connsiteY4" fmla="*/ 990542 h 1197019"/>
              <a:gd name="connsiteX5" fmla="*/ 383458 w 1268361"/>
              <a:gd name="connsiteY5" fmla="*/ 902051 h 1197019"/>
              <a:gd name="connsiteX6" fmla="*/ 471948 w 1268361"/>
              <a:gd name="connsiteY6" fmla="*/ 843058 h 1197019"/>
              <a:gd name="connsiteX7" fmla="*/ 530942 w 1268361"/>
              <a:gd name="connsiteY7" fmla="*/ 813561 h 1197019"/>
              <a:gd name="connsiteX8" fmla="*/ 634181 w 1268361"/>
              <a:gd name="connsiteY8" fmla="*/ 695574 h 1197019"/>
              <a:gd name="connsiteX9" fmla="*/ 693174 w 1268361"/>
              <a:gd name="connsiteY9" fmla="*/ 607083 h 1197019"/>
              <a:gd name="connsiteX10" fmla="*/ 722671 w 1268361"/>
              <a:gd name="connsiteY10" fmla="*/ 562838 h 1197019"/>
              <a:gd name="connsiteX11" fmla="*/ 825910 w 1268361"/>
              <a:gd name="connsiteY11" fmla="*/ 430103 h 1197019"/>
              <a:gd name="connsiteX12" fmla="*/ 884903 w 1268361"/>
              <a:gd name="connsiteY12" fmla="*/ 341613 h 1197019"/>
              <a:gd name="connsiteX13" fmla="*/ 914400 w 1268361"/>
              <a:gd name="connsiteY13" fmla="*/ 297367 h 1197019"/>
              <a:gd name="connsiteX14" fmla="*/ 973393 w 1268361"/>
              <a:gd name="connsiteY14" fmla="*/ 253122 h 1197019"/>
              <a:gd name="connsiteX15" fmla="*/ 1032387 w 1268361"/>
              <a:gd name="connsiteY15" fmla="*/ 164632 h 1197019"/>
              <a:gd name="connsiteX16" fmla="*/ 1061884 w 1268361"/>
              <a:gd name="connsiteY16" fmla="*/ 120387 h 1197019"/>
              <a:gd name="connsiteX17" fmla="*/ 1165123 w 1268361"/>
              <a:gd name="connsiteY17" fmla="*/ 31896 h 1197019"/>
              <a:gd name="connsiteX18" fmla="*/ 1209368 w 1268361"/>
              <a:gd name="connsiteY18" fmla="*/ 2400 h 1197019"/>
              <a:gd name="connsiteX19" fmla="*/ 1268361 w 1268361"/>
              <a:gd name="connsiteY19" fmla="*/ 2400 h 11970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1268361" h="1197019">
                <a:moveTo>
                  <a:pt x="0" y="1197019"/>
                </a:moveTo>
                <a:cubicBezTo>
                  <a:pt x="14748" y="1172438"/>
                  <a:pt x="23975" y="1143547"/>
                  <a:pt x="44245" y="1123277"/>
                </a:cubicBezTo>
                <a:cubicBezTo>
                  <a:pt x="55238" y="1112284"/>
                  <a:pt x="76351" y="1118241"/>
                  <a:pt x="88490" y="1108529"/>
                </a:cubicBezTo>
                <a:cubicBezTo>
                  <a:pt x="102331" y="1097456"/>
                  <a:pt x="104647" y="1075955"/>
                  <a:pt x="117987" y="1064283"/>
                </a:cubicBezTo>
                <a:cubicBezTo>
                  <a:pt x="180403" y="1009669"/>
                  <a:pt x="189953" y="1010798"/>
                  <a:pt x="250723" y="990542"/>
                </a:cubicBezTo>
                <a:lnTo>
                  <a:pt x="383458" y="902051"/>
                </a:lnTo>
                <a:cubicBezTo>
                  <a:pt x="383465" y="902046"/>
                  <a:pt x="471940" y="843062"/>
                  <a:pt x="471948" y="843058"/>
                </a:cubicBezTo>
                <a:lnTo>
                  <a:pt x="530942" y="813561"/>
                </a:lnTo>
                <a:cubicBezTo>
                  <a:pt x="599767" y="710322"/>
                  <a:pt x="560438" y="744735"/>
                  <a:pt x="634181" y="695574"/>
                </a:cubicBezTo>
                <a:lnTo>
                  <a:pt x="693174" y="607083"/>
                </a:lnTo>
                <a:cubicBezTo>
                  <a:pt x="703006" y="592335"/>
                  <a:pt x="710137" y="575372"/>
                  <a:pt x="722671" y="562838"/>
                </a:cubicBezTo>
                <a:cubicBezTo>
                  <a:pt x="791982" y="493527"/>
                  <a:pt x="755349" y="535945"/>
                  <a:pt x="825910" y="430103"/>
                </a:cubicBezTo>
                <a:lnTo>
                  <a:pt x="884903" y="341613"/>
                </a:lnTo>
                <a:cubicBezTo>
                  <a:pt x="894735" y="326864"/>
                  <a:pt x="900220" y="308002"/>
                  <a:pt x="914400" y="297367"/>
                </a:cubicBezTo>
                <a:cubicBezTo>
                  <a:pt x="934064" y="282619"/>
                  <a:pt x="957063" y="271494"/>
                  <a:pt x="973393" y="253122"/>
                </a:cubicBezTo>
                <a:cubicBezTo>
                  <a:pt x="996945" y="226626"/>
                  <a:pt x="1012722" y="194129"/>
                  <a:pt x="1032387" y="164632"/>
                </a:cubicBezTo>
                <a:cubicBezTo>
                  <a:pt x="1042219" y="149884"/>
                  <a:pt x="1049350" y="132921"/>
                  <a:pt x="1061884" y="120387"/>
                </a:cubicBezTo>
                <a:cubicBezTo>
                  <a:pt x="1115481" y="66790"/>
                  <a:pt x="1098906" y="79194"/>
                  <a:pt x="1165123" y="31896"/>
                </a:cubicBezTo>
                <a:cubicBezTo>
                  <a:pt x="1179547" y="21593"/>
                  <a:pt x="1192325" y="7269"/>
                  <a:pt x="1209368" y="2400"/>
                </a:cubicBezTo>
                <a:cubicBezTo>
                  <a:pt x="1228276" y="-3002"/>
                  <a:pt x="1248697" y="2400"/>
                  <a:pt x="1268361" y="2400"/>
                </a:cubicBezTo>
              </a:path>
            </a:pathLst>
          </a:custGeom>
          <a:noFill/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34" name="Szövegdoboz 33"/>
          <p:cNvSpPr txBox="1"/>
          <p:nvPr/>
        </p:nvSpPr>
        <p:spPr>
          <a:xfrm>
            <a:off x="198079" y="5948707"/>
            <a:ext cx="2014099" cy="523220"/>
          </a:xfrm>
          <a:prstGeom prst="rect">
            <a:avLst/>
          </a:prstGeom>
          <a:noFill/>
          <a:ln>
            <a:solidFill>
              <a:srgbClr val="0000CC"/>
            </a:solidFill>
          </a:ln>
        </p:spPr>
        <p:txBody>
          <a:bodyPr wrap="square" rtlCol="0">
            <a:spAutoFit/>
          </a:bodyPr>
          <a:lstStyle/>
          <a:p>
            <a:pPr lvl="0"/>
            <a:r>
              <a:rPr lang="hu-HU" sz="1400" b="1" dirty="0" err="1" smtClean="0">
                <a:solidFill>
                  <a:srgbClr val="0000CC"/>
                </a:solidFill>
              </a:rPr>
              <a:t>Csúcsrajáratás</a:t>
            </a:r>
            <a:endParaRPr lang="hu-HU" sz="1400" b="1" dirty="0" smtClean="0">
              <a:solidFill>
                <a:srgbClr val="0000CC"/>
              </a:solidFill>
            </a:endParaRPr>
          </a:p>
          <a:p>
            <a:pPr lvl="0"/>
            <a:r>
              <a:rPr lang="hu-HU" sz="1400" b="1" dirty="0" smtClean="0">
                <a:solidFill>
                  <a:srgbClr val="0000CC"/>
                </a:solidFill>
                <a:sym typeface="Wingdings" pitchFamily="2" charset="2"/>
              </a:rPr>
              <a:t> vízszintingadozás </a:t>
            </a:r>
            <a:r>
              <a:rPr lang="hu-HU" sz="1400" b="1" dirty="0" smtClean="0">
                <a:solidFill>
                  <a:srgbClr val="0000CC"/>
                </a:solidFill>
              </a:rPr>
              <a:t> </a:t>
            </a:r>
          </a:p>
        </p:txBody>
      </p:sp>
      <p:cxnSp>
        <p:nvCxnSpPr>
          <p:cNvPr id="47" name="Egyenes összekötő nyíllal 46"/>
          <p:cNvCxnSpPr>
            <a:endCxn id="17" idx="22"/>
          </p:cNvCxnSpPr>
          <p:nvPr/>
        </p:nvCxnSpPr>
        <p:spPr>
          <a:xfrm>
            <a:off x="2195735" y="6197228"/>
            <a:ext cx="454490" cy="122181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" name="Szövegdoboz 54"/>
          <p:cNvSpPr txBox="1"/>
          <p:nvPr/>
        </p:nvSpPr>
        <p:spPr>
          <a:xfrm>
            <a:off x="3464721" y="6197228"/>
            <a:ext cx="495545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smtClean="0"/>
              <a:t>Jelentős hosszúságú duzzasztott vízfolyás szakasz lehet önálló víztest (főként síkvidéken)</a:t>
            </a:r>
            <a:endParaRPr lang="hu-HU" dirty="0"/>
          </a:p>
        </p:txBody>
      </p:sp>
      <p:cxnSp>
        <p:nvCxnSpPr>
          <p:cNvPr id="59" name="Egyenes összekötő nyíllal 58"/>
          <p:cNvCxnSpPr>
            <a:endCxn id="17" idx="2"/>
          </p:cNvCxnSpPr>
          <p:nvPr/>
        </p:nvCxnSpPr>
        <p:spPr>
          <a:xfrm>
            <a:off x="1259632" y="4345286"/>
            <a:ext cx="2694186" cy="801248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Szövegdoboz 28"/>
          <p:cNvSpPr txBox="1"/>
          <p:nvPr/>
        </p:nvSpPr>
        <p:spPr>
          <a:xfrm>
            <a:off x="4772509" y="5501482"/>
            <a:ext cx="1959731" cy="307777"/>
          </a:xfrm>
          <a:prstGeom prst="rect">
            <a:avLst/>
          </a:prstGeom>
          <a:noFill/>
          <a:ln>
            <a:solidFill>
              <a:srgbClr val="0000CC"/>
            </a:solidFill>
          </a:ln>
        </p:spPr>
        <p:txBody>
          <a:bodyPr wrap="square" rtlCol="0">
            <a:spAutoFit/>
          </a:bodyPr>
          <a:lstStyle/>
          <a:p>
            <a:pPr lvl="0"/>
            <a:r>
              <a:rPr lang="hu-HU" sz="1400" b="1" dirty="0" smtClean="0">
                <a:solidFill>
                  <a:srgbClr val="00B050"/>
                </a:solidFill>
              </a:rPr>
              <a:t>Zavart élőhelyek </a:t>
            </a:r>
          </a:p>
        </p:txBody>
      </p:sp>
      <p:cxnSp>
        <p:nvCxnSpPr>
          <p:cNvPr id="31" name="Egyenes összekötő nyíllal 30"/>
          <p:cNvCxnSpPr>
            <a:stCxn id="29" idx="1"/>
            <a:endCxn id="17" idx="11"/>
          </p:cNvCxnSpPr>
          <p:nvPr/>
        </p:nvCxnSpPr>
        <p:spPr>
          <a:xfrm flipH="1">
            <a:off x="3514234" y="5655371"/>
            <a:ext cx="1258275" cy="185628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9" name="Csoportba foglalás 18"/>
          <p:cNvGrpSpPr/>
          <p:nvPr/>
        </p:nvGrpSpPr>
        <p:grpSpPr>
          <a:xfrm>
            <a:off x="3265714" y="4572000"/>
            <a:ext cx="1311112" cy="1635033"/>
            <a:chOff x="3265714" y="4572000"/>
            <a:chExt cx="1311112" cy="1635033"/>
          </a:xfrm>
        </p:grpSpPr>
        <p:sp>
          <p:nvSpPr>
            <p:cNvPr id="15" name="Szabadkézi sokszög 14"/>
            <p:cNvSpPr/>
            <p:nvPr/>
          </p:nvSpPr>
          <p:spPr>
            <a:xfrm>
              <a:off x="3265714" y="4572000"/>
              <a:ext cx="1311112" cy="1635033"/>
            </a:xfrm>
            <a:custGeom>
              <a:avLst/>
              <a:gdLst>
                <a:gd name="connsiteX0" fmla="*/ 1295400 w 1311112"/>
                <a:gd name="connsiteY0" fmla="*/ 0 h 1635033"/>
                <a:gd name="connsiteX1" fmla="*/ 1295400 w 1311112"/>
                <a:gd name="connsiteY1" fmla="*/ 413657 h 1635033"/>
                <a:gd name="connsiteX2" fmla="*/ 1132115 w 1311112"/>
                <a:gd name="connsiteY2" fmla="*/ 849086 h 1635033"/>
                <a:gd name="connsiteX3" fmla="*/ 533400 w 1311112"/>
                <a:gd name="connsiteY3" fmla="*/ 1513114 h 1635033"/>
                <a:gd name="connsiteX4" fmla="*/ 0 w 1311112"/>
                <a:gd name="connsiteY4" fmla="*/ 1632857 h 16350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11112" h="1635033">
                  <a:moveTo>
                    <a:pt x="1295400" y="0"/>
                  </a:moveTo>
                  <a:cubicBezTo>
                    <a:pt x="1309007" y="136071"/>
                    <a:pt x="1322614" y="272143"/>
                    <a:pt x="1295400" y="413657"/>
                  </a:cubicBezTo>
                  <a:cubicBezTo>
                    <a:pt x="1268186" y="555171"/>
                    <a:pt x="1259115" y="665843"/>
                    <a:pt x="1132115" y="849086"/>
                  </a:cubicBezTo>
                  <a:cubicBezTo>
                    <a:pt x="1005115" y="1032329"/>
                    <a:pt x="722086" y="1382486"/>
                    <a:pt x="533400" y="1513114"/>
                  </a:cubicBezTo>
                  <a:cubicBezTo>
                    <a:pt x="344714" y="1643742"/>
                    <a:pt x="172357" y="1638299"/>
                    <a:pt x="0" y="1632857"/>
                  </a:cubicBezTo>
                </a:path>
              </a:pathLst>
            </a:custGeom>
            <a:noFill/>
            <a:ln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18" name="Téglalap 17"/>
            <p:cNvSpPr/>
            <p:nvPr/>
          </p:nvSpPr>
          <p:spPr>
            <a:xfrm rot="2433493">
              <a:off x="3688163" y="5969623"/>
              <a:ext cx="355417" cy="138498"/>
            </a:xfrm>
            <a:prstGeom prst="rect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</p:grpSp>
    </p:spTree>
    <p:extLst>
      <p:ext uri="{BB962C8B-B14F-4D97-AF65-F5344CB8AC3E}">
        <p14:creationId xmlns:p14="http://schemas.microsoft.com/office/powerpoint/2010/main" val="6303294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ím 1"/>
          <p:cNvSpPr>
            <a:spLocks noGrp="1"/>
          </p:cNvSpPr>
          <p:nvPr>
            <p:ph type="title"/>
          </p:nvPr>
        </p:nvSpPr>
        <p:spPr>
          <a:xfrm>
            <a:off x="482756" y="97268"/>
            <a:ext cx="8238811" cy="936104"/>
          </a:xfrm>
        </p:spPr>
        <p:txBody>
          <a:bodyPr>
            <a:normAutofit/>
          </a:bodyPr>
          <a:lstStyle/>
          <a:p>
            <a:r>
              <a:rPr lang="hu-HU" cap="none" dirty="0" smtClean="0"/>
              <a:t>HAZAI ERŐMŰVEK </a:t>
            </a:r>
            <a:r>
              <a:rPr lang="hu-HU" cap="none" dirty="0" smtClean="0"/>
              <a:t/>
            </a:r>
            <a:br>
              <a:rPr lang="hu-HU" cap="none" dirty="0" smtClean="0"/>
            </a:br>
            <a:endParaRPr lang="hu-HU" cap="none" dirty="0"/>
          </a:p>
        </p:txBody>
      </p:sp>
      <p:sp>
        <p:nvSpPr>
          <p:cNvPr id="2" name="Szövegdoboz 1"/>
          <p:cNvSpPr txBox="1"/>
          <p:nvPr/>
        </p:nvSpPr>
        <p:spPr>
          <a:xfrm>
            <a:off x="179513" y="1268760"/>
            <a:ext cx="5112567" cy="53553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000" b="1" dirty="0" smtClean="0">
                <a:solidFill>
                  <a:srgbClr val="0000CC"/>
                </a:solidFill>
              </a:rPr>
              <a:t>Hazai működő vízerőművek</a:t>
            </a:r>
            <a:r>
              <a:rPr lang="hu-HU" sz="2000" dirty="0" smtClean="0"/>
              <a:t>: </a:t>
            </a:r>
          </a:p>
          <a:p>
            <a:endParaRPr lang="hu-HU" sz="2000" dirty="0" smtClean="0"/>
          </a:p>
          <a:p>
            <a:r>
              <a:rPr lang="hu-HU" dirty="0" smtClean="0"/>
              <a:t>Összesen </a:t>
            </a:r>
            <a:r>
              <a:rPr lang="hu-HU" dirty="0" smtClean="0">
                <a:solidFill>
                  <a:srgbClr val="0000CC"/>
                </a:solidFill>
              </a:rPr>
              <a:t>25 vízerőmű</a:t>
            </a:r>
            <a:r>
              <a:rPr lang="hu-HU" dirty="0" smtClean="0"/>
              <a:t>, ebből: 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hu-HU" dirty="0" smtClean="0"/>
              <a:t>2  db  &gt; 10 MW:    </a:t>
            </a:r>
          </a:p>
          <a:p>
            <a:r>
              <a:rPr lang="hu-HU" dirty="0"/>
              <a:t> </a:t>
            </a:r>
            <a:r>
              <a:rPr lang="hu-HU" dirty="0" smtClean="0"/>
              <a:t>         </a:t>
            </a:r>
            <a:r>
              <a:rPr lang="hu-HU" sz="1600" dirty="0" smtClean="0"/>
              <a:t>Tiszalök és Kisköre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hu-HU" dirty="0" smtClean="0"/>
              <a:t>2  db  1 – 10 MW: </a:t>
            </a:r>
          </a:p>
          <a:p>
            <a:r>
              <a:rPr lang="hu-HU" dirty="0"/>
              <a:t> </a:t>
            </a:r>
            <a:r>
              <a:rPr lang="hu-HU" dirty="0" smtClean="0"/>
              <a:t>          </a:t>
            </a:r>
            <a:r>
              <a:rPr lang="hu-HU" sz="1600" dirty="0" smtClean="0"/>
              <a:t>Kesznyéten (Hernád), Ikervár (Rába)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hu-HU" dirty="0" smtClean="0"/>
              <a:t>5  db  0,1 – </a:t>
            </a:r>
            <a:r>
              <a:rPr lang="hu-HU" dirty="0" err="1" smtClean="0"/>
              <a:t>1</a:t>
            </a:r>
            <a:r>
              <a:rPr lang="hu-HU" dirty="0" smtClean="0"/>
              <a:t> MW: </a:t>
            </a:r>
          </a:p>
          <a:p>
            <a:r>
              <a:rPr lang="hu-HU" dirty="0"/>
              <a:t> </a:t>
            </a:r>
            <a:r>
              <a:rPr lang="hu-HU" dirty="0" smtClean="0"/>
              <a:t>          </a:t>
            </a:r>
            <a:r>
              <a:rPr lang="hu-HU" sz="1600" dirty="0" smtClean="0"/>
              <a:t>Gibárt és Felsődobsza (Hernád), </a:t>
            </a:r>
          </a:p>
          <a:p>
            <a:r>
              <a:rPr lang="hu-HU" sz="1600" dirty="0"/>
              <a:t> </a:t>
            </a:r>
            <a:r>
              <a:rPr lang="hu-HU" sz="1600" dirty="0" smtClean="0"/>
              <a:t>            Alsószölnök, Csörötnek, Körmend (Rába)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hu-HU" dirty="0" smtClean="0"/>
              <a:t>16 db kis erőmű </a:t>
            </a:r>
          </a:p>
          <a:p>
            <a:r>
              <a:rPr lang="hu-HU" dirty="0"/>
              <a:t> </a:t>
            </a:r>
            <a:r>
              <a:rPr lang="hu-HU" dirty="0" smtClean="0"/>
              <a:t>          </a:t>
            </a:r>
            <a:r>
              <a:rPr lang="hu-HU" sz="1600" dirty="0" smtClean="0"/>
              <a:t>a Kis-Rábán, Gyöngyösön, Pinkán, </a:t>
            </a:r>
          </a:p>
          <a:p>
            <a:r>
              <a:rPr lang="hu-HU" sz="1600" dirty="0"/>
              <a:t> </a:t>
            </a:r>
            <a:r>
              <a:rPr lang="hu-HU" sz="1600" dirty="0" smtClean="0"/>
              <a:t>           Répcén, Lajtán, Séden </a:t>
            </a:r>
            <a:endParaRPr lang="hu-HU" sz="1600" dirty="0"/>
          </a:p>
          <a:p>
            <a:pPr marL="342900" indent="-342900">
              <a:buFont typeface="Arial" pitchFamily="34" charset="0"/>
              <a:buChar char="•"/>
            </a:pPr>
            <a:r>
              <a:rPr lang="hu-HU" dirty="0" smtClean="0"/>
              <a:t>+ használaton kívüliek</a:t>
            </a:r>
          </a:p>
          <a:p>
            <a:endParaRPr lang="hu-HU" dirty="0" smtClean="0"/>
          </a:p>
          <a:p>
            <a:r>
              <a:rPr lang="hu-HU" dirty="0" smtClean="0"/>
              <a:t>Terhelés: </a:t>
            </a:r>
            <a:r>
              <a:rPr lang="hu-HU" dirty="0" smtClean="0">
                <a:solidFill>
                  <a:srgbClr val="0000CC"/>
                </a:solidFill>
              </a:rPr>
              <a:t>13 víztesten,  </a:t>
            </a:r>
          </a:p>
          <a:p>
            <a:r>
              <a:rPr lang="hu-HU" dirty="0" smtClean="0"/>
              <a:t>Hatás:     </a:t>
            </a:r>
            <a:r>
              <a:rPr lang="hu-HU" dirty="0" smtClean="0">
                <a:solidFill>
                  <a:srgbClr val="0000CC"/>
                </a:solidFill>
              </a:rPr>
              <a:t>16 víztesten, </a:t>
            </a:r>
          </a:p>
          <a:p>
            <a:r>
              <a:rPr lang="hu-HU" dirty="0"/>
              <a:t> </a:t>
            </a:r>
            <a:r>
              <a:rPr lang="hu-HU" dirty="0" smtClean="0"/>
              <a:t>               mert +  Duna szigetközi szakasz, </a:t>
            </a:r>
          </a:p>
          <a:p>
            <a:r>
              <a:rPr lang="hu-HU" dirty="0"/>
              <a:t> </a:t>
            </a:r>
            <a:r>
              <a:rPr lang="hu-HU" dirty="0" smtClean="0"/>
              <a:t>               valamint Dráva-alsó és Dráva felső </a:t>
            </a:r>
          </a:p>
        </p:txBody>
      </p:sp>
      <p:pic>
        <p:nvPicPr>
          <p:cNvPr id="4" name="Kép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2120" y="1742348"/>
            <a:ext cx="2920907" cy="2190681"/>
          </a:xfrm>
          <a:prstGeom prst="rect">
            <a:avLst/>
          </a:prstGeom>
        </p:spPr>
      </p:pic>
      <p:pic>
        <p:nvPicPr>
          <p:cNvPr id="2050" name="Picture 2" descr="http://www.sinergy.hu/wp-content/uploads/2014/04/dobsza-960x660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20274" y="4353134"/>
            <a:ext cx="2952753" cy="20293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257258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ím 1"/>
          <p:cNvSpPr>
            <a:spLocks noGrp="1"/>
          </p:cNvSpPr>
          <p:nvPr>
            <p:ph type="title"/>
          </p:nvPr>
        </p:nvSpPr>
        <p:spPr>
          <a:xfrm>
            <a:off x="447989" y="44624"/>
            <a:ext cx="8238811" cy="936104"/>
          </a:xfrm>
        </p:spPr>
        <p:txBody>
          <a:bodyPr>
            <a:normAutofit/>
          </a:bodyPr>
          <a:lstStyle/>
          <a:p>
            <a:r>
              <a:rPr lang="hu-HU" dirty="0" smtClean="0"/>
              <a:t>JÓ ÖKOLÓGIAI ÁLLAPOT </a:t>
            </a:r>
            <a:endParaRPr lang="hu-HU" cap="none" dirty="0"/>
          </a:p>
        </p:txBody>
      </p:sp>
      <p:sp>
        <p:nvSpPr>
          <p:cNvPr id="7" name="Szövegdoboz 6"/>
          <p:cNvSpPr txBox="1"/>
          <p:nvPr/>
        </p:nvSpPr>
        <p:spPr>
          <a:xfrm>
            <a:off x="0" y="1214305"/>
            <a:ext cx="5076056" cy="523220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342900" lvl="0" indent="-342900">
              <a:buAutoNum type="arabicPeriod"/>
            </a:pPr>
            <a:r>
              <a:rPr lang="hu-HU" b="1" dirty="0" smtClean="0">
                <a:solidFill>
                  <a:srgbClr val="0000CC"/>
                </a:solidFill>
              </a:rPr>
              <a:t>A </a:t>
            </a:r>
            <a:r>
              <a:rPr lang="hu-HU" b="1" dirty="0">
                <a:solidFill>
                  <a:srgbClr val="0000CC"/>
                </a:solidFill>
              </a:rPr>
              <a:t>jó ökológiai állapot </a:t>
            </a:r>
            <a:r>
              <a:rPr lang="hu-HU" b="1" dirty="0" smtClean="0">
                <a:solidFill>
                  <a:srgbClr val="0000CC"/>
                </a:solidFill>
              </a:rPr>
              <a:t>elérhető</a:t>
            </a:r>
          </a:p>
          <a:p>
            <a:pPr lvl="0"/>
            <a:endParaRPr lang="hu-HU" dirty="0" smtClean="0"/>
          </a:p>
          <a:p>
            <a:pPr lvl="0"/>
            <a:r>
              <a:rPr lang="hu-HU" dirty="0" smtClean="0"/>
              <a:t>Egyértelmű megoldás </a:t>
            </a:r>
            <a:r>
              <a:rPr lang="hu-HU" dirty="0" smtClean="0">
                <a:solidFill>
                  <a:srgbClr val="0000CC"/>
                </a:solidFill>
              </a:rPr>
              <a:t>a duzzasztó megszüntetése lenne</a:t>
            </a:r>
            <a:r>
              <a:rPr lang="hu-HU" dirty="0" smtClean="0"/>
              <a:t>, de ez gazdasági-társadalmi okokkal általában </a:t>
            </a:r>
            <a:r>
              <a:rPr lang="hu-HU" dirty="0" smtClean="0">
                <a:solidFill>
                  <a:srgbClr val="0000CC"/>
                </a:solidFill>
              </a:rPr>
              <a:t>nem indokolható.</a:t>
            </a:r>
            <a:r>
              <a:rPr lang="hu-HU" dirty="0" smtClean="0"/>
              <a:t> </a:t>
            </a:r>
          </a:p>
          <a:p>
            <a:pPr lvl="0"/>
            <a:endParaRPr lang="hu-HU" sz="1000" dirty="0" smtClean="0"/>
          </a:p>
          <a:p>
            <a:pPr lvl="0"/>
            <a:r>
              <a:rPr lang="hu-HU" dirty="0" smtClean="0">
                <a:solidFill>
                  <a:srgbClr val="0000CC"/>
                </a:solidFill>
              </a:rPr>
              <a:t>A jó állapot elérésének feltételei: </a:t>
            </a:r>
            <a:r>
              <a:rPr lang="hu-HU" dirty="0" smtClean="0"/>
              <a:t> </a:t>
            </a:r>
          </a:p>
          <a:p>
            <a:pPr marL="342900" indent="-342900">
              <a:buFont typeface="Wingdings" pitchFamily="2" charset="2"/>
              <a:buChar char="Ø"/>
            </a:pPr>
            <a:r>
              <a:rPr lang="hu-HU" dirty="0" smtClean="0"/>
              <a:t>A duzzasztott szakasz </a:t>
            </a:r>
            <a:r>
              <a:rPr lang="hu-HU" dirty="0" smtClean="0"/>
              <a:t>nem dominál a víztesten belül </a:t>
            </a:r>
          </a:p>
          <a:p>
            <a:pPr marL="342900" indent="-342900">
              <a:buFont typeface="Wingdings" pitchFamily="2" charset="2"/>
              <a:buChar char="Ø"/>
            </a:pPr>
            <a:r>
              <a:rPr lang="hu-HU" dirty="0" smtClean="0"/>
              <a:t>Ha a halpopulációban nincsenek </a:t>
            </a:r>
            <a:r>
              <a:rPr lang="hu-HU" dirty="0" smtClean="0"/>
              <a:t>vándorló fajok, és a duzzasztók közötti vízgyűjtő nagyobb, mint a teljes vízgyűjtő fele</a:t>
            </a:r>
          </a:p>
          <a:p>
            <a:pPr marL="342900" indent="-342900">
              <a:buFont typeface="Wingdings" pitchFamily="2" charset="2"/>
              <a:buChar char="Ø"/>
            </a:pPr>
            <a:r>
              <a:rPr lang="hu-HU" dirty="0" smtClean="0"/>
              <a:t>Ha vannak, akkor hallépcső vagy megkerülő csatorna, vagy megfelelő üzemelltetés (nincs duzzasztás a vándorlási időszakban)</a:t>
            </a:r>
          </a:p>
          <a:p>
            <a:pPr marL="342900" indent="-342900">
              <a:buFont typeface="Wingdings" pitchFamily="2" charset="2"/>
              <a:buChar char="Ø"/>
            </a:pPr>
            <a:r>
              <a:rPr lang="hu-HU" dirty="0" smtClean="0"/>
              <a:t>A </a:t>
            </a:r>
            <a:r>
              <a:rPr lang="hu-HU" dirty="0" err="1" smtClean="0"/>
              <a:t>csúcsrajáratás</a:t>
            </a:r>
            <a:r>
              <a:rPr lang="hu-HU" dirty="0" smtClean="0"/>
              <a:t> miatti vízszintingadozás kisebb, mint a küszöbérték</a:t>
            </a:r>
          </a:p>
          <a:p>
            <a:pPr marL="342900" indent="-342900">
              <a:buFont typeface="Wingdings" pitchFamily="2" charset="2"/>
              <a:buChar char="Ø"/>
            </a:pPr>
            <a:r>
              <a:rPr lang="hu-HU" dirty="0" smtClean="0"/>
              <a:t>+ Hatáscsökkentő intézkedések (lásd később)</a:t>
            </a:r>
          </a:p>
        </p:txBody>
      </p:sp>
      <p:pic>
        <p:nvPicPr>
          <p:cNvPr id="3074" name="Picture 2" descr="http://www.nyuduvizig.hu/upload/Pinka-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2127" y="2924944"/>
            <a:ext cx="3168353" cy="21407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850167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ím 1"/>
          <p:cNvSpPr>
            <a:spLocks noGrp="1"/>
          </p:cNvSpPr>
          <p:nvPr>
            <p:ph type="title"/>
          </p:nvPr>
        </p:nvSpPr>
        <p:spPr>
          <a:xfrm>
            <a:off x="447989" y="44624"/>
            <a:ext cx="8238811" cy="936104"/>
          </a:xfrm>
        </p:spPr>
        <p:txBody>
          <a:bodyPr>
            <a:normAutofit/>
          </a:bodyPr>
          <a:lstStyle/>
          <a:p>
            <a:r>
              <a:rPr lang="hu-HU" dirty="0" smtClean="0"/>
              <a:t>ERŐSEN MÓDOSÍTOTT ÁLLAPOT, </a:t>
            </a:r>
            <a:br>
              <a:rPr lang="hu-HU" dirty="0" smtClean="0"/>
            </a:br>
            <a:r>
              <a:rPr lang="hu-HU" dirty="0" smtClean="0"/>
              <a:t>JÓ ÖKOLÓGIAI ÁLLAPOT </a:t>
            </a:r>
            <a:endParaRPr lang="hu-HU" cap="none" dirty="0"/>
          </a:p>
        </p:txBody>
      </p:sp>
      <p:sp>
        <p:nvSpPr>
          <p:cNvPr id="7" name="Szövegdoboz 6"/>
          <p:cNvSpPr txBox="1"/>
          <p:nvPr/>
        </p:nvSpPr>
        <p:spPr>
          <a:xfrm>
            <a:off x="77551" y="1214305"/>
            <a:ext cx="9300658" cy="163121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lvl="0"/>
            <a:r>
              <a:rPr lang="hu-HU" b="1" dirty="0" smtClean="0">
                <a:solidFill>
                  <a:srgbClr val="0000CC"/>
                </a:solidFill>
              </a:rPr>
              <a:t>2. Erősen módosított jelleg, jó ökológiai potenciál </a:t>
            </a:r>
          </a:p>
          <a:p>
            <a:pPr lvl="0"/>
            <a:endParaRPr lang="hu-HU" dirty="0">
              <a:solidFill>
                <a:srgbClr val="0000CC"/>
              </a:solidFill>
            </a:endParaRPr>
          </a:p>
          <a:p>
            <a:pPr lvl="0"/>
            <a:r>
              <a:rPr lang="hu-HU" dirty="0" smtClean="0"/>
              <a:t>A duzzasztás fennmarad, de a jó potenciálhoz hatáscsökkentő intézkedésekre van szükség: </a:t>
            </a:r>
          </a:p>
          <a:p>
            <a:pPr lvl="0"/>
            <a:endParaRPr lang="hu-HU" sz="1000" dirty="0">
              <a:solidFill>
                <a:srgbClr val="0000CC"/>
              </a:solidFill>
            </a:endParaRPr>
          </a:p>
          <a:p>
            <a:pPr lvl="0"/>
            <a:r>
              <a:rPr lang="hu-HU" u="sng" dirty="0" smtClean="0"/>
              <a:t>Kötelező feladatok: </a:t>
            </a:r>
            <a:r>
              <a:rPr lang="hu-HU" u="sng" dirty="0" smtClean="0">
                <a:solidFill>
                  <a:srgbClr val="FF0000"/>
                </a:solidFill>
              </a:rPr>
              <a:t> </a:t>
            </a:r>
          </a:p>
        </p:txBody>
      </p:sp>
      <p:sp>
        <p:nvSpPr>
          <p:cNvPr id="3" name="Szövegdoboz 2"/>
          <p:cNvSpPr txBox="1"/>
          <p:nvPr/>
        </p:nvSpPr>
        <p:spPr>
          <a:xfrm>
            <a:off x="99753" y="2924944"/>
            <a:ext cx="8746935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>
                <a:solidFill>
                  <a:srgbClr val="0000CC"/>
                </a:solidFill>
              </a:rPr>
              <a:t>A </a:t>
            </a:r>
            <a:r>
              <a:rPr lang="hu-HU" dirty="0" smtClean="0">
                <a:solidFill>
                  <a:srgbClr val="0000CC"/>
                </a:solidFill>
              </a:rPr>
              <a:t>duzzasztott tér megfelelő vízminőségének biztosítása (ez egyben biztosítja az </a:t>
            </a:r>
            <a:r>
              <a:rPr lang="hu-HU" dirty="0" err="1" smtClean="0">
                <a:solidFill>
                  <a:srgbClr val="0000CC"/>
                </a:solidFill>
              </a:rPr>
              <a:t>alvíz</a:t>
            </a:r>
            <a:r>
              <a:rPr lang="hu-HU" dirty="0" smtClean="0">
                <a:solidFill>
                  <a:srgbClr val="0000CC"/>
                </a:solidFill>
              </a:rPr>
              <a:t> felé áteresztett víz minőségét is) </a:t>
            </a:r>
          </a:p>
          <a:p>
            <a:r>
              <a:rPr lang="hu-HU" dirty="0" smtClean="0"/>
              <a:t>A hasznosításnak </a:t>
            </a:r>
            <a:r>
              <a:rPr lang="hu-HU" dirty="0"/>
              <a:t>megfelelő </a:t>
            </a:r>
            <a:r>
              <a:rPr lang="hu-HU" dirty="0" smtClean="0"/>
              <a:t>követelmények kielégítése</a:t>
            </a:r>
          </a:p>
          <a:p>
            <a:r>
              <a:rPr lang="hu-HU" dirty="0"/>
              <a:t> </a:t>
            </a:r>
            <a:r>
              <a:rPr lang="hu-HU" dirty="0" smtClean="0"/>
              <a:t>      </a:t>
            </a:r>
            <a:r>
              <a:rPr lang="hu-HU" dirty="0" smtClean="0">
                <a:sym typeface="Wingdings" pitchFamily="2" charset="2"/>
              </a:rPr>
              <a:t> Szennyvízbevezetések korlátozása a </a:t>
            </a:r>
            <a:r>
              <a:rPr lang="hu-HU" dirty="0" err="1" smtClean="0">
                <a:sym typeface="Wingdings" pitchFamily="2" charset="2"/>
              </a:rPr>
              <a:t>felvízen</a:t>
            </a:r>
            <a:r>
              <a:rPr lang="hu-HU" dirty="0" smtClean="0">
                <a:sym typeface="Wingdings" pitchFamily="2" charset="2"/>
              </a:rPr>
              <a:t> </a:t>
            </a:r>
            <a:endParaRPr lang="hu-HU" dirty="0" smtClean="0"/>
          </a:p>
          <a:p>
            <a:pPr lvl="1"/>
            <a:r>
              <a:rPr lang="hu-HU" dirty="0" smtClean="0">
                <a:sym typeface="Wingdings" pitchFamily="2" charset="2"/>
              </a:rPr>
              <a:t> Jó üzemeltetési gyakorlat (megfelelő tartózkodási idő)  </a:t>
            </a:r>
            <a:endParaRPr lang="hu-HU" dirty="0">
              <a:sym typeface="Wingdings" pitchFamily="2" charset="2"/>
            </a:endParaRPr>
          </a:p>
          <a:p>
            <a:pPr marL="742950" lvl="1" indent="-285750">
              <a:buFont typeface="Wingdings"/>
              <a:buChar char="à"/>
            </a:pPr>
            <a:r>
              <a:rPr lang="hu-HU" dirty="0" smtClean="0">
                <a:sym typeface="Wingdings" pitchFamily="2" charset="2"/>
              </a:rPr>
              <a:t>Szennyezett </a:t>
            </a:r>
            <a:r>
              <a:rPr lang="hu-HU" dirty="0">
                <a:sym typeface="Wingdings" pitchFamily="2" charset="2"/>
              </a:rPr>
              <a:t>üledék </a:t>
            </a:r>
            <a:r>
              <a:rPr lang="hu-HU" dirty="0" smtClean="0">
                <a:sym typeface="Wingdings" pitchFamily="2" charset="2"/>
              </a:rPr>
              <a:t>kitermelése</a:t>
            </a:r>
            <a:endParaRPr lang="hu-HU" dirty="0"/>
          </a:p>
        </p:txBody>
      </p:sp>
      <p:sp>
        <p:nvSpPr>
          <p:cNvPr id="5" name="Szövegdoboz 4"/>
          <p:cNvSpPr txBox="1"/>
          <p:nvPr/>
        </p:nvSpPr>
        <p:spPr>
          <a:xfrm>
            <a:off x="115826" y="4869160"/>
            <a:ext cx="902817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smtClean="0">
                <a:solidFill>
                  <a:srgbClr val="0000CC"/>
                </a:solidFill>
                <a:sym typeface="Wingdings" pitchFamily="2" charset="2"/>
              </a:rPr>
              <a:t>Az áteresztett víz mennyisége, ökológiai minimum </a:t>
            </a:r>
            <a:endParaRPr lang="hu-HU" dirty="0">
              <a:solidFill>
                <a:srgbClr val="0000CC"/>
              </a:solidFill>
              <a:sym typeface="Wingdings" pitchFamily="2" charset="2"/>
            </a:endParaRPr>
          </a:p>
          <a:p>
            <a:r>
              <a:rPr lang="hu-HU" dirty="0">
                <a:solidFill>
                  <a:srgbClr val="0000CC"/>
                </a:solidFill>
                <a:sym typeface="Wingdings" pitchFamily="2" charset="2"/>
              </a:rPr>
              <a:t>	</a:t>
            </a:r>
            <a:r>
              <a:rPr lang="hu-HU" dirty="0" smtClean="0">
                <a:sym typeface="Wingdings" pitchFamily="2" charset="2"/>
              </a:rPr>
              <a:t> </a:t>
            </a:r>
            <a:r>
              <a:rPr lang="hu-HU" dirty="0" smtClean="0">
                <a:sym typeface="Wingdings" pitchFamily="2" charset="2"/>
              </a:rPr>
              <a:t> </a:t>
            </a:r>
            <a:r>
              <a:rPr lang="hu-HU" dirty="0" err="1" smtClean="0">
                <a:sym typeface="Wingdings" pitchFamily="2" charset="2"/>
              </a:rPr>
              <a:t>üzemvízcsatornás</a:t>
            </a:r>
            <a:r>
              <a:rPr lang="hu-HU" dirty="0" smtClean="0">
                <a:sym typeface="Wingdings" pitchFamily="2" charset="2"/>
              </a:rPr>
              <a:t> erőmű esetén lehet probléma a főmeder vízhozama </a:t>
            </a:r>
            <a:endParaRPr lang="hu-HU" dirty="0">
              <a:sym typeface="Wingdings" pitchFamily="2" charset="2"/>
            </a:endParaRPr>
          </a:p>
          <a:p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4557355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ím 1"/>
          <p:cNvSpPr>
            <a:spLocks noGrp="1"/>
          </p:cNvSpPr>
          <p:nvPr>
            <p:ph type="title"/>
          </p:nvPr>
        </p:nvSpPr>
        <p:spPr>
          <a:xfrm>
            <a:off x="447989" y="44624"/>
            <a:ext cx="8238811" cy="936104"/>
          </a:xfrm>
        </p:spPr>
        <p:txBody>
          <a:bodyPr>
            <a:normAutofit/>
          </a:bodyPr>
          <a:lstStyle/>
          <a:p>
            <a:r>
              <a:rPr lang="hu-HU" dirty="0"/>
              <a:t>ERŐSEN MÓDOSÍTOTT ÁLLAPOT, </a:t>
            </a:r>
            <a:br>
              <a:rPr lang="hu-HU" dirty="0"/>
            </a:br>
            <a:r>
              <a:rPr lang="hu-HU" dirty="0"/>
              <a:t>JÓ ÖKOLÓGIAI </a:t>
            </a:r>
            <a:r>
              <a:rPr lang="hu-HU" dirty="0" smtClean="0"/>
              <a:t>ÁLLAPOT</a:t>
            </a:r>
            <a:endParaRPr lang="hu-HU" cap="none" dirty="0"/>
          </a:p>
        </p:txBody>
      </p:sp>
      <p:sp>
        <p:nvSpPr>
          <p:cNvPr id="5" name="Szövegdoboz 4"/>
          <p:cNvSpPr txBox="1"/>
          <p:nvPr/>
        </p:nvSpPr>
        <p:spPr>
          <a:xfrm>
            <a:off x="31643" y="3573016"/>
            <a:ext cx="9259266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 smtClean="0">
                <a:solidFill>
                  <a:srgbClr val="0000CC"/>
                </a:solidFill>
                <a:sym typeface="Wingdings" pitchFamily="2" charset="2"/>
              </a:rPr>
              <a:t>Az áteresztett vízmennyiség változékonysága  </a:t>
            </a:r>
            <a:endParaRPr lang="hu-HU" dirty="0">
              <a:solidFill>
                <a:srgbClr val="0000CC"/>
              </a:solidFill>
              <a:sym typeface="Wingdings" pitchFamily="2" charset="2"/>
            </a:endParaRPr>
          </a:p>
          <a:p>
            <a:r>
              <a:rPr lang="hu-HU" dirty="0">
                <a:solidFill>
                  <a:srgbClr val="0000CC"/>
                </a:solidFill>
                <a:sym typeface="Wingdings" pitchFamily="2" charset="2"/>
              </a:rPr>
              <a:t>	</a:t>
            </a:r>
            <a:r>
              <a:rPr lang="hu-HU" dirty="0">
                <a:sym typeface="Wingdings" pitchFamily="2" charset="2"/>
              </a:rPr>
              <a:t>A leeresztett víz mennyisége igazodjon az </a:t>
            </a:r>
            <a:r>
              <a:rPr lang="hu-HU" dirty="0" err="1">
                <a:sym typeface="Wingdings" pitchFamily="2" charset="2"/>
              </a:rPr>
              <a:t>alvíz</a:t>
            </a:r>
            <a:r>
              <a:rPr lang="hu-HU" dirty="0">
                <a:sym typeface="Wingdings" pitchFamily="2" charset="2"/>
              </a:rPr>
              <a:t> </a:t>
            </a:r>
            <a:r>
              <a:rPr lang="hu-HU" dirty="0" smtClean="0">
                <a:sym typeface="Wingdings" pitchFamily="2" charset="2"/>
              </a:rPr>
              <a:t>vízjárásához, </a:t>
            </a:r>
          </a:p>
          <a:p>
            <a:r>
              <a:rPr lang="hu-HU" dirty="0">
                <a:sym typeface="Wingdings" pitchFamily="2" charset="2"/>
              </a:rPr>
              <a:t> </a:t>
            </a:r>
            <a:r>
              <a:rPr lang="hu-HU" dirty="0" smtClean="0">
                <a:sym typeface="Wingdings" pitchFamily="2" charset="2"/>
              </a:rPr>
              <a:t>       Középvizek </a:t>
            </a:r>
            <a:r>
              <a:rPr lang="hu-HU" dirty="0">
                <a:sym typeface="Wingdings" pitchFamily="2" charset="2"/>
              </a:rPr>
              <a:t>és nagyvizek </a:t>
            </a:r>
            <a:r>
              <a:rPr lang="hu-HU" dirty="0" smtClean="0">
                <a:sym typeface="Wingdings" pitchFamily="2" charset="2"/>
              </a:rPr>
              <a:t>megfelelő gyakoriságú  továbbengedése a főmederben </a:t>
            </a:r>
          </a:p>
          <a:p>
            <a:r>
              <a:rPr lang="hu-HU" dirty="0" smtClean="0">
                <a:sym typeface="Wingdings" pitchFamily="2" charset="2"/>
              </a:rPr>
              <a:t>        </a:t>
            </a:r>
            <a:r>
              <a:rPr lang="hu-HU" dirty="0" smtClean="0">
                <a:sym typeface="Wingdings" pitchFamily="2" charset="2"/>
              </a:rPr>
              <a:t>A </a:t>
            </a:r>
            <a:r>
              <a:rPr lang="hu-HU" dirty="0" err="1" smtClean="0">
                <a:sym typeface="Wingdings" pitchFamily="2" charset="2"/>
              </a:rPr>
              <a:t>csúcsrajáratás</a:t>
            </a:r>
            <a:r>
              <a:rPr lang="hu-HU" dirty="0" smtClean="0">
                <a:sym typeface="Wingdings" pitchFamily="2" charset="2"/>
              </a:rPr>
              <a:t> mértékének csökkentése  (gazdaságilag elfogadható mértékig)</a:t>
            </a:r>
            <a:endParaRPr lang="hu-HU" dirty="0"/>
          </a:p>
        </p:txBody>
      </p:sp>
      <p:sp>
        <p:nvSpPr>
          <p:cNvPr id="6" name="Szövegdoboz 5"/>
          <p:cNvSpPr txBox="1"/>
          <p:nvPr/>
        </p:nvSpPr>
        <p:spPr>
          <a:xfrm>
            <a:off x="153822" y="4902057"/>
            <a:ext cx="898221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smtClean="0">
                <a:solidFill>
                  <a:srgbClr val="0000CC"/>
                </a:solidFill>
                <a:sym typeface="Wingdings" pitchFamily="2" charset="2"/>
              </a:rPr>
              <a:t>A </a:t>
            </a:r>
            <a:r>
              <a:rPr lang="hu-HU" dirty="0">
                <a:solidFill>
                  <a:srgbClr val="0000CC"/>
                </a:solidFill>
                <a:sym typeface="Wingdings" pitchFamily="2" charset="2"/>
              </a:rPr>
              <a:t>hosszirányú átjárhatóság biztosítása, ha vándorló fajok</a:t>
            </a:r>
          </a:p>
          <a:p>
            <a:r>
              <a:rPr lang="hu-HU" dirty="0">
                <a:sym typeface="Wingdings" pitchFamily="2" charset="2"/>
              </a:rPr>
              <a:t>         Megkerülő </a:t>
            </a:r>
            <a:r>
              <a:rPr lang="hu-HU" dirty="0" smtClean="0">
                <a:sym typeface="Wingdings" pitchFamily="2" charset="2"/>
              </a:rPr>
              <a:t>csatorna, esetleg hallépcső (jó gyakorlat szerint!) </a:t>
            </a:r>
            <a:r>
              <a:rPr lang="hu-HU" dirty="0" smtClean="0">
                <a:sym typeface="Wingdings" pitchFamily="2" charset="2"/>
              </a:rPr>
              <a:t>             </a:t>
            </a:r>
            <a:endParaRPr lang="hu-HU" dirty="0"/>
          </a:p>
        </p:txBody>
      </p:sp>
      <p:sp>
        <p:nvSpPr>
          <p:cNvPr id="8" name="Szövegdoboz 7"/>
          <p:cNvSpPr txBox="1"/>
          <p:nvPr/>
        </p:nvSpPr>
        <p:spPr>
          <a:xfrm>
            <a:off x="167886" y="1214305"/>
            <a:ext cx="9300658" cy="218521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lvl="0"/>
            <a:r>
              <a:rPr lang="hu-HU" b="1" dirty="0" smtClean="0">
                <a:solidFill>
                  <a:srgbClr val="0000CC"/>
                </a:solidFill>
              </a:rPr>
              <a:t>2. Erősen módosított jelleg, jó ökológiai potenciál </a:t>
            </a:r>
          </a:p>
          <a:p>
            <a:pPr lvl="0"/>
            <a:endParaRPr lang="hu-HU" dirty="0">
              <a:solidFill>
                <a:srgbClr val="0000CC"/>
              </a:solidFill>
            </a:endParaRPr>
          </a:p>
          <a:p>
            <a:r>
              <a:rPr lang="hu-HU" dirty="0"/>
              <a:t>A duzzasztás fennmarad, de a jó potenciálhoz hatáscsökkentő intézkedésekre van szükség: </a:t>
            </a:r>
          </a:p>
          <a:p>
            <a:pPr lvl="0"/>
            <a:endParaRPr lang="hu-HU" sz="1000" dirty="0">
              <a:solidFill>
                <a:srgbClr val="0000CC"/>
              </a:solidFill>
            </a:endParaRPr>
          </a:p>
          <a:p>
            <a:pPr lvl="0"/>
            <a:r>
              <a:rPr lang="hu-HU" u="sng" dirty="0" smtClean="0"/>
              <a:t>Nem kötelező feladatok</a:t>
            </a:r>
            <a:r>
              <a:rPr lang="hu-HU" dirty="0" smtClean="0"/>
              <a:t>: </a:t>
            </a:r>
          </a:p>
          <a:p>
            <a:pPr lvl="0"/>
            <a:r>
              <a:rPr lang="hu-HU" dirty="0" smtClean="0"/>
              <a:t>A </a:t>
            </a:r>
            <a:r>
              <a:rPr lang="hu-HU" dirty="0"/>
              <a:t>kötelezőeken </a:t>
            </a:r>
            <a:r>
              <a:rPr lang="hu-HU" dirty="0" smtClean="0"/>
              <a:t>túl </a:t>
            </a:r>
            <a:r>
              <a:rPr lang="hu-HU" dirty="0" smtClean="0">
                <a:solidFill>
                  <a:srgbClr val="0000CC"/>
                </a:solidFill>
              </a:rPr>
              <a:t>hatás mérsékelő intézkedések. </a:t>
            </a:r>
            <a:r>
              <a:rPr lang="hu-HU" dirty="0" smtClean="0"/>
              <a:t>Ezek </a:t>
            </a:r>
            <a:r>
              <a:rPr lang="hu-HU" dirty="0"/>
              <a:t>közül azokat kell megvalósítani, amelyek </a:t>
            </a:r>
            <a:r>
              <a:rPr lang="hu-HU" dirty="0">
                <a:solidFill>
                  <a:srgbClr val="0000CC"/>
                </a:solidFill>
              </a:rPr>
              <a:t>költség-ökológiai haszon </a:t>
            </a:r>
            <a:r>
              <a:rPr lang="hu-HU" dirty="0" smtClean="0">
                <a:solidFill>
                  <a:srgbClr val="0000CC"/>
                </a:solidFill>
              </a:rPr>
              <a:t>aránya </a:t>
            </a:r>
            <a:r>
              <a:rPr lang="hu-HU" dirty="0" smtClean="0">
                <a:solidFill>
                  <a:srgbClr val="0000CC"/>
                </a:solidFill>
              </a:rPr>
              <a:t>megfelelő.  </a:t>
            </a:r>
            <a:endParaRPr lang="hu-HU" dirty="0" smtClean="0">
              <a:solidFill>
                <a:srgbClr val="0000CC"/>
              </a:solidFill>
            </a:endParaRPr>
          </a:p>
        </p:txBody>
      </p:sp>
      <p:sp>
        <p:nvSpPr>
          <p:cNvPr id="7" name="Szövegdoboz 6"/>
          <p:cNvSpPr txBox="1"/>
          <p:nvPr/>
        </p:nvSpPr>
        <p:spPr>
          <a:xfrm>
            <a:off x="295134" y="5949280"/>
            <a:ext cx="898221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smtClean="0">
                <a:solidFill>
                  <a:srgbClr val="0000CC"/>
                </a:solidFill>
                <a:sym typeface="Wingdings" pitchFamily="2" charset="2"/>
              </a:rPr>
              <a:t>EU és ICPDR javaslat: </a:t>
            </a:r>
          </a:p>
          <a:p>
            <a:r>
              <a:rPr lang="hu-HU" dirty="0">
                <a:solidFill>
                  <a:srgbClr val="0000CC"/>
                </a:solidFill>
                <a:sym typeface="Wingdings" pitchFamily="2" charset="2"/>
              </a:rPr>
              <a:t> </a:t>
            </a:r>
            <a:r>
              <a:rPr lang="hu-HU" dirty="0" smtClean="0">
                <a:solidFill>
                  <a:srgbClr val="0000CC"/>
                </a:solidFill>
                <a:sym typeface="Wingdings" pitchFamily="2" charset="2"/>
              </a:rPr>
              <a:t>  </a:t>
            </a:r>
            <a:r>
              <a:rPr lang="hu-HU" dirty="0" smtClean="0">
                <a:sym typeface="Wingdings" pitchFamily="2" charset="2"/>
              </a:rPr>
              <a:t>Technológia fejlesztés  nagyobb haszon  egy része ökológiai állapot javítására</a:t>
            </a:r>
            <a:endParaRPr lang="hu-HU" dirty="0" smtClean="0">
              <a:sym typeface="Wingdings" pitchFamily="2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2263207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ím 1"/>
          <p:cNvSpPr>
            <a:spLocks noGrp="1"/>
          </p:cNvSpPr>
          <p:nvPr>
            <p:ph type="title"/>
          </p:nvPr>
        </p:nvSpPr>
        <p:spPr>
          <a:xfrm>
            <a:off x="447989" y="44624"/>
            <a:ext cx="8238811" cy="936104"/>
          </a:xfrm>
        </p:spPr>
        <p:txBody>
          <a:bodyPr>
            <a:normAutofit/>
          </a:bodyPr>
          <a:lstStyle/>
          <a:p>
            <a:r>
              <a:rPr lang="hu-HU" dirty="0" smtClean="0"/>
              <a:t>ÚJ FEJLESZTÉSEK</a:t>
            </a:r>
            <a:endParaRPr lang="hu-HU" cap="none" dirty="0"/>
          </a:p>
        </p:txBody>
      </p:sp>
      <p:sp>
        <p:nvSpPr>
          <p:cNvPr id="2" name="Szövegdoboz 1"/>
          <p:cNvSpPr txBox="1"/>
          <p:nvPr/>
        </p:nvSpPr>
        <p:spPr>
          <a:xfrm>
            <a:off x="683568" y="1556792"/>
            <a:ext cx="8289449" cy="369331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 smtClean="0"/>
              <a:t>EU és ICPDR állásfoglalás:</a:t>
            </a:r>
          </a:p>
          <a:p>
            <a:endParaRPr lang="hu-HU" dirty="0"/>
          </a:p>
          <a:p>
            <a:r>
              <a:rPr lang="hu-HU" b="1" dirty="0" smtClean="0">
                <a:solidFill>
                  <a:srgbClr val="0000CC"/>
                </a:solidFill>
              </a:rPr>
              <a:t>Fejlesztések csak a VKI 4.7 cikk alapján</a:t>
            </a:r>
          </a:p>
          <a:p>
            <a:endParaRPr lang="hu-HU" dirty="0"/>
          </a:p>
          <a:p>
            <a:r>
              <a:rPr lang="hu-HU" dirty="0" smtClean="0"/>
              <a:t>	-  több lépcsős értékelés, aminek a lényege: </a:t>
            </a:r>
          </a:p>
          <a:p>
            <a:r>
              <a:rPr lang="hu-HU" dirty="0"/>
              <a:t> </a:t>
            </a:r>
            <a:r>
              <a:rPr lang="hu-HU" dirty="0" smtClean="0"/>
              <a:t>          az adott vízerő-hasznosítás megvalósulása összességében kedvezőbb, </a:t>
            </a:r>
          </a:p>
          <a:p>
            <a:r>
              <a:rPr lang="hu-HU" dirty="0"/>
              <a:t> </a:t>
            </a:r>
            <a:r>
              <a:rPr lang="hu-HU" dirty="0" smtClean="0"/>
              <a:t>          mint az okozott ökológiai kár</a:t>
            </a:r>
          </a:p>
          <a:p>
            <a:endParaRPr lang="hu-HU" dirty="0"/>
          </a:p>
          <a:p>
            <a:r>
              <a:rPr lang="hu-HU" dirty="0" smtClean="0"/>
              <a:t>	-  nagyobb léptékű értékelés, elemzés</a:t>
            </a:r>
          </a:p>
          <a:p>
            <a:endParaRPr lang="hu-HU" dirty="0"/>
          </a:p>
          <a:p>
            <a:r>
              <a:rPr lang="hu-HU" dirty="0" smtClean="0"/>
              <a:t>	-  BAT és jó gyakorlat +  hatásmérsékelő intézkedések </a:t>
            </a:r>
          </a:p>
          <a:p>
            <a:endParaRPr lang="hu-HU" dirty="0"/>
          </a:p>
          <a:p>
            <a:r>
              <a:rPr lang="hu-HU" dirty="0" smtClean="0"/>
              <a:t>	- társadalmi elfogadottság kiemelt szerepe!  Nyílt tervezés!!</a:t>
            </a:r>
          </a:p>
        </p:txBody>
      </p:sp>
    </p:spTree>
    <p:extLst>
      <p:ext uri="{BB962C8B-B14F-4D97-AF65-F5344CB8AC3E}">
        <p14:creationId xmlns:p14="http://schemas.microsoft.com/office/powerpoint/2010/main" val="1467467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GYENI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5330</TotalTime>
  <Words>717</Words>
  <Application>Microsoft Office PowerPoint</Application>
  <PresentationFormat>Diavetítés a képernyőre (4:3 oldalarány)</PresentationFormat>
  <Paragraphs>137</Paragraphs>
  <Slides>11</Slides>
  <Notes>7</Notes>
  <HiddenSlides>0</HiddenSlides>
  <MMClips>0</MMClips>
  <ScaleCrop>false</ScaleCrop>
  <HeadingPairs>
    <vt:vector size="4" baseType="variant">
      <vt:variant>
        <vt:lpstr>Téma</vt:lpstr>
      </vt:variant>
      <vt:variant>
        <vt:i4>1</vt:i4>
      </vt:variant>
      <vt:variant>
        <vt:lpstr>Diacímek</vt:lpstr>
      </vt:variant>
      <vt:variant>
        <vt:i4>11</vt:i4>
      </vt:variant>
    </vt:vector>
  </HeadingPairs>
  <TitlesOfParts>
    <vt:vector size="12" baseType="lpstr">
      <vt:lpstr>Office-téma</vt:lpstr>
      <vt:lpstr>A vízgyűjtő-gazdálkodási tervezés energiaipart érintő eredményei,  az intézkedések programja  Országos szakmai fórum  Vízerőművek hatása a vizek állapotára, megvalósításuk és üzemeltetésük összehangolása a VKI előírásaival és céljaival  Simonffy Zoltán </vt:lpstr>
      <vt:lpstr>EU – VKI – Vízerőművek  </vt:lpstr>
      <vt:lpstr>EU – VKI – Vízerőművek </vt:lpstr>
      <vt:lpstr>A vízerő-hasznosításhoz kapcsolódó ökológiai hatások </vt:lpstr>
      <vt:lpstr>HAZAI ERŐMŰVEK  </vt:lpstr>
      <vt:lpstr>JÓ ÖKOLÓGIAI ÁLLAPOT </vt:lpstr>
      <vt:lpstr>ERŐSEN MÓDOSÍTOTT ÁLLAPOT,  JÓ ÖKOLÓGIAI ÁLLAPOT </vt:lpstr>
      <vt:lpstr>ERŐSEN MÓDOSÍTOTT ÁLLAPOT,  JÓ ÖKOLÓGIAI ÁLLAPOT</vt:lpstr>
      <vt:lpstr>ÚJ FEJLESZTÉSEK</vt:lpstr>
      <vt:lpstr>Felmerülő kérdések </vt:lpstr>
      <vt:lpstr>KÖSZÖNÖM  A FIGYELMET!</vt:lpstr>
    </vt:vector>
  </TitlesOfParts>
  <Company>novak.adam@gmail.com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Asdfsdafa dsfasd asdf</dc:title>
  <dc:creator>Ádám Novák</dc:creator>
  <cp:lastModifiedBy>User</cp:lastModifiedBy>
  <cp:revision>351</cp:revision>
  <dcterms:created xsi:type="dcterms:W3CDTF">2014-03-03T11:13:53Z</dcterms:created>
  <dcterms:modified xsi:type="dcterms:W3CDTF">2015-09-04T07:22:44Z</dcterms:modified>
</cp:coreProperties>
</file>